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6" r:id="rId2"/>
    <p:sldMasterId id="2147483708" r:id="rId3"/>
    <p:sldMasterId id="2147483720" r:id="rId4"/>
    <p:sldMasterId id="2147483732" r:id="rId5"/>
    <p:sldMasterId id="2147483744" r:id="rId6"/>
  </p:sldMasterIdLst>
  <p:notesMasterIdLst>
    <p:notesMasterId r:id="rId45"/>
  </p:notesMasterIdLst>
  <p:sldIdLst>
    <p:sldId id="463" r:id="rId7"/>
    <p:sldId id="464" r:id="rId8"/>
    <p:sldId id="479" r:id="rId9"/>
    <p:sldId id="480" r:id="rId10"/>
    <p:sldId id="481" r:id="rId11"/>
    <p:sldId id="482" r:id="rId12"/>
    <p:sldId id="483" r:id="rId13"/>
    <p:sldId id="484" r:id="rId14"/>
    <p:sldId id="485" r:id="rId15"/>
    <p:sldId id="486" r:id="rId16"/>
    <p:sldId id="487" r:id="rId17"/>
    <p:sldId id="501" r:id="rId18"/>
    <p:sldId id="494" r:id="rId19"/>
    <p:sldId id="517" r:id="rId20"/>
    <p:sldId id="518" r:id="rId21"/>
    <p:sldId id="519" r:id="rId22"/>
    <p:sldId id="520" r:id="rId23"/>
    <p:sldId id="521" r:id="rId24"/>
    <p:sldId id="522" r:id="rId25"/>
    <p:sldId id="489" r:id="rId26"/>
    <p:sldId id="523" r:id="rId27"/>
    <p:sldId id="491" r:id="rId28"/>
    <p:sldId id="492" r:id="rId29"/>
    <p:sldId id="502" r:id="rId30"/>
    <p:sldId id="503" r:id="rId31"/>
    <p:sldId id="504" r:id="rId32"/>
    <p:sldId id="505" r:id="rId33"/>
    <p:sldId id="506" r:id="rId34"/>
    <p:sldId id="507" r:id="rId35"/>
    <p:sldId id="508" r:id="rId36"/>
    <p:sldId id="511" r:id="rId37"/>
    <p:sldId id="512" r:id="rId38"/>
    <p:sldId id="513" r:id="rId39"/>
    <p:sldId id="514" r:id="rId40"/>
    <p:sldId id="510" r:id="rId41"/>
    <p:sldId id="509" r:id="rId42"/>
    <p:sldId id="515" r:id="rId43"/>
    <p:sldId id="516"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00FF"/>
    <a:srgbClr val="00FFFF"/>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4" autoAdjust="0"/>
    <p:restoredTop sz="88821" autoAdjust="0"/>
  </p:normalViewPr>
  <p:slideViewPr>
    <p:cSldViewPr>
      <p:cViewPr varScale="1">
        <p:scale>
          <a:sx n="74" d="100"/>
          <a:sy n="74" d="100"/>
        </p:scale>
        <p:origin x="1642" y="77"/>
      </p:cViewPr>
      <p:guideLst>
        <p:guide orient="horz" pos="2160"/>
        <p:guide pos="2880"/>
      </p:guideLst>
    </p:cSldViewPr>
  </p:slideViewPr>
  <p:outlineViewPr>
    <p:cViewPr>
      <p:scale>
        <a:sx n="33" d="100"/>
        <a:sy n="33" d="100"/>
      </p:scale>
      <p:origin x="0" y="54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D8099-85B5-4D09-89E4-C1BD6E312A25}" type="datetimeFigureOut">
              <a:rPr lang="en-US" smtClean="0"/>
              <a:pPr/>
              <a:t>9/4/2019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A452CD-A9EB-4EB7-B178-6C78E5D7F0A7}" type="slidenum">
              <a:rPr lang="en-US" smtClean="0"/>
              <a:pPr/>
              <a:t>‹#›</a:t>
            </a:fld>
            <a:endParaRPr lang="en-US"/>
          </a:p>
        </p:txBody>
      </p:sp>
    </p:spTree>
    <p:extLst>
      <p:ext uri="{BB962C8B-B14F-4D97-AF65-F5344CB8AC3E}">
        <p14:creationId xmlns:p14="http://schemas.microsoft.com/office/powerpoint/2010/main" val="98720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563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4BE9CBB-743E-4113-ADB5-0888A2A22576}"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426279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normAutofit fontScale="62500" lnSpcReduction="20000"/>
          </a:bodyPr>
          <a:lstStyle/>
          <a:p>
            <a:r>
              <a:rPr lang="en-US" sz="1100" dirty="0">
                <a:latin typeface="HelveticaNeueLT Std Lt" pitchFamily="34" charset="0"/>
              </a:rPr>
              <a:t>The </a:t>
            </a:r>
            <a:r>
              <a:rPr lang="en-US" sz="1100" dirty="0" smtClean="0">
                <a:latin typeface="HelveticaNeueLT Std Lt" pitchFamily="34" charset="0"/>
              </a:rPr>
              <a:t>MSP432 </a:t>
            </a:r>
            <a:r>
              <a:rPr lang="en-US" sz="1100" dirty="0">
                <a:latin typeface="HelveticaNeueLT Std Lt" pitchFamily="34" charset="0"/>
              </a:rPr>
              <a:t>Nested Vectored Interrupt Controller, or NVIC, is tightly coupled to the </a:t>
            </a:r>
            <a:r>
              <a:rPr lang="en-US" sz="1100" dirty="0" smtClean="0">
                <a:latin typeface="HelveticaNeueLT Std Lt" pitchFamily="34" charset="0"/>
              </a:rPr>
              <a:t>central </a:t>
            </a:r>
            <a:r>
              <a:rPr lang="en-US" sz="1100" dirty="0">
                <a:latin typeface="HelveticaNeueLT Std Lt" pitchFamily="34" charset="0"/>
              </a:rPr>
              <a:t>processing unit.  It </a:t>
            </a:r>
            <a:r>
              <a:rPr lang="en-US" sz="1100" dirty="0" smtClean="0">
                <a:latin typeface="HelveticaNeueLT Std Lt" pitchFamily="34" charset="0"/>
              </a:rPr>
              <a:t>handles all </a:t>
            </a:r>
            <a:r>
              <a:rPr lang="en-US" sz="1100" dirty="0">
                <a:latin typeface="HelveticaNeueLT Std Lt" pitchFamily="34" charset="0"/>
              </a:rPr>
              <a:t>of the exceptions </a:t>
            </a:r>
            <a:r>
              <a:rPr lang="en-US" sz="1100" dirty="0" smtClean="0">
                <a:latin typeface="HelveticaNeueLT Std Lt" pitchFamily="34" charset="0"/>
              </a:rPr>
              <a:t>and </a:t>
            </a:r>
            <a:r>
              <a:rPr lang="en-US" sz="1100" dirty="0">
                <a:latin typeface="HelveticaNeueLT Std Lt" pitchFamily="34" charset="0"/>
              </a:rPr>
              <a:t>interrupts </a:t>
            </a:r>
            <a:r>
              <a:rPr lang="en-US" sz="1100" dirty="0" smtClean="0">
                <a:latin typeface="HelveticaNeueLT Std Lt" pitchFamily="34" charset="0"/>
              </a:rPr>
              <a:t>that </a:t>
            </a:r>
            <a:r>
              <a:rPr lang="en-US" sz="1100" dirty="0">
                <a:latin typeface="HelveticaNeueLT Std Lt" pitchFamily="34" charset="0"/>
              </a:rPr>
              <a:t>come into the CPU.  There </a:t>
            </a:r>
            <a:r>
              <a:rPr lang="en-US" sz="1100" dirty="0" smtClean="0">
                <a:latin typeface="HelveticaNeueLT Std Lt" pitchFamily="34" charset="0"/>
              </a:rPr>
              <a:t>are </a:t>
            </a:r>
            <a:r>
              <a:rPr lang="en-US" sz="1100" dirty="0">
                <a:latin typeface="HelveticaNeueLT Std Lt" pitchFamily="34" charset="0"/>
              </a:rPr>
              <a:t>eight </a:t>
            </a:r>
            <a:r>
              <a:rPr lang="en-US" sz="1100" dirty="0" smtClean="0">
                <a:latin typeface="HelveticaNeueLT Std Lt" pitchFamily="34" charset="0"/>
              </a:rPr>
              <a:t>programmable </a:t>
            </a:r>
            <a:r>
              <a:rPr lang="en-US" sz="1100" dirty="0">
                <a:latin typeface="HelveticaNeueLT Std Lt" pitchFamily="34" charset="0"/>
              </a:rPr>
              <a:t>priority levels </a:t>
            </a:r>
            <a:r>
              <a:rPr lang="en-US" sz="1100" dirty="0" smtClean="0">
                <a:latin typeface="HelveticaNeueLT Std Lt" pitchFamily="34" charset="0"/>
              </a:rPr>
              <a:t>and </a:t>
            </a:r>
            <a:r>
              <a:rPr lang="en-US" sz="1100" dirty="0">
                <a:latin typeface="HelveticaNeueLT Std Lt" pitchFamily="34" charset="0"/>
              </a:rPr>
              <a:t>priority grouping.  In most microcontroller interrupt vector </a:t>
            </a:r>
            <a:r>
              <a:rPr lang="en-US" sz="1100" dirty="0" smtClean="0">
                <a:latin typeface="HelveticaNeueLT Std Lt" pitchFamily="34" charset="0"/>
              </a:rPr>
              <a:t>tables</a:t>
            </a:r>
            <a:r>
              <a:rPr lang="en-US" sz="1100" dirty="0">
                <a:latin typeface="HelveticaNeueLT Std Lt" pitchFamily="34" charset="0"/>
              </a:rPr>
              <a:t>, the priority levels for </a:t>
            </a:r>
            <a:r>
              <a:rPr lang="en-US" sz="1100" dirty="0" smtClean="0">
                <a:latin typeface="HelveticaNeueLT Std Lt" pitchFamily="34" charset="0"/>
              </a:rPr>
              <a:t>each peripheral are </a:t>
            </a:r>
            <a:r>
              <a:rPr lang="en-US" sz="1100" dirty="0">
                <a:latin typeface="HelveticaNeueLT Std Lt" pitchFamily="34" charset="0"/>
              </a:rPr>
              <a:t>set by the </a:t>
            </a:r>
            <a:r>
              <a:rPr lang="en-US" sz="1100" dirty="0" smtClean="0">
                <a:latin typeface="HelveticaNeueLT Std Lt" pitchFamily="34" charset="0"/>
              </a:rPr>
              <a:t>manufacturer</a:t>
            </a:r>
            <a:r>
              <a:rPr lang="en-US" sz="1100" dirty="0">
                <a:latin typeface="HelveticaNeueLT Std Lt" pitchFamily="34" charset="0"/>
              </a:rPr>
              <a:t>, </a:t>
            </a:r>
            <a:r>
              <a:rPr lang="en-US" sz="1100" dirty="0" smtClean="0">
                <a:latin typeface="HelveticaNeueLT Std Lt" pitchFamily="34" charset="0"/>
              </a:rPr>
              <a:t>and </a:t>
            </a:r>
            <a:r>
              <a:rPr lang="en-US" sz="1100" dirty="0">
                <a:latin typeface="HelveticaNeueLT Std Lt" pitchFamily="34" charset="0"/>
              </a:rPr>
              <a:t>you </a:t>
            </a:r>
            <a:r>
              <a:rPr lang="en-US" sz="1100" dirty="0" smtClean="0">
                <a:latin typeface="HelveticaNeueLT Std Lt" pitchFamily="34" charset="0"/>
              </a:rPr>
              <a:t>have </a:t>
            </a:r>
            <a:r>
              <a:rPr lang="en-US" sz="1100" dirty="0">
                <a:latin typeface="HelveticaNeueLT Std Lt" pitchFamily="34" charset="0"/>
              </a:rPr>
              <a:t>no input into </a:t>
            </a:r>
            <a:r>
              <a:rPr lang="en-US" sz="1100" dirty="0" smtClean="0">
                <a:latin typeface="HelveticaNeueLT Std Lt" pitchFamily="34" charset="0"/>
              </a:rPr>
              <a:t>what </a:t>
            </a:r>
            <a:r>
              <a:rPr lang="en-US" sz="1100" dirty="0">
                <a:latin typeface="HelveticaNeueLT Std Lt" pitchFamily="34" charset="0"/>
              </a:rPr>
              <a:t>they </a:t>
            </a:r>
            <a:r>
              <a:rPr lang="en-US" sz="1100" dirty="0" smtClean="0">
                <a:latin typeface="HelveticaNeueLT Std Lt" pitchFamily="34" charset="0"/>
              </a:rPr>
              <a:t>are</a:t>
            </a:r>
            <a:r>
              <a:rPr lang="en-US" sz="1100" dirty="0">
                <a:latin typeface="HelveticaNeueLT Std Lt" pitchFamily="34" charset="0"/>
              </a:rPr>
              <a:t>.  </a:t>
            </a:r>
            <a:r>
              <a:rPr lang="en-US" sz="1100" dirty="0" smtClean="0">
                <a:latin typeface="HelveticaNeueLT Std Lt" pitchFamily="34" charset="0"/>
              </a:rPr>
              <a:t>That's </a:t>
            </a:r>
            <a:r>
              <a:rPr lang="en-US" sz="1100" dirty="0">
                <a:latin typeface="HelveticaNeueLT Std Lt" pitchFamily="34" charset="0"/>
              </a:rPr>
              <a:t>not the </a:t>
            </a:r>
            <a:r>
              <a:rPr lang="en-US" sz="1100" dirty="0" smtClean="0">
                <a:latin typeface="HelveticaNeueLT Std Lt" pitchFamily="34" charset="0"/>
              </a:rPr>
              <a:t>case </a:t>
            </a:r>
            <a:r>
              <a:rPr lang="en-US" sz="1100" dirty="0">
                <a:latin typeface="HelveticaNeueLT Std Lt" pitchFamily="34" charset="0"/>
              </a:rPr>
              <a:t>on this device.  You </a:t>
            </a:r>
            <a:r>
              <a:rPr lang="en-US" sz="1100" dirty="0" smtClean="0">
                <a:latin typeface="HelveticaNeueLT Std Lt" pitchFamily="34" charset="0"/>
              </a:rPr>
              <a:t>can reprogram </a:t>
            </a:r>
            <a:r>
              <a:rPr lang="en-US" sz="1100" dirty="0">
                <a:latin typeface="HelveticaNeueLT Std Lt" pitchFamily="34" charset="0"/>
              </a:rPr>
              <a:t>the priorities </a:t>
            </a:r>
            <a:r>
              <a:rPr lang="en-US" sz="1100" dirty="0" smtClean="0">
                <a:latin typeface="HelveticaNeueLT Std Lt" pitchFamily="34" charset="0"/>
              </a:rPr>
              <a:t>as </a:t>
            </a:r>
            <a:r>
              <a:rPr lang="en-US" sz="1100" dirty="0">
                <a:latin typeface="HelveticaNeueLT Std Lt" pitchFamily="34" charset="0"/>
              </a:rPr>
              <a:t>you like.</a:t>
            </a:r>
          </a:p>
          <a:p>
            <a:r>
              <a:rPr lang="en-US" sz="1100" dirty="0">
                <a:latin typeface="HelveticaNeueLT Std Lt" pitchFamily="34" charset="0"/>
              </a:rPr>
              <a:t>This device </a:t>
            </a:r>
            <a:r>
              <a:rPr lang="en-US" sz="1100" dirty="0" smtClean="0">
                <a:latin typeface="HelveticaNeueLT Std Lt" pitchFamily="34" charset="0"/>
              </a:rPr>
              <a:t>has </a:t>
            </a:r>
            <a:r>
              <a:rPr lang="en-US" sz="1100" dirty="0">
                <a:latin typeface="HelveticaNeueLT Std Lt" pitchFamily="34" charset="0"/>
              </a:rPr>
              <a:t>7 system level exceptions </a:t>
            </a:r>
            <a:r>
              <a:rPr lang="en-US" sz="1100" dirty="0" smtClean="0">
                <a:latin typeface="HelveticaNeueLT Std Lt" pitchFamily="34" charset="0"/>
              </a:rPr>
              <a:t>and </a:t>
            </a:r>
            <a:r>
              <a:rPr lang="en-US" sz="1100" dirty="0">
                <a:latin typeface="HelveticaNeueLT Std Lt" pitchFamily="34" charset="0"/>
              </a:rPr>
              <a:t>65 </a:t>
            </a:r>
            <a:r>
              <a:rPr lang="en-US" sz="1100" dirty="0" smtClean="0">
                <a:latin typeface="HelveticaNeueLT Std Lt" pitchFamily="34" charset="0"/>
              </a:rPr>
              <a:t>peripheral </a:t>
            </a:r>
            <a:r>
              <a:rPr lang="en-US" sz="1100" dirty="0">
                <a:latin typeface="HelveticaNeueLT Std Lt" pitchFamily="34" charset="0"/>
              </a:rPr>
              <a:t>interrupts.  It </a:t>
            </a:r>
            <a:r>
              <a:rPr lang="en-US" sz="1100" dirty="0" smtClean="0">
                <a:latin typeface="HelveticaNeueLT Std Lt" pitchFamily="34" charset="0"/>
              </a:rPr>
              <a:t>has automatic state save and </a:t>
            </a:r>
            <a:r>
              <a:rPr lang="en-US" sz="1100" dirty="0">
                <a:latin typeface="HelveticaNeueLT Std Lt" pitchFamily="34" charset="0"/>
              </a:rPr>
              <a:t>restore for entering </a:t>
            </a:r>
            <a:r>
              <a:rPr lang="en-US" sz="1100" dirty="0" smtClean="0">
                <a:latin typeface="HelveticaNeueLT Std Lt" pitchFamily="34" charset="0"/>
              </a:rPr>
              <a:t>and </a:t>
            </a:r>
            <a:r>
              <a:rPr lang="en-US" sz="1100" dirty="0">
                <a:latin typeface="HelveticaNeueLT Std Lt" pitchFamily="34" charset="0"/>
              </a:rPr>
              <a:t>exiting Interrupt Service Routines, </a:t>
            </a:r>
            <a:r>
              <a:rPr lang="en-US" sz="1100" dirty="0" smtClean="0">
                <a:latin typeface="HelveticaNeueLT Std Lt" pitchFamily="34" charset="0"/>
              </a:rPr>
              <a:t>as </a:t>
            </a:r>
            <a:r>
              <a:rPr lang="en-US" sz="1100" dirty="0">
                <a:latin typeface="HelveticaNeueLT Std Lt" pitchFamily="34" charset="0"/>
              </a:rPr>
              <a:t>well </a:t>
            </a:r>
            <a:r>
              <a:rPr lang="en-US" sz="1100" dirty="0" smtClean="0">
                <a:latin typeface="HelveticaNeueLT Std Lt" pitchFamily="34" charset="0"/>
              </a:rPr>
              <a:t>as automatic reading </a:t>
            </a:r>
            <a:r>
              <a:rPr lang="en-US" sz="1100" dirty="0">
                <a:latin typeface="HelveticaNeueLT Std Lt" pitchFamily="34" charset="0"/>
              </a:rPr>
              <a:t>of the vector </a:t>
            </a:r>
            <a:r>
              <a:rPr lang="en-US" sz="1100" dirty="0" smtClean="0">
                <a:latin typeface="HelveticaNeueLT Std Lt" pitchFamily="34" charset="0"/>
              </a:rPr>
              <a:t>table </a:t>
            </a:r>
            <a:r>
              <a:rPr lang="en-US" sz="1100" dirty="0">
                <a:latin typeface="HelveticaNeueLT Std Lt" pitchFamily="34" charset="0"/>
              </a:rPr>
              <a:t>entry to quickly </a:t>
            </a:r>
            <a:r>
              <a:rPr lang="en-US" sz="1100" dirty="0" smtClean="0">
                <a:latin typeface="HelveticaNeueLT Std Lt" pitchFamily="34" charset="0"/>
              </a:rPr>
              <a:t>facilitate </a:t>
            </a:r>
            <a:r>
              <a:rPr lang="en-US" sz="1100" dirty="0">
                <a:latin typeface="HelveticaNeueLT Std Lt" pitchFamily="34" charset="0"/>
              </a:rPr>
              <a:t>this process.</a:t>
            </a:r>
          </a:p>
          <a:p>
            <a:r>
              <a:rPr lang="en-US" sz="1100" dirty="0">
                <a:latin typeface="HelveticaNeueLT Std Lt" pitchFamily="34" charset="0"/>
              </a:rPr>
              <a:t>One of the first rules </a:t>
            </a:r>
            <a:r>
              <a:rPr lang="en-US" sz="1100" dirty="0" smtClean="0">
                <a:latin typeface="HelveticaNeueLT Std Lt" pitchFamily="34" charset="0"/>
              </a:rPr>
              <a:t>that </a:t>
            </a:r>
            <a:r>
              <a:rPr lang="en-US" sz="1100" dirty="0">
                <a:latin typeface="HelveticaNeueLT Std Lt" pitchFamily="34" charset="0"/>
              </a:rPr>
              <a:t>you </a:t>
            </a:r>
            <a:r>
              <a:rPr lang="en-US" sz="1100" dirty="0" smtClean="0">
                <a:latin typeface="HelveticaNeueLT Std Lt" pitchFamily="34" charset="0"/>
              </a:rPr>
              <a:t>learn </a:t>
            </a:r>
            <a:r>
              <a:rPr lang="en-US" sz="1100" dirty="0">
                <a:latin typeface="HelveticaNeueLT Std Lt" pitchFamily="34" charset="0"/>
              </a:rPr>
              <a:t>when </a:t>
            </a:r>
            <a:r>
              <a:rPr lang="en-US" sz="1100" dirty="0" smtClean="0">
                <a:latin typeface="HelveticaNeueLT Std Lt" pitchFamily="34" charset="0"/>
              </a:rPr>
              <a:t>programming </a:t>
            </a:r>
            <a:r>
              <a:rPr lang="en-US" sz="1100" dirty="0">
                <a:latin typeface="HelveticaNeueLT Std Lt" pitchFamily="34" charset="0"/>
              </a:rPr>
              <a:t>interrupts on </a:t>
            </a:r>
            <a:r>
              <a:rPr lang="en-US" sz="1100" dirty="0" smtClean="0">
                <a:latin typeface="HelveticaNeueLT Std Lt" pitchFamily="34" charset="0"/>
              </a:rPr>
              <a:t>a </a:t>
            </a:r>
            <a:r>
              <a:rPr lang="en-US" sz="1100" dirty="0">
                <a:latin typeface="HelveticaNeueLT Std Lt" pitchFamily="34" charset="0"/>
              </a:rPr>
              <a:t>microcontroller is to not nest interrupts, but sometimes you need to nest the interrupts.  For </a:t>
            </a:r>
            <a:r>
              <a:rPr lang="en-US" sz="1100" dirty="0" smtClean="0">
                <a:latin typeface="HelveticaNeueLT Std Lt" pitchFamily="34" charset="0"/>
              </a:rPr>
              <a:t>instance</a:t>
            </a:r>
            <a:r>
              <a:rPr lang="en-US" sz="1100" dirty="0">
                <a:latin typeface="HelveticaNeueLT Std Lt" pitchFamily="34" charset="0"/>
              </a:rPr>
              <a:t>, you need to get to </a:t>
            </a:r>
            <a:r>
              <a:rPr lang="en-US" sz="1100" dirty="0" smtClean="0">
                <a:latin typeface="HelveticaNeueLT Std Lt" pitchFamily="34" charset="0"/>
              </a:rPr>
              <a:t>a </a:t>
            </a:r>
            <a:r>
              <a:rPr lang="en-US" sz="1100" dirty="0">
                <a:latin typeface="HelveticaNeueLT Std Lt" pitchFamily="34" charset="0"/>
              </a:rPr>
              <a:t>very low </a:t>
            </a:r>
            <a:r>
              <a:rPr lang="en-US" sz="1100" dirty="0" smtClean="0">
                <a:latin typeface="HelveticaNeueLT Std Lt" pitchFamily="34" charset="0"/>
              </a:rPr>
              <a:t>latency </a:t>
            </a:r>
            <a:r>
              <a:rPr lang="en-US" sz="1100" dirty="0">
                <a:latin typeface="HelveticaNeueLT Std Lt" pitchFamily="34" charset="0"/>
              </a:rPr>
              <a:t>motor control or device.  You need to get to it very quickly, </a:t>
            </a:r>
            <a:r>
              <a:rPr lang="en-US" sz="1100" dirty="0" smtClean="0">
                <a:latin typeface="HelveticaNeueLT Std Lt" pitchFamily="34" charset="0"/>
              </a:rPr>
              <a:t>and </a:t>
            </a:r>
            <a:r>
              <a:rPr lang="en-US" sz="1100" dirty="0">
                <a:latin typeface="HelveticaNeueLT Std Lt" pitchFamily="34" charset="0"/>
              </a:rPr>
              <a:t>you </a:t>
            </a:r>
            <a:r>
              <a:rPr lang="en-US" sz="1100" dirty="0" smtClean="0">
                <a:latin typeface="HelveticaNeueLT Std Lt" pitchFamily="34" charset="0"/>
              </a:rPr>
              <a:t>have </a:t>
            </a:r>
            <a:r>
              <a:rPr lang="en-US" sz="1100" dirty="0">
                <a:latin typeface="HelveticaNeueLT Std Lt" pitchFamily="34" charset="0"/>
              </a:rPr>
              <a:t>other interrupts </a:t>
            </a:r>
            <a:r>
              <a:rPr lang="en-US" sz="1100" dirty="0" smtClean="0">
                <a:latin typeface="HelveticaNeueLT Std Lt" pitchFamily="34" charset="0"/>
              </a:rPr>
              <a:t>that take </a:t>
            </a:r>
            <a:r>
              <a:rPr lang="en-US" sz="1100" dirty="0">
                <a:latin typeface="HelveticaNeueLT Std Lt" pitchFamily="34" charset="0"/>
              </a:rPr>
              <a:t>too long. Those long ISRs will need to be interruptible. On most microcontrollers </a:t>
            </a:r>
            <a:r>
              <a:rPr lang="en-US" dirty="0" smtClean="0"/>
              <a:t>you will have to program this tedious process in software</a:t>
            </a:r>
            <a:r>
              <a:rPr lang="en-US" sz="1100" dirty="0">
                <a:latin typeface="HelveticaNeueLT Std Lt" pitchFamily="34" charset="0"/>
              </a:rPr>
              <a:t>.  </a:t>
            </a:r>
          </a:p>
          <a:p>
            <a:r>
              <a:rPr lang="en-US" sz="1100" dirty="0">
                <a:latin typeface="HelveticaNeueLT Std Lt" pitchFamily="34" charset="0"/>
              </a:rPr>
              <a:t>On the </a:t>
            </a:r>
            <a:r>
              <a:rPr lang="en-US" sz="1100" dirty="0" smtClean="0">
                <a:latin typeface="HelveticaNeueLT Std Lt" pitchFamily="34" charset="0"/>
              </a:rPr>
              <a:t>MSP432 devices</a:t>
            </a:r>
            <a:r>
              <a:rPr lang="en-US" sz="1100" dirty="0">
                <a:latin typeface="HelveticaNeueLT Std Lt" pitchFamily="34" charset="0"/>
              </a:rPr>
              <a:t>, you </a:t>
            </a:r>
            <a:r>
              <a:rPr lang="en-US" sz="1100" dirty="0" smtClean="0">
                <a:latin typeface="HelveticaNeueLT Std Lt" pitchFamily="34" charset="0"/>
              </a:rPr>
              <a:t>can </a:t>
            </a:r>
            <a:r>
              <a:rPr lang="en-US" sz="1100" dirty="0">
                <a:latin typeface="HelveticaNeueLT Std Lt" pitchFamily="34" charset="0"/>
              </a:rPr>
              <a:t>do it by </a:t>
            </a:r>
            <a:r>
              <a:rPr lang="en-US" sz="1100" dirty="0" smtClean="0">
                <a:latin typeface="HelveticaNeueLT Std Lt" pitchFamily="34" charset="0"/>
              </a:rPr>
              <a:t>programming </a:t>
            </a:r>
            <a:r>
              <a:rPr lang="en-US" sz="1100" dirty="0">
                <a:latin typeface="HelveticaNeueLT Std Lt" pitchFamily="34" charset="0"/>
              </a:rPr>
              <a:t>the NVIC </a:t>
            </a:r>
            <a:r>
              <a:rPr lang="en-US" sz="1100" dirty="0" smtClean="0">
                <a:latin typeface="HelveticaNeueLT Std Lt" pitchFamily="34" charset="0"/>
              </a:rPr>
              <a:t>hardware</a:t>
            </a:r>
            <a:r>
              <a:rPr lang="en-US" sz="1100" dirty="0">
                <a:latin typeface="HelveticaNeueLT Std Lt" pitchFamily="34" charset="0"/>
              </a:rPr>
              <a:t>.  You </a:t>
            </a:r>
            <a:r>
              <a:rPr lang="en-US" sz="1100" dirty="0" smtClean="0">
                <a:latin typeface="HelveticaNeueLT Std Lt" pitchFamily="34" charset="0"/>
              </a:rPr>
              <a:t>can make </a:t>
            </a:r>
            <a:r>
              <a:rPr lang="en-US" sz="1100" dirty="0">
                <a:latin typeface="HelveticaNeueLT Std Lt" pitchFamily="34" charset="0"/>
              </a:rPr>
              <a:t>interrupts preemptive, </a:t>
            </a:r>
            <a:r>
              <a:rPr lang="en-US" sz="1100" dirty="0" smtClean="0">
                <a:latin typeface="HelveticaNeueLT Std Lt" pitchFamily="34" charset="0"/>
              </a:rPr>
              <a:t>and </a:t>
            </a:r>
            <a:r>
              <a:rPr lang="en-US" sz="1100" dirty="0">
                <a:latin typeface="HelveticaNeueLT Std Lt" pitchFamily="34" charset="0"/>
              </a:rPr>
              <a:t>you </a:t>
            </a:r>
            <a:r>
              <a:rPr lang="en-US" sz="1100" dirty="0" smtClean="0">
                <a:latin typeface="HelveticaNeueLT Std Lt" pitchFamily="34" charset="0"/>
              </a:rPr>
              <a:t>can </a:t>
            </a:r>
            <a:r>
              <a:rPr lang="en-US" sz="1100" dirty="0">
                <a:latin typeface="HelveticaNeueLT Std Lt" pitchFamily="34" charset="0"/>
              </a:rPr>
              <a:t>nest them. Interrupts </a:t>
            </a:r>
            <a:r>
              <a:rPr lang="en-US" sz="1100" dirty="0" smtClean="0">
                <a:latin typeface="HelveticaNeueLT Std Lt" pitchFamily="34" charset="0"/>
              </a:rPr>
              <a:t>can also </a:t>
            </a:r>
            <a:r>
              <a:rPr lang="en-US" sz="1100" dirty="0">
                <a:latin typeface="HelveticaNeueLT Std Lt" pitchFamily="34" charset="0"/>
              </a:rPr>
              <a:t>be </a:t>
            </a:r>
            <a:r>
              <a:rPr lang="en-US" sz="1100" dirty="0" smtClean="0">
                <a:latin typeface="HelveticaNeueLT Std Lt" pitchFamily="34" charset="0"/>
              </a:rPr>
              <a:t>tail-chained</a:t>
            </a:r>
            <a:r>
              <a:rPr lang="en-US" sz="1100" dirty="0">
                <a:latin typeface="HelveticaNeueLT Std Lt" pitchFamily="34" charset="0"/>
              </a:rPr>
              <a:t>, which is something I'll </a:t>
            </a:r>
            <a:r>
              <a:rPr lang="en-US" sz="1100" dirty="0" smtClean="0">
                <a:latin typeface="HelveticaNeueLT Std Lt" pitchFamily="34" charset="0"/>
              </a:rPr>
              <a:t>explain </a:t>
            </a:r>
            <a:r>
              <a:rPr lang="en-US" sz="1100" dirty="0">
                <a:latin typeface="HelveticaNeueLT Std Lt" pitchFamily="34" charset="0"/>
              </a:rPr>
              <a:t>in the next few slides.  Interrupts </a:t>
            </a:r>
            <a:r>
              <a:rPr lang="en-US" sz="1100" dirty="0" smtClean="0">
                <a:latin typeface="HelveticaNeueLT Std Lt" pitchFamily="34" charset="0"/>
              </a:rPr>
              <a:t>are </a:t>
            </a:r>
            <a:r>
              <a:rPr lang="en-US" sz="1100" dirty="0">
                <a:latin typeface="HelveticaNeueLT Std Lt" pitchFamily="34" charset="0"/>
              </a:rPr>
              <a:t>deterministic.  They're </a:t>
            </a:r>
            <a:r>
              <a:rPr lang="en-US" sz="1100" dirty="0" smtClean="0">
                <a:latin typeface="HelveticaNeueLT Std Lt" pitchFamily="34" charset="0"/>
              </a:rPr>
              <a:t>always </a:t>
            </a:r>
            <a:r>
              <a:rPr lang="en-US" sz="1100" dirty="0">
                <a:latin typeface="HelveticaNeueLT Std Lt" pitchFamily="34" charset="0"/>
              </a:rPr>
              <a:t>either 12 cycles or 6 cycles if they're </a:t>
            </a:r>
            <a:r>
              <a:rPr lang="en-US" sz="1100" dirty="0" smtClean="0">
                <a:latin typeface="HelveticaNeueLT Std Lt" pitchFamily="34" charset="0"/>
              </a:rPr>
              <a:t>tail-chained</a:t>
            </a:r>
            <a:r>
              <a:rPr lang="en-US" sz="1100" dirty="0">
                <a:latin typeface="HelveticaNeueLT Std Lt" pitchFamily="34" charset="0"/>
              </a:rPr>
              <a:t>.  </a:t>
            </a:r>
            <a:br>
              <a:rPr lang="en-US" sz="1100" dirty="0">
                <a:latin typeface="HelveticaNeueLT Std Lt" pitchFamily="34" charset="0"/>
              </a:rPr>
            </a:br>
            <a:endParaRPr lang="en-US" sz="1100" dirty="0">
              <a:latin typeface="HelveticaNeueLT Std Lt" pitchFamily="34" charset="0"/>
            </a:endParaRPr>
          </a:p>
          <a:p>
            <a:r>
              <a:rPr lang="en-US" sz="1100" dirty="0" smtClean="0">
                <a:latin typeface="HelveticaNeueLT Std Lt" pitchFamily="34" charset="0"/>
              </a:rPr>
              <a:t>Taking a </a:t>
            </a:r>
            <a:r>
              <a:rPr lang="en-US" sz="1100" dirty="0">
                <a:latin typeface="HelveticaNeueLT Std Lt" pitchFamily="34" charset="0"/>
              </a:rPr>
              <a:t>look </a:t>
            </a:r>
            <a:r>
              <a:rPr lang="en-US" sz="1100" dirty="0" smtClean="0">
                <a:latin typeface="HelveticaNeueLT Std Lt" pitchFamily="34" charset="0"/>
              </a:rPr>
              <a:t>at </a:t>
            </a:r>
            <a:r>
              <a:rPr lang="en-US" sz="1100" dirty="0">
                <a:latin typeface="HelveticaNeueLT Std Lt" pitchFamily="34" charset="0"/>
              </a:rPr>
              <a:t>the </a:t>
            </a:r>
            <a:r>
              <a:rPr lang="en-US" sz="1100" dirty="0" smtClean="0">
                <a:latin typeface="HelveticaNeueLT Std Lt" pitchFamily="34" charset="0"/>
              </a:rPr>
              <a:t>diagram at </a:t>
            </a:r>
            <a:r>
              <a:rPr lang="en-US" sz="1100" dirty="0">
                <a:latin typeface="HelveticaNeueLT Std Lt" pitchFamily="34" charset="0"/>
              </a:rPr>
              <a:t>the bottom, we </a:t>
            </a:r>
            <a:r>
              <a:rPr lang="en-US" sz="1100" dirty="0" smtClean="0">
                <a:latin typeface="HelveticaNeueLT Std Lt" pitchFamily="34" charset="0"/>
              </a:rPr>
              <a:t>can </a:t>
            </a:r>
            <a:r>
              <a:rPr lang="en-US" sz="1100" dirty="0">
                <a:latin typeface="HelveticaNeueLT Std Lt" pitchFamily="34" charset="0"/>
              </a:rPr>
              <a:t>see this is </a:t>
            </a:r>
            <a:r>
              <a:rPr lang="en-US" sz="1100" dirty="0" smtClean="0">
                <a:latin typeface="HelveticaNeueLT Std Lt" pitchFamily="34" charset="0"/>
              </a:rPr>
              <a:t>an application </a:t>
            </a:r>
            <a:r>
              <a:rPr lang="en-US" sz="1100" dirty="0">
                <a:latin typeface="HelveticaNeueLT Std Lt" pitchFamily="34" charset="0"/>
              </a:rPr>
              <a:t>with </a:t>
            </a:r>
            <a:r>
              <a:rPr lang="en-US" sz="1100" dirty="0" smtClean="0">
                <a:latin typeface="HelveticaNeueLT Std Lt" pitchFamily="34" charset="0"/>
              </a:rPr>
              <a:t>a </a:t>
            </a:r>
            <a:r>
              <a:rPr lang="en-US" sz="1100" dirty="0">
                <a:latin typeface="HelveticaNeueLT Std Lt" pitchFamily="34" charset="0"/>
              </a:rPr>
              <a:t>two interrupts.  From left to the right, the first </a:t>
            </a:r>
            <a:r>
              <a:rPr lang="en-US" dirty="0" smtClean="0"/>
              <a:t>interrupt</a:t>
            </a:r>
            <a:r>
              <a:rPr lang="en-US" sz="1100" dirty="0">
                <a:latin typeface="HelveticaNeueLT Std Lt" pitchFamily="34" charset="0"/>
              </a:rPr>
              <a:t> </a:t>
            </a:r>
            <a:r>
              <a:rPr lang="en-US" sz="1100" dirty="0" smtClean="0">
                <a:latin typeface="HelveticaNeueLT Std Lt" pitchFamily="34" charset="0"/>
              </a:rPr>
              <a:t>that </a:t>
            </a:r>
            <a:r>
              <a:rPr lang="en-US" sz="1100" dirty="0">
                <a:latin typeface="HelveticaNeueLT Std Lt" pitchFamily="34" charset="0"/>
              </a:rPr>
              <a:t>goes off is </a:t>
            </a:r>
            <a:r>
              <a:rPr lang="en-US" dirty="0" smtClean="0"/>
              <a:t>for</a:t>
            </a:r>
            <a:r>
              <a:rPr lang="en-US" sz="1100" dirty="0">
                <a:latin typeface="HelveticaNeueLT Std Lt" pitchFamily="34" charset="0"/>
              </a:rPr>
              <a:t> motor control. Motor control requires extremely low </a:t>
            </a:r>
            <a:r>
              <a:rPr lang="en-US" sz="1100" dirty="0" smtClean="0">
                <a:latin typeface="HelveticaNeueLT Std Lt" pitchFamily="34" charset="0"/>
              </a:rPr>
              <a:t>latency</a:t>
            </a:r>
            <a:r>
              <a:rPr lang="en-US" sz="1100" dirty="0">
                <a:latin typeface="HelveticaNeueLT Std Lt" pitchFamily="34" charset="0"/>
              </a:rPr>
              <a:t>.  You </a:t>
            </a:r>
            <a:r>
              <a:rPr lang="en-US" sz="1100" dirty="0" smtClean="0">
                <a:latin typeface="HelveticaNeueLT Std Lt" pitchFamily="34" charset="0"/>
              </a:rPr>
              <a:t>can't wait</a:t>
            </a:r>
            <a:r>
              <a:rPr lang="en-US" sz="1100" dirty="0">
                <a:latin typeface="HelveticaNeueLT Std Lt" pitchFamily="34" charset="0"/>
              </a:rPr>
              <a:t>.  You must </a:t>
            </a:r>
            <a:r>
              <a:rPr lang="en-US" sz="1100" dirty="0" smtClean="0">
                <a:latin typeface="HelveticaNeueLT Std Lt" pitchFamily="34" charset="0"/>
              </a:rPr>
              <a:t>act </a:t>
            </a:r>
            <a:r>
              <a:rPr lang="en-US" sz="1100" dirty="0">
                <a:latin typeface="HelveticaNeueLT Std Lt" pitchFamily="34" charset="0"/>
              </a:rPr>
              <a:t>on the interrupt quickly.  </a:t>
            </a:r>
          </a:p>
          <a:p>
            <a:r>
              <a:rPr lang="en-US" dirty="0" smtClean="0"/>
              <a:t>The second interrupt is a repeat of the first.</a:t>
            </a:r>
            <a:endParaRPr lang="en-US" sz="1100" dirty="0">
              <a:latin typeface="HelveticaNeueLT Std Lt" pitchFamily="34" charset="0"/>
            </a:endParaRPr>
          </a:p>
          <a:p>
            <a:r>
              <a:rPr lang="en-US" sz="1100" dirty="0">
                <a:latin typeface="HelveticaNeueLT Std Lt" pitchFamily="34" charset="0"/>
              </a:rPr>
              <a:t>In the third </a:t>
            </a:r>
            <a:r>
              <a:rPr lang="en-US" sz="1100" dirty="0" smtClean="0">
                <a:latin typeface="HelveticaNeueLT Std Lt" pitchFamily="34" charset="0"/>
              </a:rPr>
              <a:t>instance</a:t>
            </a:r>
            <a:r>
              <a:rPr lang="en-US" sz="1100" dirty="0">
                <a:latin typeface="HelveticaNeueLT Std Lt" pitchFamily="34" charset="0"/>
              </a:rPr>
              <a:t>, </a:t>
            </a:r>
            <a:r>
              <a:rPr lang="en-US" sz="1100" dirty="0" smtClean="0">
                <a:latin typeface="HelveticaNeueLT Std Lt" pitchFamily="34" charset="0"/>
              </a:rPr>
              <a:t>a communication </a:t>
            </a:r>
            <a:r>
              <a:rPr lang="en-US" sz="1100" dirty="0">
                <a:latin typeface="HelveticaNeueLT Std Lt" pitchFamily="34" charset="0"/>
              </a:rPr>
              <a:t>interrupt like the </a:t>
            </a:r>
            <a:r>
              <a:rPr lang="en-US" sz="1100" dirty="0" smtClean="0">
                <a:latin typeface="HelveticaNeueLT Std Lt" pitchFamily="34" charset="0"/>
              </a:rPr>
              <a:t>USCI has started operation</a:t>
            </a:r>
            <a:r>
              <a:rPr lang="en-US" sz="1100" dirty="0">
                <a:latin typeface="HelveticaNeueLT Std Lt" pitchFamily="34" charset="0"/>
              </a:rPr>
              <a:t>.  </a:t>
            </a:r>
            <a:r>
              <a:rPr lang="en-US" sz="1100" dirty="0" smtClean="0">
                <a:latin typeface="HelveticaNeueLT Std Lt" pitchFamily="34" charset="0"/>
              </a:rPr>
              <a:t>Communication </a:t>
            </a:r>
            <a:r>
              <a:rPr lang="en-US" sz="1100" dirty="0">
                <a:latin typeface="HelveticaNeueLT Std Lt" pitchFamily="34" charset="0"/>
              </a:rPr>
              <a:t>interrupts using involve FIFO’s </a:t>
            </a:r>
            <a:r>
              <a:rPr lang="en-US" sz="1100" dirty="0" smtClean="0">
                <a:latin typeface="HelveticaNeueLT Std Lt" pitchFamily="34" charset="0"/>
              </a:rPr>
              <a:t>and </a:t>
            </a:r>
            <a:r>
              <a:rPr lang="en-US" sz="1100" dirty="0">
                <a:latin typeface="HelveticaNeueLT Std Lt" pitchFamily="34" charset="0"/>
              </a:rPr>
              <a:t>buffers, so they </a:t>
            </a:r>
            <a:r>
              <a:rPr lang="en-US" sz="1100" dirty="0" smtClean="0">
                <a:latin typeface="HelveticaNeueLT Std Lt" pitchFamily="34" charset="0"/>
              </a:rPr>
              <a:t>can wait</a:t>
            </a:r>
            <a:r>
              <a:rPr lang="en-US" sz="1100" dirty="0">
                <a:latin typeface="HelveticaNeueLT Std Lt" pitchFamily="34" charset="0"/>
              </a:rPr>
              <a:t>. When the motor control interrupt </a:t>
            </a:r>
            <a:r>
              <a:rPr lang="en-US" sz="1100" dirty="0" smtClean="0">
                <a:latin typeface="HelveticaNeueLT Std Lt" pitchFamily="34" charset="0"/>
              </a:rPr>
              <a:t>arrives</a:t>
            </a:r>
            <a:r>
              <a:rPr lang="en-US" sz="1100" dirty="0">
                <a:latin typeface="HelveticaNeueLT Std Lt" pitchFamily="34" charset="0"/>
              </a:rPr>
              <a:t>, </a:t>
            </a:r>
            <a:r>
              <a:rPr lang="en-US" dirty="0"/>
              <a:t>w</a:t>
            </a:r>
            <a:r>
              <a:rPr lang="en-US" sz="1100" dirty="0">
                <a:latin typeface="HelveticaNeueLT Std Lt" pitchFamily="34" charset="0"/>
              </a:rPr>
              <a:t>e </a:t>
            </a:r>
            <a:r>
              <a:rPr lang="en-US" sz="1100" dirty="0" smtClean="0">
                <a:latin typeface="HelveticaNeueLT Std Lt" pitchFamily="34" charset="0"/>
              </a:rPr>
              <a:t>can't wait </a:t>
            </a:r>
            <a:r>
              <a:rPr lang="en-US" sz="1100" dirty="0">
                <a:latin typeface="HelveticaNeueLT Std Lt" pitchFamily="34" charset="0"/>
              </a:rPr>
              <a:t>for the </a:t>
            </a:r>
            <a:r>
              <a:rPr lang="en-US" sz="1100" dirty="0" smtClean="0">
                <a:latin typeface="HelveticaNeueLT Std Lt" pitchFamily="34" charset="0"/>
              </a:rPr>
              <a:t>communications </a:t>
            </a:r>
            <a:r>
              <a:rPr lang="en-US" sz="1100" dirty="0">
                <a:latin typeface="HelveticaNeueLT Std Lt" pitchFamily="34" charset="0"/>
              </a:rPr>
              <a:t>ISR to complete, the motor control ISR must preempt it.</a:t>
            </a:r>
          </a:p>
          <a:p>
            <a:r>
              <a:rPr lang="en-US" dirty="0" smtClean="0"/>
              <a:t>The remaining instances are further examples. Remember that the nesting behavior is programmed into the NVIC hardware.</a:t>
            </a:r>
          </a:p>
          <a:p>
            <a:endParaRPr lang="en-US" dirty="0" smtClean="0">
              <a:latin typeface="HelveticaNeueLT Std Lt" pitchFamily="34" charset="0"/>
            </a:endParaRPr>
          </a:p>
          <a:p>
            <a:endParaRPr lang="en-US" dirty="0" smtClean="0">
              <a:latin typeface="HelveticaNeueLT Std Lt" pitchFamily="34" charset="0"/>
            </a:endParaRPr>
          </a:p>
          <a:p>
            <a:pPr>
              <a:spcBef>
                <a:spcPct val="35000"/>
              </a:spcBef>
              <a:buFont typeface="Wingdings" pitchFamily="2" charset="2"/>
              <a:buNone/>
            </a:pPr>
            <a:r>
              <a:rPr lang="en-GB" sz="2400" b="1" dirty="0" smtClean="0">
                <a:solidFill>
                  <a:schemeClr val="bg1"/>
                </a:solidFill>
              </a:rPr>
              <a:t>Entry</a:t>
            </a:r>
            <a:endParaRPr lang="en-GB" sz="2000" b="1" dirty="0" smtClean="0">
              <a:solidFill>
                <a:schemeClr val="bg1"/>
              </a:solidFill>
            </a:endParaRPr>
          </a:p>
          <a:p>
            <a:pPr lvl="1">
              <a:spcBef>
                <a:spcPct val="35000"/>
              </a:spcBef>
            </a:pPr>
            <a:r>
              <a:rPr lang="en-US" sz="1800" b="0" dirty="0" smtClean="0">
                <a:solidFill>
                  <a:schemeClr val="bg1"/>
                </a:solidFill>
              </a:rPr>
              <a:t>Automatically pushes registers </a:t>
            </a:r>
            <a:r>
              <a:rPr lang="en-US" sz="1800" b="0" kern="1200" dirty="0" smtClean="0">
                <a:solidFill>
                  <a:schemeClr val="bg1"/>
                </a:solidFill>
                <a:latin typeface="+mn-lt"/>
                <a:ea typeface="+mn-ea"/>
                <a:cs typeface="+mn-cs"/>
              </a:rPr>
              <a:t>R0–R3, R12, LR, PSR, and PC </a:t>
            </a:r>
            <a:r>
              <a:rPr lang="en-US" sz="1800" b="0" dirty="0" smtClean="0">
                <a:solidFill>
                  <a:schemeClr val="bg1"/>
                </a:solidFill>
              </a:rPr>
              <a:t>onto the stack </a:t>
            </a:r>
          </a:p>
          <a:p>
            <a:pPr lvl="1">
              <a:spcBef>
                <a:spcPct val="35000"/>
              </a:spcBef>
            </a:pPr>
            <a:r>
              <a:rPr lang="en-GB" sz="1800" b="0" dirty="0" smtClean="0">
                <a:solidFill>
                  <a:schemeClr val="bg1"/>
                </a:solidFill>
              </a:rPr>
              <a:t>In parallel, ISR is pre-fetched on the instruction bus. ISR ready to start executing as soon as stack PUSH complete</a:t>
            </a:r>
            <a:endParaRPr lang="en-GB" sz="2000" dirty="0" smtClean="0">
              <a:solidFill>
                <a:schemeClr val="bg1"/>
              </a:solidFill>
            </a:endParaRPr>
          </a:p>
          <a:p>
            <a:pPr>
              <a:spcBef>
                <a:spcPct val="35000"/>
              </a:spcBef>
              <a:buNone/>
            </a:pPr>
            <a:r>
              <a:rPr lang="en-GB" sz="2400" b="1" dirty="0" smtClean="0"/>
              <a:t>Exit</a:t>
            </a:r>
          </a:p>
          <a:p>
            <a:pPr lvl="1">
              <a:spcBef>
                <a:spcPct val="35000"/>
              </a:spcBef>
            </a:pPr>
            <a:r>
              <a:rPr lang="en-GB" sz="1800" b="0" dirty="0" smtClean="0"/>
              <a:t>Processor state is automatically restored from the stack</a:t>
            </a:r>
          </a:p>
          <a:p>
            <a:pPr lvl="1">
              <a:spcBef>
                <a:spcPct val="35000"/>
              </a:spcBef>
            </a:pPr>
            <a:r>
              <a:rPr lang="en-GB" sz="1800" b="0" dirty="0" smtClean="0"/>
              <a:t>In parallel, interrupted instruction is pre-fetched ready for execution upon completion of stack POP</a:t>
            </a:r>
          </a:p>
          <a:p>
            <a:endParaRPr lang="en-US" dirty="0" smtClean="0">
              <a:latin typeface="HelveticaNeueLT Std Lt" pitchFamily="34" charset="0"/>
            </a:endParaRPr>
          </a:p>
        </p:txBody>
      </p:sp>
      <p:sp>
        <p:nvSpPr>
          <p:cNvPr id="78852" name="Slide Number Placeholder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A01BA5-8EBA-4743-8B85-E588A728404A}" type="slidenum">
              <a:rPr kumimoji="0" lang="en-US" sz="1200" b="0" i="0" u="none" strike="noStrike" kern="1200" cap="none" spc="0" normalizeH="0" baseline="0" noProof="0" smtClean="0">
                <a:ln>
                  <a:noFill/>
                </a:ln>
                <a:solidFill>
                  <a:prstClr val="black"/>
                </a:solidFill>
                <a:effectLst/>
                <a:uLnTx/>
                <a:uFillTx/>
                <a:latin typeface="HelveticaNeueLT Std Lt"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smtClean="0">
              <a:ln>
                <a:noFill/>
              </a:ln>
              <a:solidFill>
                <a:prstClr val="black"/>
              </a:solidFill>
              <a:effectLst/>
              <a:uLnTx/>
              <a:uFillTx/>
              <a:latin typeface="HelveticaNeueLT Std Lt" pitchFamily="34" charset="0"/>
              <a:ea typeface="+mn-ea"/>
              <a:cs typeface="+mn-cs"/>
            </a:endParaRPr>
          </a:p>
        </p:txBody>
      </p:sp>
    </p:spTree>
    <p:extLst>
      <p:ext uri="{BB962C8B-B14F-4D97-AF65-F5344CB8AC3E}">
        <p14:creationId xmlns:p14="http://schemas.microsoft.com/office/powerpoint/2010/main" val="672278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Modulo (mod or %) operation gives the remainder: (a mod n) is the remainder when a is divided by n. </a:t>
            </a:r>
          </a:p>
          <a:p>
            <a:endParaRPr lang="en-US" altLang="en-US" dirty="0" smtClean="0"/>
          </a:p>
          <a:p>
            <a:r>
              <a:rPr lang="en-US" altLang="en-US" dirty="0" smtClean="0"/>
              <a:t>When a &lt; n, (a mod n) is simply a.</a:t>
            </a:r>
          </a:p>
          <a:p>
            <a:endParaRPr lang="en-US" altLang="en-US" dirty="0" smtClean="0"/>
          </a:p>
          <a:p>
            <a:r>
              <a:rPr lang="en-US" altLang="en-US" dirty="0" smtClean="0"/>
              <a:t>When </a:t>
            </a:r>
            <a:r>
              <a:rPr lang="en-US" altLang="en-US" dirty="0" err="1" smtClean="0"/>
              <a:t>current_value</a:t>
            </a:r>
            <a:r>
              <a:rPr lang="en-US" altLang="en-US" dirty="0" smtClean="0"/>
              <a:t> reaches 0, then the next value is [(0-1)mod (n+1)] = -1 mod (n+1) = n</a:t>
            </a:r>
          </a:p>
          <a:p>
            <a:r>
              <a:rPr lang="en-US" altLang="en-US" dirty="0" smtClean="0"/>
              <a:t>That is the counter gets reset to max value n after it reaches 0.  </a:t>
            </a:r>
          </a:p>
        </p:txBody>
      </p:sp>
      <p:sp>
        <p:nvSpPr>
          <p:cNvPr id="235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ea typeface="MS PGothic" panose="020B0600070205080204" pitchFamily="34" charset="-128"/>
              </a:defRPr>
            </a:lvl1pPr>
            <a:lvl2pPr marL="742950" indent="-285750" defTabSz="966788">
              <a:defRPr sz="2400">
                <a:solidFill>
                  <a:schemeClr val="tx1"/>
                </a:solidFill>
                <a:latin typeface="Times New Roman" panose="02020603050405020304" pitchFamily="18" charset="0"/>
                <a:ea typeface="MS PGothic" panose="020B0600070205080204" pitchFamily="34" charset="-128"/>
              </a:defRPr>
            </a:lvl2pPr>
            <a:lvl3pPr marL="1143000" indent="-228600" defTabSz="966788">
              <a:defRPr sz="2400">
                <a:solidFill>
                  <a:schemeClr val="tx1"/>
                </a:solidFill>
                <a:latin typeface="Times New Roman" panose="02020603050405020304" pitchFamily="18" charset="0"/>
                <a:ea typeface="MS PGothic" panose="020B0600070205080204" pitchFamily="34" charset="-128"/>
              </a:defRPr>
            </a:lvl3pPr>
            <a:lvl4pPr marL="1600200" indent="-228600" defTabSz="966788">
              <a:defRPr sz="2400">
                <a:solidFill>
                  <a:schemeClr val="tx1"/>
                </a:solidFill>
                <a:latin typeface="Times New Roman" panose="02020603050405020304" pitchFamily="18" charset="0"/>
                <a:ea typeface="MS PGothic" panose="020B0600070205080204" pitchFamily="34" charset="-128"/>
              </a:defRPr>
            </a:lvl4pPr>
            <a:lvl5pPr marL="2057400" indent="-228600" defTabSz="966788">
              <a:defRPr sz="2400">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4A9999D2-65E7-48AD-9953-9382F3F3F2D5}" type="slidenum">
              <a:rPr lang="en-US" altLang="en-US" sz="1300"/>
              <a:pPr/>
              <a:t>24</a:t>
            </a:fld>
            <a:endParaRPr lang="en-US" altLang="en-US" sz="1300"/>
          </a:p>
        </p:txBody>
      </p:sp>
    </p:spTree>
    <p:extLst>
      <p:ext uri="{BB962C8B-B14F-4D97-AF65-F5344CB8AC3E}">
        <p14:creationId xmlns:p14="http://schemas.microsoft.com/office/powerpoint/2010/main" val="1354272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RELOAD value is the value to load into the counter (reset) every time it hits zero, i.e. the </a:t>
            </a:r>
            <a:r>
              <a:rPr lang="en-US" altLang="en-US" i="1" smtClean="0"/>
              <a:t>n</a:t>
            </a:r>
            <a:r>
              <a:rPr lang="en-US" altLang="en-US" smtClean="0"/>
              <a:t> value from the previous slide</a:t>
            </a:r>
          </a:p>
        </p:txBody>
      </p:sp>
    </p:spTree>
    <p:extLst>
      <p:ext uri="{BB962C8B-B14F-4D97-AF65-F5344CB8AC3E}">
        <p14:creationId xmlns:p14="http://schemas.microsoft.com/office/powerpoint/2010/main" val="415051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34D8D-0A0C-4381-AF76-6483BFC93B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5017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a:defRPr>
                <a:solidFill>
                  <a:schemeClr val="tx1"/>
                </a:solidFill>
                <a:latin typeface="Courier" pitchFamily="49" charset="0"/>
                <a:cs typeface="Arial" panose="020B0604020202020204" pitchFamily="34" charset="0"/>
              </a:defRPr>
            </a:lvl1pPr>
            <a:lvl2pPr marL="742950" indent="-285750">
              <a:defRPr>
                <a:solidFill>
                  <a:schemeClr val="tx1"/>
                </a:solidFill>
                <a:latin typeface="Courier" pitchFamily="49" charset="0"/>
                <a:cs typeface="Arial" panose="020B0604020202020204" pitchFamily="34" charset="0"/>
              </a:defRPr>
            </a:lvl2pPr>
            <a:lvl3pPr marL="1143000" indent="-228600">
              <a:defRPr>
                <a:solidFill>
                  <a:schemeClr val="tx1"/>
                </a:solidFill>
                <a:latin typeface="Courier" pitchFamily="49" charset="0"/>
                <a:cs typeface="Arial" panose="020B0604020202020204" pitchFamily="34" charset="0"/>
              </a:defRPr>
            </a:lvl3pPr>
            <a:lvl4pPr marL="1600200" indent="-228600">
              <a:defRPr>
                <a:solidFill>
                  <a:schemeClr val="tx1"/>
                </a:solidFill>
                <a:latin typeface="Courier" pitchFamily="49" charset="0"/>
                <a:cs typeface="Arial" panose="020B0604020202020204" pitchFamily="34" charset="0"/>
              </a:defRPr>
            </a:lvl4pPr>
            <a:lvl5pPr marL="2057400" indent="-228600">
              <a:defRPr>
                <a:solidFill>
                  <a:schemeClr val="tx1"/>
                </a:solidFill>
                <a:latin typeface="Courier" pitchFamily="49"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urier" pitchFamily="49"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urier" pitchFamily="49"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urier" pitchFamily="49"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urier" pitchFamily="49"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DC9CED6-E0E1-484B-AF1F-FF8DCDC6EABE}"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686785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4D3B86-0B88-4E50-9828-80068EF47DA4}" type="slidenum">
              <a:rPr kumimoji="0" lang="en-IE" altLang="en-US" sz="1200" b="0" i="0" u="none" strike="noStrike" kern="1200" cap="none" spc="0" normalizeH="0" baseline="0" noProof="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E" alt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399362" name="Rectangle 2"/>
          <p:cNvSpPr>
            <a:spLocks noGrp="1" noRot="1" noChangeAspect="1" noChangeArrowheads="1" noTextEdit="1"/>
          </p:cNvSpPr>
          <p:nvPr>
            <p:ph type="sldImg"/>
          </p:nvPr>
        </p:nvSpPr>
        <p:spPr>
          <a:ln/>
        </p:spPr>
      </p:sp>
      <p:sp>
        <p:nvSpPr>
          <p:cNvPr id="399363" name="Rectangle 3"/>
          <p:cNvSpPr>
            <a:spLocks noGrp="1" noChangeArrowheads="1"/>
          </p:cNvSpPr>
          <p:nvPr>
            <p:ph type="body" idx="1"/>
          </p:nvPr>
        </p:nvSpPr>
        <p:spPr/>
        <p:txBody>
          <a:bodyPr/>
          <a:lstStyle/>
          <a:p>
            <a:endParaRPr lang="en-GB" altLang="en-US"/>
          </a:p>
        </p:txBody>
      </p:sp>
    </p:spTree>
    <p:extLst>
      <p:ext uri="{BB962C8B-B14F-4D97-AF65-F5344CB8AC3E}">
        <p14:creationId xmlns:p14="http://schemas.microsoft.com/office/powerpoint/2010/main" val="3378996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4D3B86-0B88-4E50-9828-80068EF47DA4}" type="slidenum">
              <a:rPr kumimoji="0" lang="en-IE" altLang="en-US" sz="1200" b="0" i="0" u="none" strike="noStrike" kern="1200" cap="none" spc="0" normalizeH="0" baseline="0" noProof="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E" alt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399362" name="Rectangle 2"/>
          <p:cNvSpPr>
            <a:spLocks noGrp="1" noRot="1" noChangeAspect="1" noChangeArrowheads="1" noTextEdit="1"/>
          </p:cNvSpPr>
          <p:nvPr>
            <p:ph type="sldImg"/>
          </p:nvPr>
        </p:nvSpPr>
        <p:spPr>
          <a:ln/>
        </p:spPr>
      </p:sp>
      <p:sp>
        <p:nvSpPr>
          <p:cNvPr id="399363" name="Rectangle 3"/>
          <p:cNvSpPr>
            <a:spLocks noGrp="1" noChangeArrowheads="1"/>
          </p:cNvSpPr>
          <p:nvPr>
            <p:ph type="body" idx="1"/>
          </p:nvPr>
        </p:nvSpPr>
        <p:spPr/>
        <p:txBody>
          <a:bodyPr/>
          <a:lstStyle/>
          <a:p>
            <a:endParaRPr lang="en-GB" altLang="en-US"/>
          </a:p>
        </p:txBody>
      </p:sp>
    </p:spTree>
    <p:extLst>
      <p:ext uri="{BB962C8B-B14F-4D97-AF65-F5344CB8AC3E}">
        <p14:creationId xmlns:p14="http://schemas.microsoft.com/office/powerpoint/2010/main" val="832907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4D3B86-0B88-4E50-9828-80068EF47DA4}" type="slidenum">
              <a:rPr kumimoji="0" lang="en-IE" altLang="en-US" sz="1200" b="0" i="0" u="none" strike="noStrike" kern="1200" cap="none" spc="0" normalizeH="0" baseline="0" noProof="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E" alt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399362" name="Rectangle 2"/>
          <p:cNvSpPr>
            <a:spLocks noGrp="1" noRot="1" noChangeAspect="1" noChangeArrowheads="1" noTextEdit="1"/>
          </p:cNvSpPr>
          <p:nvPr>
            <p:ph type="sldImg"/>
          </p:nvPr>
        </p:nvSpPr>
        <p:spPr>
          <a:ln/>
        </p:spPr>
      </p:sp>
      <p:sp>
        <p:nvSpPr>
          <p:cNvPr id="399363" name="Rectangle 3"/>
          <p:cNvSpPr>
            <a:spLocks noGrp="1" noChangeArrowheads="1"/>
          </p:cNvSpPr>
          <p:nvPr>
            <p:ph type="body" idx="1"/>
          </p:nvPr>
        </p:nvSpPr>
        <p:spPr/>
        <p:txBody>
          <a:bodyPr/>
          <a:lstStyle/>
          <a:p>
            <a:endParaRPr lang="en-GB" altLang="en-US"/>
          </a:p>
        </p:txBody>
      </p:sp>
    </p:spTree>
    <p:extLst>
      <p:ext uri="{BB962C8B-B14F-4D97-AF65-F5344CB8AC3E}">
        <p14:creationId xmlns:p14="http://schemas.microsoft.com/office/powerpoint/2010/main" val="1687028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4D3B86-0B88-4E50-9828-80068EF47DA4}" type="slidenum">
              <a:rPr kumimoji="0" lang="en-IE" altLang="en-US" sz="1200" b="0" i="0" u="none" strike="noStrike" kern="1200" cap="none" spc="0" normalizeH="0" baseline="0" noProof="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E" alt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399362" name="Rectangle 2"/>
          <p:cNvSpPr>
            <a:spLocks noGrp="1" noRot="1" noChangeAspect="1" noChangeArrowheads="1" noTextEdit="1"/>
          </p:cNvSpPr>
          <p:nvPr>
            <p:ph type="sldImg"/>
          </p:nvPr>
        </p:nvSpPr>
        <p:spPr>
          <a:ln/>
        </p:spPr>
      </p:sp>
      <p:sp>
        <p:nvSpPr>
          <p:cNvPr id="399363" name="Rectangle 3"/>
          <p:cNvSpPr>
            <a:spLocks noGrp="1" noChangeArrowheads="1"/>
          </p:cNvSpPr>
          <p:nvPr>
            <p:ph type="body" idx="1"/>
          </p:nvPr>
        </p:nvSpPr>
        <p:spPr/>
        <p:txBody>
          <a:bodyPr/>
          <a:lstStyle/>
          <a:p>
            <a:endParaRPr lang="en-GB" altLang="en-US"/>
          </a:p>
        </p:txBody>
      </p:sp>
    </p:spTree>
    <p:extLst>
      <p:ext uri="{BB962C8B-B14F-4D97-AF65-F5344CB8AC3E}">
        <p14:creationId xmlns:p14="http://schemas.microsoft.com/office/powerpoint/2010/main" val="3513754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a:defRPr>
                <a:solidFill>
                  <a:schemeClr val="tx1"/>
                </a:solidFill>
                <a:latin typeface="Courier" pitchFamily="49" charset="0"/>
                <a:cs typeface="Arial" panose="020B0604020202020204" pitchFamily="34" charset="0"/>
              </a:defRPr>
            </a:lvl1pPr>
            <a:lvl2pPr marL="742950" indent="-285750">
              <a:defRPr>
                <a:solidFill>
                  <a:schemeClr val="tx1"/>
                </a:solidFill>
                <a:latin typeface="Courier" pitchFamily="49" charset="0"/>
                <a:cs typeface="Arial" panose="020B0604020202020204" pitchFamily="34" charset="0"/>
              </a:defRPr>
            </a:lvl2pPr>
            <a:lvl3pPr marL="1143000" indent="-228600">
              <a:defRPr>
                <a:solidFill>
                  <a:schemeClr val="tx1"/>
                </a:solidFill>
                <a:latin typeface="Courier" pitchFamily="49" charset="0"/>
                <a:cs typeface="Arial" panose="020B0604020202020204" pitchFamily="34" charset="0"/>
              </a:defRPr>
            </a:lvl3pPr>
            <a:lvl4pPr marL="1600200" indent="-228600">
              <a:defRPr>
                <a:solidFill>
                  <a:schemeClr val="tx1"/>
                </a:solidFill>
                <a:latin typeface="Courier" pitchFamily="49" charset="0"/>
                <a:cs typeface="Arial" panose="020B0604020202020204" pitchFamily="34" charset="0"/>
              </a:defRPr>
            </a:lvl4pPr>
            <a:lvl5pPr marL="2057400" indent="-228600">
              <a:defRPr>
                <a:solidFill>
                  <a:schemeClr val="tx1"/>
                </a:solidFill>
                <a:latin typeface="Courier" pitchFamily="49"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urier" pitchFamily="49"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urier" pitchFamily="49"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urier" pitchFamily="49"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urier" pitchFamily="49"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DC9CED6-E0E1-484B-AF1F-FF8DCDC6EABE}"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4195986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A452CD-A9EB-4EB7-B178-6C78E5D7F0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7177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C98531-F38A-46BE-B48B-196083DF0D2F}" type="slidenum">
              <a:rPr kumimoji="0" lang="en-IE" altLang="en-US" sz="1200" b="0" i="0" u="none" strike="noStrike" kern="1200" cap="none" spc="0" normalizeH="0" baseline="0" noProof="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E" alt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400386" name="Rectangle 2"/>
          <p:cNvSpPr>
            <a:spLocks noGrp="1" noRot="1" noChangeAspect="1" noChangeArrowheads="1" noTextEdit="1"/>
          </p:cNvSpPr>
          <p:nvPr>
            <p:ph type="sldImg"/>
          </p:nvPr>
        </p:nvSpPr>
        <p:spPr>
          <a:ln/>
        </p:spPr>
      </p:sp>
      <p:sp>
        <p:nvSpPr>
          <p:cNvPr id="400387" name="Rectangle 3"/>
          <p:cNvSpPr>
            <a:spLocks noGrp="1" noChangeArrowheads="1"/>
          </p:cNvSpPr>
          <p:nvPr>
            <p:ph type="body" idx="1"/>
          </p:nvPr>
        </p:nvSpPr>
        <p:spPr/>
        <p:txBody>
          <a:bodyPr/>
          <a:lstStyle/>
          <a:p>
            <a:endParaRPr lang="en-GB" altLang="en-US"/>
          </a:p>
        </p:txBody>
      </p:sp>
    </p:spTree>
    <p:extLst>
      <p:ext uri="{BB962C8B-B14F-4D97-AF65-F5344CB8AC3E}">
        <p14:creationId xmlns:p14="http://schemas.microsoft.com/office/powerpoint/2010/main" val="4018752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C98531-F38A-46BE-B48B-196083DF0D2F}" type="slidenum">
              <a:rPr kumimoji="0" lang="en-IE" altLang="en-US" sz="1200" b="0" i="0" u="none" strike="noStrike" kern="1200" cap="none" spc="0" normalizeH="0" baseline="0" noProof="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IE" alt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400386" name="Rectangle 2"/>
          <p:cNvSpPr>
            <a:spLocks noGrp="1" noRot="1" noChangeAspect="1" noChangeArrowheads="1" noTextEdit="1"/>
          </p:cNvSpPr>
          <p:nvPr>
            <p:ph type="sldImg"/>
          </p:nvPr>
        </p:nvSpPr>
        <p:spPr>
          <a:ln/>
        </p:spPr>
      </p:sp>
      <p:sp>
        <p:nvSpPr>
          <p:cNvPr id="400387" name="Rectangle 3"/>
          <p:cNvSpPr>
            <a:spLocks noGrp="1" noChangeArrowheads="1"/>
          </p:cNvSpPr>
          <p:nvPr>
            <p:ph type="body" idx="1"/>
          </p:nvPr>
        </p:nvSpPr>
        <p:spPr/>
        <p:txBody>
          <a:bodyPr/>
          <a:lstStyle/>
          <a:p>
            <a:endParaRPr lang="en-GB" altLang="en-US"/>
          </a:p>
        </p:txBody>
      </p:sp>
    </p:spTree>
    <p:extLst>
      <p:ext uri="{BB962C8B-B14F-4D97-AF65-F5344CB8AC3E}">
        <p14:creationId xmlns:p14="http://schemas.microsoft.com/office/powerpoint/2010/main" val="687615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the </a:t>
            </a:r>
            <a:r>
              <a:rPr lang="en-US" sz="1200" b="0" i="0" kern="1200" dirty="0" err="1" smtClean="0">
                <a:solidFill>
                  <a:schemeClr val="tx1"/>
                </a:solidFill>
                <a:effectLst/>
                <a:latin typeface="+mn-lt"/>
                <a:ea typeface="+mn-ea"/>
                <a:cs typeface="+mn-cs"/>
              </a:rPr>
              <a:t>SysTick</a:t>
            </a:r>
            <a:r>
              <a:rPr lang="en-US" sz="1200" b="0" i="0" kern="1200" dirty="0" smtClean="0">
                <a:solidFill>
                  <a:schemeClr val="tx1"/>
                </a:solidFill>
                <a:effectLst/>
                <a:latin typeface="+mn-lt"/>
                <a:ea typeface="+mn-ea"/>
                <a:cs typeface="+mn-cs"/>
              </a:rPr>
              <a:t> counter goes from 1 to 0, the </a:t>
            </a:r>
            <a:r>
              <a:rPr lang="en-US" sz="1200" b="1" i="0" kern="1200" dirty="0" smtClean="0">
                <a:solidFill>
                  <a:schemeClr val="tx1"/>
                </a:solidFill>
                <a:effectLst/>
                <a:latin typeface="+mn-lt"/>
                <a:ea typeface="+mn-ea"/>
                <a:cs typeface="+mn-cs"/>
              </a:rPr>
              <a:t>Count</a:t>
            </a:r>
            <a:r>
              <a:rPr lang="en-US" sz="1200" b="0" i="0" kern="1200" dirty="0" smtClean="0">
                <a:solidFill>
                  <a:schemeClr val="tx1"/>
                </a:solidFill>
                <a:effectLst/>
                <a:latin typeface="+mn-lt"/>
                <a:ea typeface="+mn-ea"/>
                <a:cs typeface="+mn-cs"/>
              </a:rPr>
              <a:t> flag in the </a:t>
            </a:r>
            <a:r>
              <a:rPr lang="en-US" sz="1200" b="1" i="0" kern="1200" dirty="0" smtClean="0">
                <a:solidFill>
                  <a:schemeClr val="tx1"/>
                </a:solidFill>
                <a:effectLst/>
                <a:latin typeface="+mn-lt"/>
                <a:ea typeface="+mn-ea"/>
                <a:cs typeface="+mn-cs"/>
              </a:rPr>
              <a:t>NVIC_ST_CTRL_R</a:t>
            </a:r>
            <a:r>
              <a:rPr lang="en-US" sz="1200" b="0" i="0" kern="1200" dirty="0" smtClean="0">
                <a:solidFill>
                  <a:schemeClr val="tx1"/>
                </a:solidFill>
                <a:effectLst/>
                <a:latin typeface="+mn-lt"/>
                <a:ea typeface="+mn-ea"/>
                <a:cs typeface="+mn-cs"/>
              </a:rPr>
              <a:t> register is set, triggering an interrupt. The current instruction is finished. (a) Eight registers are pushed on the stack with </a:t>
            </a:r>
            <a:r>
              <a:rPr lang="en-US" sz="1200" b="1" i="0" kern="1200" dirty="0" smtClean="0">
                <a:solidFill>
                  <a:schemeClr val="tx1"/>
                </a:solidFill>
                <a:effectLst/>
                <a:latin typeface="+mn-lt"/>
                <a:ea typeface="+mn-ea"/>
                <a:cs typeface="+mn-cs"/>
              </a:rPr>
              <a:t>R0</a:t>
            </a:r>
            <a:r>
              <a:rPr lang="en-US" sz="1200" b="0" i="0" kern="1200" dirty="0" smtClean="0">
                <a:solidFill>
                  <a:schemeClr val="tx1"/>
                </a:solidFill>
                <a:effectLst/>
                <a:latin typeface="+mn-lt"/>
                <a:ea typeface="+mn-ea"/>
                <a:cs typeface="+mn-cs"/>
              </a:rPr>
              <a:t> on top. These registers are pushed onto the stack . (b) The vector address is loaded into the </a:t>
            </a:r>
            <a:r>
              <a:rPr lang="en-US" sz="1200" b="1" i="0" kern="1200" dirty="0" smtClean="0">
                <a:solidFill>
                  <a:schemeClr val="tx1"/>
                </a:solidFill>
                <a:effectLst/>
                <a:latin typeface="+mn-lt"/>
                <a:ea typeface="+mn-ea"/>
                <a:cs typeface="+mn-cs"/>
              </a:rPr>
              <a:t>PC</a:t>
            </a:r>
            <a:r>
              <a:rPr lang="en-US" sz="1200" b="0" i="0" kern="1200" dirty="0" smtClean="0">
                <a:solidFill>
                  <a:schemeClr val="tx1"/>
                </a:solidFill>
                <a:effectLst/>
                <a:latin typeface="+mn-lt"/>
                <a:ea typeface="+mn-ea"/>
                <a:cs typeface="+mn-cs"/>
              </a:rPr>
              <a:t> (“Vector address” column in Table 12.1). (c) The </a:t>
            </a:r>
            <a:r>
              <a:rPr lang="en-US" sz="1200" b="1" i="0" kern="1200" dirty="0" smtClean="0">
                <a:solidFill>
                  <a:schemeClr val="tx1"/>
                </a:solidFill>
                <a:effectLst/>
                <a:latin typeface="+mn-lt"/>
                <a:ea typeface="+mn-ea"/>
                <a:cs typeface="+mn-cs"/>
              </a:rPr>
              <a:t>IPSR</a:t>
            </a:r>
            <a:r>
              <a:rPr lang="en-US" sz="1200" b="0" i="0" kern="1200" dirty="0" smtClean="0">
                <a:solidFill>
                  <a:schemeClr val="tx1"/>
                </a:solidFill>
                <a:effectLst/>
                <a:latin typeface="+mn-lt"/>
                <a:ea typeface="+mn-ea"/>
                <a:cs typeface="+mn-cs"/>
              </a:rPr>
              <a:t> register is set to 15 (“Number” column in Table 12.1) (d) The top 24 bits of </a:t>
            </a:r>
            <a:r>
              <a:rPr lang="en-US" sz="1200" b="1" i="0" kern="1200" dirty="0" smtClean="0">
                <a:solidFill>
                  <a:schemeClr val="tx1"/>
                </a:solidFill>
                <a:effectLst/>
                <a:latin typeface="+mn-lt"/>
                <a:ea typeface="+mn-ea"/>
                <a:cs typeface="+mn-cs"/>
              </a:rPr>
              <a:t>LR</a:t>
            </a:r>
            <a:r>
              <a:rPr lang="en-US" sz="1200" b="0" i="0" kern="1200" dirty="0" smtClean="0">
                <a:solidFill>
                  <a:schemeClr val="tx1"/>
                </a:solidFill>
                <a:effectLst/>
                <a:latin typeface="+mn-lt"/>
                <a:ea typeface="+mn-ea"/>
                <a:cs typeface="+mn-cs"/>
              </a:rPr>
              <a:t> are set to 0xFFFFFF, signifying the processor is executing an ISR. The bottom eight bits specify how to return from interrupt.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BASEPRI special register, which allows you to disable interrupts more selectively. Specifically, you can disable interrupts only with urgency lower than a certain level and leave the higher-urgency interrupts not disabled at all. (This feature is sometimes called “zero interrupt latency”.)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nested interrupt</a:t>
            </a:r>
            <a:r>
              <a:rPr lang="en-US" sz="1200" b="0" i="0" kern="1200" dirty="0" smtClean="0">
                <a:solidFill>
                  <a:schemeClr val="tx1"/>
                </a:solidFill>
                <a:effectLst/>
                <a:latin typeface="+mn-lt"/>
                <a:ea typeface="+mn-ea"/>
                <a:cs typeface="+mn-cs"/>
              </a:rPr>
              <a:t> occurs when a higher priority interrupt suspends an ISR. The lower priority interrupt will finish after the higher priority ISR completes. When one interrupt preempts another, the </a:t>
            </a:r>
            <a:r>
              <a:rPr lang="en-US" sz="1200" b="1" i="0" kern="1200" dirty="0" smtClean="0">
                <a:solidFill>
                  <a:schemeClr val="tx1"/>
                </a:solidFill>
                <a:effectLst/>
                <a:latin typeface="+mn-lt"/>
                <a:ea typeface="+mn-ea"/>
                <a:cs typeface="+mn-cs"/>
              </a:rPr>
              <a:t>LR</a:t>
            </a:r>
            <a:r>
              <a:rPr lang="en-US" sz="1200" b="0" i="0" kern="1200" dirty="0" smtClean="0">
                <a:solidFill>
                  <a:schemeClr val="tx1"/>
                </a:solidFill>
                <a:effectLst/>
                <a:latin typeface="+mn-lt"/>
                <a:ea typeface="+mn-ea"/>
                <a:cs typeface="+mn-cs"/>
              </a:rPr>
              <a:t> is set to 0xFFFFFFF1, so it knows to return to handler mode. </a:t>
            </a:r>
            <a:r>
              <a:rPr lang="en-US" sz="1200" b="1" i="0" kern="1200" dirty="0" smtClean="0">
                <a:solidFill>
                  <a:schemeClr val="tx1"/>
                </a:solidFill>
                <a:effectLst/>
                <a:latin typeface="+mn-lt"/>
                <a:ea typeface="+mn-ea"/>
                <a:cs typeface="+mn-cs"/>
              </a:rPr>
              <a:t>Tail chaining</a:t>
            </a:r>
            <a:r>
              <a:rPr lang="en-US" sz="1200" b="0" i="0" kern="1200" dirty="0" smtClean="0">
                <a:solidFill>
                  <a:schemeClr val="tx1"/>
                </a:solidFill>
                <a:effectLst/>
                <a:latin typeface="+mn-lt"/>
                <a:ea typeface="+mn-ea"/>
                <a:cs typeface="+mn-cs"/>
              </a:rPr>
              <a:t> occurs when one ISR executes immediately after another. Optimization occurs because the eight registers need not be popped only to be pushed once again. If an interrupt is triggered and is in the process of stacking registers when a higher priority interrupt is requested, this </a:t>
            </a:r>
            <a:r>
              <a:rPr lang="en-US" sz="1200" b="1" i="0" kern="1200" dirty="0" smtClean="0">
                <a:solidFill>
                  <a:schemeClr val="tx1"/>
                </a:solidFill>
                <a:effectLst/>
                <a:latin typeface="+mn-lt"/>
                <a:ea typeface="+mn-ea"/>
                <a:cs typeface="+mn-cs"/>
              </a:rPr>
              <a:t>late arrival interrupt</a:t>
            </a:r>
            <a:r>
              <a:rPr lang="en-US" sz="1200" b="0" i="0" kern="1200" dirty="0" smtClean="0">
                <a:solidFill>
                  <a:schemeClr val="tx1"/>
                </a:solidFill>
                <a:effectLst/>
                <a:latin typeface="+mn-lt"/>
                <a:ea typeface="+mn-ea"/>
                <a:cs typeface="+mn-cs"/>
              </a:rPr>
              <a:t> will be executed first.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B3F775-7EE4-42C8-B9DE-C6CA2D3B43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6736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the </a:t>
            </a:r>
            <a:r>
              <a:rPr lang="en-US" sz="1200" b="0" i="0" kern="1200" dirty="0" err="1" smtClean="0">
                <a:solidFill>
                  <a:schemeClr val="tx1"/>
                </a:solidFill>
                <a:effectLst/>
                <a:latin typeface="+mn-lt"/>
                <a:ea typeface="+mn-ea"/>
                <a:cs typeface="+mn-cs"/>
              </a:rPr>
              <a:t>SysTick</a:t>
            </a:r>
            <a:r>
              <a:rPr lang="en-US" sz="1200" b="0" i="0" kern="1200" dirty="0" smtClean="0">
                <a:solidFill>
                  <a:schemeClr val="tx1"/>
                </a:solidFill>
                <a:effectLst/>
                <a:latin typeface="+mn-lt"/>
                <a:ea typeface="+mn-ea"/>
                <a:cs typeface="+mn-cs"/>
              </a:rPr>
              <a:t> counter goes from 1 to 0, the </a:t>
            </a:r>
            <a:r>
              <a:rPr lang="en-US" sz="1200" b="1" i="0" kern="1200" dirty="0" smtClean="0">
                <a:solidFill>
                  <a:schemeClr val="tx1"/>
                </a:solidFill>
                <a:effectLst/>
                <a:latin typeface="+mn-lt"/>
                <a:ea typeface="+mn-ea"/>
                <a:cs typeface="+mn-cs"/>
              </a:rPr>
              <a:t>Count</a:t>
            </a:r>
            <a:r>
              <a:rPr lang="en-US" sz="1200" b="0" i="0" kern="1200" dirty="0" smtClean="0">
                <a:solidFill>
                  <a:schemeClr val="tx1"/>
                </a:solidFill>
                <a:effectLst/>
                <a:latin typeface="+mn-lt"/>
                <a:ea typeface="+mn-ea"/>
                <a:cs typeface="+mn-cs"/>
              </a:rPr>
              <a:t> flag in the </a:t>
            </a:r>
            <a:r>
              <a:rPr lang="en-US" sz="1200" b="1" i="0" kern="1200" dirty="0" smtClean="0">
                <a:solidFill>
                  <a:schemeClr val="tx1"/>
                </a:solidFill>
                <a:effectLst/>
                <a:latin typeface="+mn-lt"/>
                <a:ea typeface="+mn-ea"/>
                <a:cs typeface="+mn-cs"/>
              </a:rPr>
              <a:t>NVIC_ST_CTRL_R</a:t>
            </a:r>
            <a:r>
              <a:rPr lang="en-US" sz="1200" b="0" i="0" kern="1200" dirty="0" smtClean="0">
                <a:solidFill>
                  <a:schemeClr val="tx1"/>
                </a:solidFill>
                <a:effectLst/>
                <a:latin typeface="+mn-lt"/>
                <a:ea typeface="+mn-ea"/>
                <a:cs typeface="+mn-cs"/>
              </a:rPr>
              <a:t> register is set, triggering an interrupt. The current instruction is finished. (a) Eight registers are pushed on the stack with </a:t>
            </a:r>
            <a:r>
              <a:rPr lang="en-US" sz="1200" b="1" i="0" kern="1200" dirty="0" smtClean="0">
                <a:solidFill>
                  <a:schemeClr val="tx1"/>
                </a:solidFill>
                <a:effectLst/>
                <a:latin typeface="+mn-lt"/>
                <a:ea typeface="+mn-ea"/>
                <a:cs typeface="+mn-cs"/>
              </a:rPr>
              <a:t>R0</a:t>
            </a:r>
            <a:r>
              <a:rPr lang="en-US" sz="1200" b="0" i="0" kern="1200" dirty="0" smtClean="0">
                <a:solidFill>
                  <a:schemeClr val="tx1"/>
                </a:solidFill>
                <a:effectLst/>
                <a:latin typeface="+mn-lt"/>
                <a:ea typeface="+mn-ea"/>
                <a:cs typeface="+mn-cs"/>
              </a:rPr>
              <a:t> on top. These registers are pushed onto the stack . (b) The vector address is loaded into the </a:t>
            </a:r>
            <a:r>
              <a:rPr lang="en-US" sz="1200" b="1" i="0" kern="1200" dirty="0" smtClean="0">
                <a:solidFill>
                  <a:schemeClr val="tx1"/>
                </a:solidFill>
                <a:effectLst/>
                <a:latin typeface="+mn-lt"/>
                <a:ea typeface="+mn-ea"/>
                <a:cs typeface="+mn-cs"/>
              </a:rPr>
              <a:t>PC</a:t>
            </a:r>
            <a:r>
              <a:rPr lang="en-US" sz="1200" b="0" i="0" kern="1200" dirty="0" smtClean="0">
                <a:solidFill>
                  <a:schemeClr val="tx1"/>
                </a:solidFill>
                <a:effectLst/>
                <a:latin typeface="+mn-lt"/>
                <a:ea typeface="+mn-ea"/>
                <a:cs typeface="+mn-cs"/>
              </a:rPr>
              <a:t> (“Vector address” column in Table 12.1). (c) The </a:t>
            </a:r>
            <a:r>
              <a:rPr lang="en-US" sz="1200" b="1" i="0" kern="1200" dirty="0" smtClean="0">
                <a:solidFill>
                  <a:schemeClr val="tx1"/>
                </a:solidFill>
                <a:effectLst/>
                <a:latin typeface="+mn-lt"/>
                <a:ea typeface="+mn-ea"/>
                <a:cs typeface="+mn-cs"/>
              </a:rPr>
              <a:t>IPSR</a:t>
            </a:r>
            <a:r>
              <a:rPr lang="en-US" sz="1200" b="0" i="0" kern="1200" dirty="0" smtClean="0">
                <a:solidFill>
                  <a:schemeClr val="tx1"/>
                </a:solidFill>
                <a:effectLst/>
                <a:latin typeface="+mn-lt"/>
                <a:ea typeface="+mn-ea"/>
                <a:cs typeface="+mn-cs"/>
              </a:rPr>
              <a:t> register is set to 15 (“Number” column in Table 12.1) (d) The top 24 bits of </a:t>
            </a:r>
            <a:r>
              <a:rPr lang="en-US" sz="1200" b="1" i="0" kern="1200" dirty="0" smtClean="0">
                <a:solidFill>
                  <a:schemeClr val="tx1"/>
                </a:solidFill>
                <a:effectLst/>
                <a:latin typeface="+mn-lt"/>
                <a:ea typeface="+mn-ea"/>
                <a:cs typeface="+mn-cs"/>
              </a:rPr>
              <a:t>LR</a:t>
            </a:r>
            <a:r>
              <a:rPr lang="en-US" sz="1200" b="0" i="0" kern="1200" dirty="0" smtClean="0">
                <a:solidFill>
                  <a:schemeClr val="tx1"/>
                </a:solidFill>
                <a:effectLst/>
                <a:latin typeface="+mn-lt"/>
                <a:ea typeface="+mn-ea"/>
                <a:cs typeface="+mn-cs"/>
              </a:rPr>
              <a:t> are set to 0xFFFFFF, signifying the processor is executing an ISR. The bottom eight bits specify how to return from interrupt.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BASEPRI special register, which allows you to disable interrupts more selectively. Specifically, you can disable interrupts only with urgency lower than a certain level and leave the higher-urgency interrupts not disabled at all. (This feature is sometimes called “zero interrupt latency”.)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nested interrupt</a:t>
            </a:r>
            <a:r>
              <a:rPr lang="en-US" sz="1200" b="0" i="0" kern="1200" dirty="0" smtClean="0">
                <a:solidFill>
                  <a:schemeClr val="tx1"/>
                </a:solidFill>
                <a:effectLst/>
                <a:latin typeface="+mn-lt"/>
                <a:ea typeface="+mn-ea"/>
                <a:cs typeface="+mn-cs"/>
              </a:rPr>
              <a:t> occurs when a higher priority interrupt suspends an ISR. The lower priority interrupt will finish after the higher priority ISR completes. When one interrupt preempts another, the </a:t>
            </a:r>
            <a:r>
              <a:rPr lang="en-US" sz="1200" b="1" i="0" kern="1200" dirty="0" smtClean="0">
                <a:solidFill>
                  <a:schemeClr val="tx1"/>
                </a:solidFill>
                <a:effectLst/>
                <a:latin typeface="+mn-lt"/>
                <a:ea typeface="+mn-ea"/>
                <a:cs typeface="+mn-cs"/>
              </a:rPr>
              <a:t>LR</a:t>
            </a:r>
            <a:r>
              <a:rPr lang="en-US" sz="1200" b="0" i="0" kern="1200" dirty="0" smtClean="0">
                <a:solidFill>
                  <a:schemeClr val="tx1"/>
                </a:solidFill>
                <a:effectLst/>
                <a:latin typeface="+mn-lt"/>
                <a:ea typeface="+mn-ea"/>
                <a:cs typeface="+mn-cs"/>
              </a:rPr>
              <a:t> is set to 0xFFFFFFF1, so it knows to return to handler mode. </a:t>
            </a:r>
            <a:r>
              <a:rPr lang="en-US" sz="1200" b="1" i="0" kern="1200" dirty="0" smtClean="0">
                <a:solidFill>
                  <a:schemeClr val="tx1"/>
                </a:solidFill>
                <a:effectLst/>
                <a:latin typeface="+mn-lt"/>
                <a:ea typeface="+mn-ea"/>
                <a:cs typeface="+mn-cs"/>
              </a:rPr>
              <a:t>Tail chaining</a:t>
            </a:r>
            <a:r>
              <a:rPr lang="en-US" sz="1200" b="0" i="0" kern="1200" dirty="0" smtClean="0">
                <a:solidFill>
                  <a:schemeClr val="tx1"/>
                </a:solidFill>
                <a:effectLst/>
                <a:latin typeface="+mn-lt"/>
                <a:ea typeface="+mn-ea"/>
                <a:cs typeface="+mn-cs"/>
              </a:rPr>
              <a:t> occurs when one ISR executes immediately after another. Optimization occurs because the eight registers need not be popped only to be pushed once again. If an interrupt is triggered and is in the process of stacking registers when a higher priority interrupt is requested, this </a:t>
            </a:r>
            <a:r>
              <a:rPr lang="en-US" sz="1200" b="1" i="0" kern="1200" dirty="0" smtClean="0">
                <a:solidFill>
                  <a:schemeClr val="tx1"/>
                </a:solidFill>
                <a:effectLst/>
                <a:latin typeface="+mn-lt"/>
                <a:ea typeface="+mn-ea"/>
                <a:cs typeface="+mn-cs"/>
              </a:rPr>
              <a:t>late arrival interrupt</a:t>
            </a:r>
            <a:r>
              <a:rPr lang="en-US" sz="1200" b="0" i="0" kern="1200" dirty="0" smtClean="0">
                <a:solidFill>
                  <a:schemeClr val="tx1"/>
                </a:solidFill>
                <a:effectLst/>
                <a:latin typeface="+mn-lt"/>
                <a:ea typeface="+mn-ea"/>
                <a:cs typeface="+mn-cs"/>
              </a:rPr>
              <a:t> will be executed first.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B3F775-7EE4-42C8-B9DE-C6CA2D3B43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9101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the </a:t>
            </a:r>
            <a:r>
              <a:rPr lang="en-US" sz="1200" b="0" i="0" kern="1200" dirty="0" err="1" smtClean="0">
                <a:solidFill>
                  <a:schemeClr val="tx1"/>
                </a:solidFill>
                <a:effectLst/>
                <a:latin typeface="+mn-lt"/>
                <a:ea typeface="+mn-ea"/>
                <a:cs typeface="+mn-cs"/>
              </a:rPr>
              <a:t>SysTick</a:t>
            </a:r>
            <a:r>
              <a:rPr lang="en-US" sz="1200" b="0" i="0" kern="1200" dirty="0" smtClean="0">
                <a:solidFill>
                  <a:schemeClr val="tx1"/>
                </a:solidFill>
                <a:effectLst/>
                <a:latin typeface="+mn-lt"/>
                <a:ea typeface="+mn-ea"/>
                <a:cs typeface="+mn-cs"/>
              </a:rPr>
              <a:t> counter goes from 1 to 0, the </a:t>
            </a:r>
            <a:r>
              <a:rPr lang="en-US" sz="1200" b="1" i="0" kern="1200" dirty="0" smtClean="0">
                <a:solidFill>
                  <a:schemeClr val="tx1"/>
                </a:solidFill>
                <a:effectLst/>
                <a:latin typeface="+mn-lt"/>
                <a:ea typeface="+mn-ea"/>
                <a:cs typeface="+mn-cs"/>
              </a:rPr>
              <a:t>Count</a:t>
            </a:r>
            <a:r>
              <a:rPr lang="en-US" sz="1200" b="0" i="0" kern="1200" dirty="0" smtClean="0">
                <a:solidFill>
                  <a:schemeClr val="tx1"/>
                </a:solidFill>
                <a:effectLst/>
                <a:latin typeface="+mn-lt"/>
                <a:ea typeface="+mn-ea"/>
                <a:cs typeface="+mn-cs"/>
              </a:rPr>
              <a:t> flag in the </a:t>
            </a:r>
            <a:r>
              <a:rPr lang="en-US" sz="1200" b="1" i="0" kern="1200" dirty="0" smtClean="0">
                <a:solidFill>
                  <a:schemeClr val="tx1"/>
                </a:solidFill>
                <a:effectLst/>
                <a:latin typeface="+mn-lt"/>
                <a:ea typeface="+mn-ea"/>
                <a:cs typeface="+mn-cs"/>
              </a:rPr>
              <a:t>NVIC_ST_CTRL_R</a:t>
            </a:r>
            <a:r>
              <a:rPr lang="en-US" sz="1200" b="0" i="0" kern="1200" dirty="0" smtClean="0">
                <a:solidFill>
                  <a:schemeClr val="tx1"/>
                </a:solidFill>
                <a:effectLst/>
                <a:latin typeface="+mn-lt"/>
                <a:ea typeface="+mn-ea"/>
                <a:cs typeface="+mn-cs"/>
              </a:rPr>
              <a:t> register is set, triggering an interrupt. The current instruction is finished. (a) Eight registers are pushed on the stack with </a:t>
            </a:r>
            <a:r>
              <a:rPr lang="en-US" sz="1200" b="1" i="0" kern="1200" dirty="0" smtClean="0">
                <a:solidFill>
                  <a:schemeClr val="tx1"/>
                </a:solidFill>
                <a:effectLst/>
                <a:latin typeface="+mn-lt"/>
                <a:ea typeface="+mn-ea"/>
                <a:cs typeface="+mn-cs"/>
              </a:rPr>
              <a:t>R0</a:t>
            </a:r>
            <a:r>
              <a:rPr lang="en-US" sz="1200" b="0" i="0" kern="1200" dirty="0" smtClean="0">
                <a:solidFill>
                  <a:schemeClr val="tx1"/>
                </a:solidFill>
                <a:effectLst/>
                <a:latin typeface="+mn-lt"/>
                <a:ea typeface="+mn-ea"/>
                <a:cs typeface="+mn-cs"/>
              </a:rPr>
              <a:t> on top. These registers are pushed onto the stack . (b) The vector address is loaded into the </a:t>
            </a:r>
            <a:r>
              <a:rPr lang="en-US" sz="1200" b="1" i="0" kern="1200" dirty="0" smtClean="0">
                <a:solidFill>
                  <a:schemeClr val="tx1"/>
                </a:solidFill>
                <a:effectLst/>
                <a:latin typeface="+mn-lt"/>
                <a:ea typeface="+mn-ea"/>
                <a:cs typeface="+mn-cs"/>
              </a:rPr>
              <a:t>PC</a:t>
            </a:r>
            <a:r>
              <a:rPr lang="en-US" sz="1200" b="0" i="0" kern="1200" dirty="0" smtClean="0">
                <a:solidFill>
                  <a:schemeClr val="tx1"/>
                </a:solidFill>
                <a:effectLst/>
                <a:latin typeface="+mn-lt"/>
                <a:ea typeface="+mn-ea"/>
                <a:cs typeface="+mn-cs"/>
              </a:rPr>
              <a:t> (“Vector address” column in Table 12.1). (c) The </a:t>
            </a:r>
            <a:r>
              <a:rPr lang="en-US" sz="1200" b="1" i="0" kern="1200" dirty="0" smtClean="0">
                <a:solidFill>
                  <a:schemeClr val="tx1"/>
                </a:solidFill>
                <a:effectLst/>
                <a:latin typeface="+mn-lt"/>
                <a:ea typeface="+mn-ea"/>
                <a:cs typeface="+mn-cs"/>
              </a:rPr>
              <a:t>IPSR</a:t>
            </a:r>
            <a:r>
              <a:rPr lang="en-US" sz="1200" b="0" i="0" kern="1200" dirty="0" smtClean="0">
                <a:solidFill>
                  <a:schemeClr val="tx1"/>
                </a:solidFill>
                <a:effectLst/>
                <a:latin typeface="+mn-lt"/>
                <a:ea typeface="+mn-ea"/>
                <a:cs typeface="+mn-cs"/>
              </a:rPr>
              <a:t> register is set to 15 (“Number” column in Table 12.1) (d) The top 24 bits of </a:t>
            </a:r>
            <a:r>
              <a:rPr lang="en-US" sz="1200" b="1" i="0" kern="1200" dirty="0" smtClean="0">
                <a:solidFill>
                  <a:schemeClr val="tx1"/>
                </a:solidFill>
                <a:effectLst/>
                <a:latin typeface="+mn-lt"/>
                <a:ea typeface="+mn-ea"/>
                <a:cs typeface="+mn-cs"/>
              </a:rPr>
              <a:t>LR</a:t>
            </a:r>
            <a:r>
              <a:rPr lang="en-US" sz="1200" b="0" i="0" kern="1200" dirty="0" smtClean="0">
                <a:solidFill>
                  <a:schemeClr val="tx1"/>
                </a:solidFill>
                <a:effectLst/>
                <a:latin typeface="+mn-lt"/>
                <a:ea typeface="+mn-ea"/>
                <a:cs typeface="+mn-cs"/>
              </a:rPr>
              <a:t> are set to 0xFFFFFF, signifying the processor is executing an ISR. The bottom eight bits specify how to return from interrupt.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BASEPRI special register, which allows you to disable interrupts more selectively. Specifically, you can disable interrupts only with urgency lower than a certain level and leave the higher-urgency interrupts not disabled at all. (This feature is sometimes called “zero interrupt latency”.)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nested interrupt</a:t>
            </a:r>
            <a:r>
              <a:rPr lang="en-US" sz="1200" b="0" i="0" kern="1200" dirty="0" smtClean="0">
                <a:solidFill>
                  <a:schemeClr val="tx1"/>
                </a:solidFill>
                <a:effectLst/>
                <a:latin typeface="+mn-lt"/>
                <a:ea typeface="+mn-ea"/>
                <a:cs typeface="+mn-cs"/>
              </a:rPr>
              <a:t> occurs when a higher priority interrupt suspends an ISR. The lower priority interrupt will finish after the higher priority ISR completes. When one interrupt preempts another, the </a:t>
            </a:r>
            <a:r>
              <a:rPr lang="en-US" sz="1200" b="1" i="0" kern="1200" dirty="0" smtClean="0">
                <a:solidFill>
                  <a:schemeClr val="tx1"/>
                </a:solidFill>
                <a:effectLst/>
                <a:latin typeface="+mn-lt"/>
                <a:ea typeface="+mn-ea"/>
                <a:cs typeface="+mn-cs"/>
              </a:rPr>
              <a:t>LR</a:t>
            </a:r>
            <a:r>
              <a:rPr lang="en-US" sz="1200" b="0" i="0" kern="1200" dirty="0" smtClean="0">
                <a:solidFill>
                  <a:schemeClr val="tx1"/>
                </a:solidFill>
                <a:effectLst/>
                <a:latin typeface="+mn-lt"/>
                <a:ea typeface="+mn-ea"/>
                <a:cs typeface="+mn-cs"/>
              </a:rPr>
              <a:t> is set to 0xFFFFFFF1, so it knows to return to handler mode. </a:t>
            </a:r>
            <a:r>
              <a:rPr lang="en-US" sz="1200" b="1" i="0" kern="1200" dirty="0" smtClean="0">
                <a:solidFill>
                  <a:schemeClr val="tx1"/>
                </a:solidFill>
                <a:effectLst/>
                <a:latin typeface="+mn-lt"/>
                <a:ea typeface="+mn-ea"/>
                <a:cs typeface="+mn-cs"/>
              </a:rPr>
              <a:t>Tail chaining</a:t>
            </a:r>
            <a:r>
              <a:rPr lang="en-US" sz="1200" b="0" i="0" kern="1200" dirty="0" smtClean="0">
                <a:solidFill>
                  <a:schemeClr val="tx1"/>
                </a:solidFill>
                <a:effectLst/>
                <a:latin typeface="+mn-lt"/>
                <a:ea typeface="+mn-ea"/>
                <a:cs typeface="+mn-cs"/>
              </a:rPr>
              <a:t> occurs when one ISR executes immediately after another. Optimization occurs because the eight registers need not be popped only to be pushed once again. If an interrupt is triggered and is in the process of stacking registers when a higher priority interrupt is requested, this </a:t>
            </a:r>
            <a:r>
              <a:rPr lang="en-US" sz="1200" b="1" i="0" kern="1200" dirty="0" smtClean="0">
                <a:solidFill>
                  <a:schemeClr val="tx1"/>
                </a:solidFill>
                <a:effectLst/>
                <a:latin typeface="+mn-lt"/>
                <a:ea typeface="+mn-ea"/>
                <a:cs typeface="+mn-cs"/>
              </a:rPr>
              <a:t>late arrival interrupt</a:t>
            </a:r>
            <a:r>
              <a:rPr lang="en-US" sz="1200" b="0" i="0" kern="1200" dirty="0" smtClean="0">
                <a:solidFill>
                  <a:schemeClr val="tx1"/>
                </a:solidFill>
                <a:effectLst/>
                <a:latin typeface="+mn-lt"/>
                <a:ea typeface="+mn-ea"/>
                <a:cs typeface="+mn-cs"/>
              </a:rPr>
              <a:t> will be executed first.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B3F775-7EE4-42C8-B9DE-C6CA2D3B43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6806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the </a:t>
            </a:r>
            <a:r>
              <a:rPr lang="en-US" sz="1200" b="0" i="0" kern="1200" dirty="0" err="1" smtClean="0">
                <a:solidFill>
                  <a:schemeClr val="tx1"/>
                </a:solidFill>
                <a:effectLst/>
                <a:latin typeface="+mn-lt"/>
                <a:ea typeface="+mn-ea"/>
                <a:cs typeface="+mn-cs"/>
              </a:rPr>
              <a:t>SysTick</a:t>
            </a:r>
            <a:r>
              <a:rPr lang="en-US" sz="1200" b="0" i="0" kern="1200" dirty="0" smtClean="0">
                <a:solidFill>
                  <a:schemeClr val="tx1"/>
                </a:solidFill>
                <a:effectLst/>
                <a:latin typeface="+mn-lt"/>
                <a:ea typeface="+mn-ea"/>
                <a:cs typeface="+mn-cs"/>
              </a:rPr>
              <a:t> counter goes from 1 to 0, the </a:t>
            </a:r>
            <a:r>
              <a:rPr lang="en-US" sz="1200" b="1" i="0" kern="1200" dirty="0" smtClean="0">
                <a:solidFill>
                  <a:schemeClr val="tx1"/>
                </a:solidFill>
                <a:effectLst/>
                <a:latin typeface="+mn-lt"/>
                <a:ea typeface="+mn-ea"/>
                <a:cs typeface="+mn-cs"/>
              </a:rPr>
              <a:t>Count</a:t>
            </a:r>
            <a:r>
              <a:rPr lang="en-US" sz="1200" b="0" i="0" kern="1200" dirty="0" smtClean="0">
                <a:solidFill>
                  <a:schemeClr val="tx1"/>
                </a:solidFill>
                <a:effectLst/>
                <a:latin typeface="+mn-lt"/>
                <a:ea typeface="+mn-ea"/>
                <a:cs typeface="+mn-cs"/>
              </a:rPr>
              <a:t> flag in the </a:t>
            </a:r>
            <a:r>
              <a:rPr lang="en-US" sz="1200" b="1" i="0" kern="1200" dirty="0" smtClean="0">
                <a:solidFill>
                  <a:schemeClr val="tx1"/>
                </a:solidFill>
                <a:effectLst/>
                <a:latin typeface="+mn-lt"/>
                <a:ea typeface="+mn-ea"/>
                <a:cs typeface="+mn-cs"/>
              </a:rPr>
              <a:t>NVIC_ST_CTRL_R</a:t>
            </a:r>
            <a:r>
              <a:rPr lang="en-US" sz="1200" b="0" i="0" kern="1200" dirty="0" smtClean="0">
                <a:solidFill>
                  <a:schemeClr val="tx1"/>
                </a:solidFill>
                <a:effectLst/>
                <a:latin typeface="+mn-lt"/>
                <a:ea typeface="+mn-ea"/>
                <a:cs typeface="+mn-cs"/>
              </a:rPr>
              <a:t> register is set, triggering an interrupt. The current instruction is finished. (a) Eight registers are pushed on the stack with </a:t>
            </a:r>
            <a:r>
              <a:rPr lang="en-US" sz="1200" b="1" i="0" kern="1200" dirty="0" smtClean="0">
                <a:solidFill>
                  <a:schemeClr val="tx1"/>
                </a:solidFill>
                <a:effectLst/>
                <a:latin typeface="+mn-lt"/>
                <a:ea typeface="+mn-ea"/>
                <a:cs typeface="+mn-cs"/>
              </a:rPr>
              <a:t>R0</a:t>
            </a:r>
            <a:r>
              <a:rPr lang="en-US" sz="1200" b="0" i="0" kern="1200" dirty="0" smtClean="0">
                <a:solidFill>
                  <a:schemeClr val="tx1"/>
                </a:solidFill>
                <a:effectLst/>
                <a:latin typeface="+mn-lt"/>
                <a:ea typeface="+mn-ea"/>
                <a:cs typeface="+mn-cs"/>
              </a:rPr>
              <a:t> on top. These registers are pushed onto the stack . (b) The vector address is loaded into the </a:t>
            </a:r>
            <a:r>
              <a:rPr lang="en-US" sz="1200" b="1" i="0" kern="1200" dirty="0" smtClean="0">
                <a:solidFill>
                  <a:schemeClr val="tx1"/>
                </a:solidFill>
                <a:effectLst/>
                <a:latin typeface="+mn-lt"/>
                <a:ea typeface="+mn-ea"/>
                <a:cs typeface="+mn-cs"/>
              </a:rPr>
              <a:t>PC</a:t>
            </a:r>
            <a:r>
              <a:rPr lang="en-US" sz="1200" b="0" i="0" kern="1200" dirty="0" smtClean="0">
                <a:solidFill>
                  <a:schemeClr val="tx1"/>
                </a:solidFill>
                <a:effectLst/>
                <a:latin typeface="+mn-lt"/>
                <a:ea typeface="+mn-ea"/>
                <a:cs typeface="+mn-cs"/>
              </a:rPr>
              <a:t> (“Vector address” column in Table 12.1). (c) The </a:t>
            </a:r>
            <a:r>
              <a:rPr lang="en-US" sz="1200" b="1" i="0" kern="1200" dirty="0" smtClean="0">
                <a:solidFill>
                  <a:schemeClr val="tx1"/>
                </a:solidFill>
                <a:effectLst/>
                <a:latin typeface="+mn-lt"/>
                <a:ea typeface="+mn-ea"/>
                <a:cs typeface="+mn-cs"/>
              </a:rPr>
              <a:t>IPSR</a:t>
            </a:r>
            <a:r>
              <a:rPr lang="en-US" sz="1200" b="0" i="0" kern="1200" dirty="0" smtClean="0">
                <a:solidFill>
                  <a:schemeClr val="tx1"/>
                </a:solidFill>
                <a:effectLst/>
                <a:latin typeface="+mn-lt"/>
                <a:ea typeface="+mn-ea"/>
                <a:cs typeface="+mn-cs"/>
              </a:rPr>
              <a:t> register is set to 15 (“Number” column in Table 12.1) (d) The top 24 bits of </a:t>
            </a:r>
            <a:r>
              <a:rPr lang="en-US" sz="1200" b="1" i="0" kern="1200" dirty="0" smtClean="0">
                <a:solidFill>
                  <a:schemeClr val="tx1"/>
                </a:solidFill>
                <a:effectLst/>
                <a:latin typeface="+mn-lt"/>
                <a:ea typeface="+mn-ea"/>
                <a:cs typeface="+mn-cs"/>
              </a:rPr>
              <a:t>LR</a:t>
            </a:r>
            <a:r>
              <a:rPr lang="en-US" sz="1200" b="0" i="0" kern="1200" dirty="0" smtClean="0">
                <a:solidFill>
                  <a:schemeClr val="tx1"/>
                </a:solidFill>
                <a:effectLst/>
                <a:latin typeface="+mn-lt"/>
                <a:ea typeface="+mn-ea"/>
                <a:cs typeface="+mn-cs"/>
              </a:rPr>
              <a:t> are set to 0xFFFFFF, signifying the processor is executing an ISR. The bottom eight bits specify how to return from interrupt.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BASEPRI special register, which allows you to disable interrupts more selectively. Specifically, you can disable interrupts only with urgency lower than a certain level and leave the higher-urgency interrupts not disabled at all. (This feature is sometimes called “zero interrupt latency”.)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nested interrupt</a:t>
            </a:r>
            <a:r>
              <a:rPr lang="en-US" sz="1200" b="0" i="0" kern="1200" dirty="0" smtClean="0">
                <a:solidFill>
                  <a:schemeClr val="tx1"/>
                </a:solidFill>
                <a:effectLst/>
                <a:latin typeface="+mn-lt"/>
                <a:ea typeface="+mn-ea"/>
                <a:cs typeface="+mn-cs"/>
              </a:rPr>
              <a:t> occurs when a higher priority interrupt suspends an ISR. The lower priority interrupt will finish after the higher priority ISR completes. When one interrupt preempts another, the </a:t>
            </a:r>
            <a:r>
              <a:rPr lang="en-US" sz="1200" b="1" i="0" kern="1200" dirty="0" smtClean="0">
                <a:solidFill>
                  <a:schemeClr val="tx1"/>
                </a:solidFill>
                <a:effectLst/>
                <a:latin typeface="+mn-lt"/>
                <a:ea typeface="+mn-ea"/>
                <a:cs typeface="+mn-cs"/>
              </a:rPr>
              <a:t>LR</a:t>
            </a:r>
            <a:r>
              <a:rPr lang="en-US" sz="1200" b="0" i="0" kern="1200" dirty="0" smtClean="0">
                <a:solidFill>
                  <a:schemeClr val="tx1"/>
                </a:solidFill>
                <a:effectLst/>
                <a:latin typeface="+mn-lt"/>
                <a:ea typeface="+mn-ea"/>
                <a:cs typeface="+mn-cs"/>
              </a:rPr>
              <a:t> is set to 0xFFFFFFF1, so it knows to return to handler mode. </a:t>
            </a:r>
            <a:r>
              <a:rPr lang="en-US" sz="1200" b="1" i="0" kern="1200" dirty="0" smtClean="0">
                <a:solidFill>
                  <a:schemeClr val="tx1"/>
                </a:solidFill>
                <a:effectLst/>
                <a:latin typeface="+mn-lt"/>
                <a:ea typeface="+mn-ea"/>
                <a:cs typeface="+mn-cs"/>
              </a:rPr>
              <a:t>Tail chaining</a:t>
            </a:r>
            <a:r>
              <a:rPr lang="en-US" sz="1200" b="0" i="0" kern="1200" dirty="0" smtClean="0">
                <a:solidFill>
                  <a:schemeClr val="tx1"/>
                </a:solidFill>
                <a:effectLst/>
                <a:latin typeface="+mn-lt"/>
                <a:ea typeface="+mn-ea"/>
                <a:cs typeface="+mn-cs"/>
              </a:rPr>
              <a:t> occurs when one ISR executes immediately after another. Optimization occurs because the eight registers need not be popped only to be pushed once again. If an interrupt is triggered and is in the process of stacking registers when a higher priority interrupt is requested, this </a:t>
            </a:r>
            <a:r>
              <a:rPr lang="en-US" sz="1200" b="1" i="0" kern="1200" dirty="0" smtClean="0">
                <a:solidFill>
                  <a:schemeClr val="tx1"/>
                </a:solidFill>
                <a:effectLst/>
                <a:latin typeface="+mn-lt"/>
                <a:ea typeface="+mn-ea"/>
                <a:cs typeface="+mn-cs"/>
              </a:rPr>
              <a:t>late arrival interrupt</a:t>
            </a:r>
            <a:r>
              <a:rPr lang="en-US" sz="1200" b="0" i="0" kern="1200" dirty="0" smtClean="0">
                <a:solidFill>
                  <a:schemeClr val="tx1"/>
                </a:solidFill>
                <a:effectLst/>
                <a:latin typeface="+mn-lt"/>
                <a:ea typeface="+mn-ea"/>
                <a:cs typeface="+mn-cs"/>
              </a:rPr>
              <a:t> will be executed first.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B3F775-7EE4-42C8-B9DE-C6CA2D3B43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3637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the </a:t>
            </a:r>
            <a:r>
              <a:rPr lang="en-US" sz="1200" b="0" i="0" kern="1200" dirty="0" err="1" smtClean="0">
                <a:solidFill>
                  <a:schemeClr val="tx1"/>
                </a:solidFill>
                <a:effectLst/>
                <a:latin typeface="+mn-lt"/>
                <a:ea typeface="+mn-ea"/>
                <a:cs typeface="+mn-cs"/>
              </a:rPr>
              <a:t>SysTick</a:t>
            </a:r>
            <a:r>
              <a:rPr lang="en-US" sz="1200" b="0" i="0" kern="1200" dirty="0" smtClean="0">
                <a:solidFill>
                  <a:schemeClr val="tx1"/>
                </a:solidFill>
                <a:effectLst/>
                <a:latin typeface="+mn-lt"/>
                <a:ea typeface="+mn-ea"/>
                <a:cs typeface="+mn-cs"/>
              </a:rPr>
              <a:t> counter goes from 1 to 0, the </a:t>
            </a:r>
            <a:r>
              <a:rPr lang="en-US" sz="1200" b="1" i="0" kern="1200" dirty="0" smtClean="0">
                <a:solidFill>
                  <a:schemeClr val="tx1"/>
                </a:solidFill>
                <a:effectLst/>
                <a:latin typeface="+mn-lt"/>
                <a:ea typeface="+mn-ea"/>
                <a:cs typeface="+mn-cs"/>
              </a:rPr>
              <a:t>Count</a:t>
            </a:r>
            <a:r>
              <a:rPr lang="en-US" sz="1200" b="0" i="0" kern="1200" dirty="0" smtClean="0">
                <a:solidFill>
                  <a:schemeClr val="tx1"/>
                </a:solidFill>
                <a:effectLst/>
                <a:latin typeface="+mn-lt"/>
                <a:ea typeface="+mn-ea"/>
                <a:cs typeface="+mn-cs"/>
              </a:rPr>
              <a:t> flag in the </a:t>
            </a:r>
            <a:r>
              <a:rPr lang="en-US" sz="1200" b="1" i="0" kern="1200" dirty="0" smtClean="0">
                <a:solidFill>
                  <a:schemeClr val="tx1"/>
                </a:solidFill>
                <a:effectLst/>
                <a:latin typeface="+mn-lt"/>
                <a:ea typeface="+mn-ea"/>
                <a:cs typeface="+mn-cs"/>
              </a:rPr>
              <a:t>NVIC_ST_CTRL_R</a:t>
            </a:r>
            <a:r>
              <a:rPr lang="en-US" sz="1200" b="0" i="0" kern="1200" dirty="0" smtClean="0">
                <a:solidFill>
                  <a:schemeClr val="tx1"/>
                </a:solidFill>
                <a:effectLst/>
                <a:latin typeface="+mn-lt"/>
                <a:ea typeface="+mn-ea"/>
                <a:cs typeface="+mn-cs"/>
              </a:rPr>
              <a:t> register is set, triggering an interrupt. The current instruction is finished. (a) Eight registers are pushed on the stack with </a:t>
            </a:r>
            <a:r>
              <a:rPr lang="en-US" sz="1200" b="1" i="0" kern="1200" dirty="0" smtClean="0">
                <a:solidFill>
                  <a:schemeClr val="tx1"/>
                </a:solidFill>
                <a:effectLst/>
                <a:latin typeface="+mn-lt"/>
                <a:ea typeface="+mn-ea"/>
                <a:cs typeface="+mn-cs"/>
              </a:rPr>
              <a:t>R0</a:t>
            </a:r>
            <a:r>
              <a:rPr lang="en-US" sz="1200" b="0" i="0" kern="1200" dirty="0" smtClean="0">
                <a:solidFill>
                  <a:schemeClr val="tx1"/>
                </a:solidFill>
                <a:effectLst/>
                <a:latin typeface="+mn-lt"/>
                <a:ea typeface="+mn-ea"/>
                <a:cs typeface="+mn-cs"/>
              </a:rPr>
              <a:t> on top. These registers are pushed onto the stack . (b) The vector address is loaded into the </a:t>
            </a:r>
            <a:r>
              <a:rPr lang="en-US" sz="1200" b="1" i="0" kern="1200" dirty="0" smtClean="0">
                <a:solidFill>
                  <a:schemeClr val="tx1"/>
                </a:solidFill>
                <a:effectLst/>
                <a:latin typeface="+mn-lt"/>
                <a:ea typeface="+mn-ea"/>
                <a:cs typeface="+mn-cs"/>
              </a:rPr>
              <a:t>PC</a:t>
            </a:r>
            <a:r>
              <a:rPr lang="en-US" sz="1200" b="0" i="0" kern="1200" dirty="0" smtClean="0">
                <a:solidFill>
                  <a:schemeClr val="tx1"/>
                </a:solidFill>
                <a:effectLst/>
                <a:latin typeface="+mn-lt"/>
                <a:ea typeface="+mn-ea"/>
                <a:cs typeface="+mn-cs"/>
              </a:rPr>
              <a:t> (“Vector address” column in Table 12.1). (c) The </a:t>
            </a:r>
            <a:r>
              <a:rPr lang="en-US" sz="1200" b="1" i="0" kern="1200" dirty="0" smtClean="0">
                <a:solidFill>
                  <a:schemeClr val="tx1"/>
                </a:solidFill>
                <a:effectLst/>
                <a:latin typeface="+mn-lt"/>
                <a:ea typeface="+mn-ea"/>
                <a:cs typeface="+mn-cs"/>
              </a:rPr>
              <a:t>IPSR</a:t>
            </a:r>
            <a:r>
              <a:rPr lang="en-US" sz="1200" b="0" i="0" kern="1200" dirty="0" smtClean="0">
                <a:solidFill>
                  <a:schemeClr val="tx1"/>
                </a:solidFill>
                <a:effectLst/>
                <a:latin typeface="+mn-lt"/>
                <a:ea typeface="+mn-ea"/>
                <a:cs typeface="+mn-cs"/>
              </a:rPr>
              <a:t> register is set to 15 (“Number” column in Table 12.1) (d) The top 24 bits of </a:t>
            </a:r>
            <a:r>
              <a:rPr lang="en-US" sz="1200" b="1" i="0" kern="1200" dirty="0" smtClean="0">
                <a:solidFill>
                  <a:schemeClr val="tx1"/>
                </a:solidFill>
                <a:effectLst/>
                <a:latin typeface="+mn-lt"/>
                <a:ea typeface="+mn-ea"/>
                <a:cs typeface="+mn-cs"/>
              </a:rPr>
              <a:t>LR</a:t>
            </a:r>
            <a:r>
              <a:rPr lang="en-US" sz="1200" b="0" i="0" kern="1200" dirty="0" smtClean="0">
                <a:solidFill>
                  <a:schemeClr val="tx1"/>
                </a:solidFill>
                <a:effectLst/>
                <a:latin typeface="+mn-lt"/>
                <a:ea typeface="+mn-ea"/>
                <a:cs typeface="+mn-cs"/>
              </a:rPr>
              <a:t> are set to 0xFFFFFF, signifying the processor is executing an ISR. The bottom eight bits specify how to return from interrupt.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BASEPRI special register, which allows you to disable interrupts more selectively. Specifically, you can disable interrupts only with urgency lower than a certain level and leave the higher-urgency interrupts not disabled at all. (This feature is sometimes called “zero interrupt latency”.)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nested interrupt</a:t>
            </a:r>
            <a:r>
              <a:rPr lang="en-US" sz="1200" b="0" i="0" kern="1200" dirty="0" smtClean="0">
                <a:solidFill>
                  <a:schemeClr val="tx1"/>
                </a:solidFill>
                <a:effectLst/>
                <a:latin typeface="+mn-lt"/>
                <a:ea typeface="+mn-ea"/>
                <a:cs typeface="+mn-cs"/>
              </a:rPr>
              <a:t> occurs when a higher priority interrupt suspends an ISR. The lower priority interrupt will finish after the higher priority ISR completes. When one interrupt preempts another, the </a:t>
            </a:r>
            <a:r>
              <a:rPr lang="en-US" sz="1200" b="1" i="0" kern="1200" dirty="0" smtClean="0">
                <a:solidFill>
                  <a:schemeClr val="tx1"/>
                </a:solidFill>
                <a:effectLst/>
                <a:latin typeface="+mn-lt"/>
                <a:ea typeface="+mn-ea"/>
                <a:cs typeface="+mn-cs"/>
              </a:rPr>
              <a:t>LR</a:t>
            </a:r>
            <a:r>
              <a:rPr lang="en-US" sz="1200" b="0" i="0" kern="1200" dirty="0" smtClean="0">
                <a:solidFill>
                  <a:schemeClr val="tx1"/>
                </a:solidFill>
                <a:effectLst/>
                <a:latin typeface="+mn-lt"/>
                <a:ea typeface="+mn-ea"/>
                <a:cs typeface="+mn-cs"/>
              </a:rPr>
              <a:t> is set to 0xFFFFFFF1, so it knows to return to handler mode. </a:t>
            </a:r>
            <a:r>
              <a:rPr lang="en-US" sz="1200" b="1" i="0" kern="1200" dirty="0" smtClean="0">
                <a:solidFill>
                  <a:schemeClr val="tx1"/>
                </a:solidFill>
                <a:effectLst/>
                <a:latin typeface="+mn-lt"/>
                <a:ea typeface="+mn-ea"/>
                <a:cs typeface="+mn-cs"/>
              </a:rPr>
              <a:t>Tail chaining</a:t>
            </a:r>
            <a:r>
              <a:rPr lang="en-US" sz="1200" b="0" i="0" kern="1200" dirty="0" smtClean="0">
                <a:solidFill>
                  <a:schemeClr val="tx1"/>
                </a:solidFill>
                <a:effectLst/>
                <a:latin typeface="+mn-lt"/>
                <a:ea typeface="+mn-ea"/>
                <a:cs typeface="+mn-cs"/>
              </a:rPr>
              <a:t> occurs when one ISR executes immediately after another. Optimization occurs because the eight registers need not be popped only to be pushed once again. If an interrupt is triggered and is in the process of stacking registers when a higher priority interrupt is requested, this </a:t>
            </a:r>
            <a:r>
              <a:rPr lang="en-US" sz="1200" b="1" i="0" kern="1200" dirty="0" smtClean="0">
                <a:solidFill>
                  <a:schemeClr val="tx1"/>
                </a:solidFill>
                <a:effectLst/>
                <a:latin typeface="+mn-lt"/>
                <a:ea typeface="+mn-ea"/>
                <a:cs typeface="+mn-cs"/>
              </a:rPr>
              <a:t>late arrival interrupt</a:t>
            </a:r>
            <a:r>
              <a:rPr lang="en-US" sz="1200" b="0" i="0" kern="1200" dirty="0" smtClean="0">
                <a:solidFill>
                  <a:schemeClr val="tx1"/>
                </a:solidFill>
                <a:effectLst/>
                <a:latin typeface="+mn-lt"/>
                <a:ea typeface="+mn-ea"/>
                <a:cs typeface="+mn-cs"/>
              </a:rPr>
              <a:t> will be executed first.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B3F775-7EE4-42C8-B9DE-C6CA2D3B43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011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E198FA04-5D61-4545-B42B-65E9D8883465}" type="slidenum">
              <a:rPr lang="es-ES" altLang="en-US" smtClean="0"/>
              <a:pPr>
                <a:defRPr/>
              </a:pPr>
              <a:t>‹#›</a:t>
            </a:fld>
            <a:endParaRPr lang="es-ES" altLang="en-US"/>
          </a:p>
        </p:txBody>
      </p:sp>
    </p:spTree>
    <p:extLst>
      <p:ext uri="{BB962C8B-B14F-4D97-AF65-F5344CB8AC3E}">
        <p14:creationId xmlns:p14="http://schemas.microsoft.com/office/powerpoint/2010/main" val="175685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FFBEF274-7BED-4143-ADD1-C63380350234}" type="slidenum">
              <a:rPr lang="es-ES" altLang="en-US" smtClean="0"/>
              <a:pPr>
                <a:defRPr/>
              </a:pPr>
              <a:t>‹#›</a:t>
            </a:fld>
            <a:endParaRPr lang="es-ES" altLang="en-US"/>
          </a:p>
        </p:txBody>
      </p:sp>
    </p:spTree>
    <p:extLst>
      <p:ext uri="{BB962C8B-B14F-4D97-AF65-F5344CB8AC3E}">
        <p14:creationId xmlns:p14="http://schemas.microsoft.com/office/powerpoint/2010/main" val="142754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4128BE64-0B98-40A7-9187-F922F97A5C1C}" type="slidenum">
              <a:rPr lang="es-ES" altLang="en-US" smtClean="0"/>
              <a:pPr>
                <a:defRPr/>
              </a:pPr>
              <a:t>‹#›</a:t>
            </a:fld>
            <a:endParaRPr lang="es-ES" altLang="en-US"/>
          </a:p>
        </p:txBody>
      </p:sp>
    </p:spTree>
    <p:extLst>
      <p:ext uri="{BB962C8B-B14F-4D97-AF65-F5344CB8AC3E}">
        <p14:creationId xmlns:p14="http://schemas.microsoft.com/office/powerpoint/2010/main" val="665363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B8C8095-89D4-4480-B1B2-1FD1C6E03337}"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FA4BD2-025E-4804-9C0F-8B3E6C803853}" type="slidenum">
              <a:rPr lang="en-US" smtClean="0"/>
              <a:t>‹#›</a:t>
            </a:fld>
            <a:endParaRPr lang="en-US"/>
          </a:p>
        </p:txBody>
      </p:sp>
    </p:spTree>
    <p:extLst>
      <p:ext uri="{BB962C8B-B14F-4D97-AF65-F5344CB8AC3E}">
        <p14:creationId xmlns:p14="http://schemas.microsoft.com/office/powerpoint/2010/main" val="3573285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8C8095-89D4-4480-B1B2-1FD1C6E03337}"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FA4BD2-025E-4804-9C0F-8B3E6C803853}" type="slidenum">
              <a:rPr lang="en-US" smtClean="0"/>
              <a:t>‹#›</a:t>
            </a:fld>
            <a:endParaRPr lang="en-US"/>
          </a:p>
        </p:txBody>
      </p:sp>
    </p:spTree>
    <p:extLst>
      <p:ext uri="{BB962C8B-B14F-4D97-AF65-F5344CB8AC3E}">
        <p14:creationId xmlns:p14="http://schemas.microsoft.com/office/powerpoint/2010/main" val="2684646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8C8095-89D4-4480-B1B2-1FD1C6E03337}"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FA4BD2-025E-4804-9C0F-8B3E6C803853}" type="slidenum">
              <a:rPr lang="en-US" smtClean="0"/>
              <a:t>‹#›</a:t>
            </a:fld>
            <a:endParaRPr lang="en-US"/>
          </a:p>
        </p:txBody>
      </p:sp>
    </p:spTree>
    <p:extLst>
      <p:ext uri="{BB962C8B-B14F-4D97-AF65-F5344CB8AC3E}">
        <p14:creationId xmlns:p14="http://schemas.microsoft.com/office/powerpoint/2010/main" val="294376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B8C8095-89D4-4480-B1B2-1FD1C6E03337}" type="datetimeFigureOut">
              <a:rPr lang="en-US" smtClean="0"/>
              <a:t>9/4/2019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FA4BD2-025E-4804-9C0F-8B3E6C803853}" type="slidenum">
              <a:rPr lang="en-US" smtClean="0"/>
              <a:t>‹#›</a:t>
            </a:fld>
            <a:endParaRPr lang="en-US"/>
          </a:p>
        </p:txBody>
      </p:sp>
    </p:spTree>
    <p:extLst>
      <p:ext uri="{BB962C8B-B14F-4D97-AF65-F5344CB8AC3E}">
        <p14:creationId xmlns:p14="http://schemas.microsoft.com/office/powerpoint/2010/main" val="40818635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B8C8095-89D4-4480-B1B2-1FD1C6E03337}" type="datetimeFigureOut">
              <a:rPr lang="en-US" smtClean="0"/>
              <a:t>9/4/2019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FA4BD2-025E-4804-9C0F-8B3E6C803853}" type="slidenum">
              <a:rPr lang="en-US" smtClean="0"/>
              <a:t>‹#›</a:t>
            </a:fld>
            <a:endParaRPr lang="en-US"/>
          </a:p>
        </p:txBody>
      </p:sp>
    </p:spTree>
    <p:extLst>
      <p:ext uri="{BB962C8B-B14F-4D97-AF65-F5344CB8AC3E}">
        <p14:creationId xmlns:p14="http://schemas.microsoft.com/office/powerpoint/2010/main" val="901125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B8C8095-89D4-4480-B1B2-1FD1C6E03337}" type="datetimeFigureOut">
              <a:rPr lang="en-US" smtClean="0"/>
              <a:t>9/4/2019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FA4BD2-025E-4804-9C0F-8B3E6C803853}" type="slidenum">
              <a:rPr lang="en-US" smtClean="0"/>
              <a:t>‹#›</a:t>
            </a:fld>
            <a:endParaRPr lang="en-US"/>
          </a:p>
        </p:txBody>
      </p:sp>
    </p:spTree>
    <p:extLst>
      <p:ext uri="{BB962C8B-B14F-4D97-AF65-F5344CB8AC3E}">
        <p14:creationId xmlns:p14="http://schemas.microsoft.com/office/powerpoint/2010/main" val="32060020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8C8095-89D4-4480-B1B2-1FD1C6E03337}" type="datetimeFigureOut">
              <a:rPr lang="en-US" smtClean="0"/>
              <a:t>9/4/2019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FA4BD2-025E-4804-9C0F-8B3E6C803853}" type="slidenum">
              <a:rPr lang="en-US" smtClean="0"/>
              <a:t>‹#›</a:t>
            </a:fld>
            <a:endParaRPr lang="en-US"/>
          </a:p>
        </p:txBody>
      </p:sp>
    </p:spTree>
    <p:extLst>
      <p:ext uri="{BB962C8B-B14F-4D97-AF65-F5344CB8AC3E}">
        <p14:creationId xmlns:p14="http://schemas.microsoft.com/office/powerpoint/2010/main" val="11882590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8C8095-89D4-4480-B1B2-1FD1C6E03337}" type="datetimeFigureOut">
              <a:rPr lang="en-US" smtClean="0"/>
              <a:t>9/4/2019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FA4BD2-025E-4804-9C0F-8B3E6C803853}" type="slidenum">
              <a:rPr lang="en-US" smtClean="0"/>
              <a:t>‹#›</a:t>
            </a:fld>
            <a:endParaRPr lang="en-US"/>
          </a:p>
        </p:txBody>
      </p:sp>
    </p:spTree>
    <p:extLst>
      <p:ext uri="{BB962C8B-B14F-4D97-AF65-F5344CB8AC3E}">
        <p14:creationId xmlns:p14="http://schemas.microsoft.com/office/powerpoint/2010/main" val="888997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3A95BBC3-718B-4935-8749-E50A3083EFD9}" type="slidenum">
              <a:rPr lang="es-ES" altLang="en-US" smtClean="0"/>
              <a:pPr>
                <a:defRPr/>
              </a:pPr>
              <a:t>‹#›</a:t>
            </a:fld>
            <a:endParaRPr lang="es-ES" altLang="en-US"/>
          </a:p>
        </p:txBody>
      </p:sp>
    </p:spTree>
    <p:extLst>
      <p:ext uri="{BB962C8B-B14F-4D97-AF65-F5344CB8AC3E}">
        <p14:creationId xmlns:p14="http://schemas.microsoft.com/office/powerpoint/2010/main" val="6689725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8C8095-89D4-4480-B1B2-1FD1C6E03337}" type="datetimeFigureOut">
              <a:rPr lang="en-US" smtClean="0"/>
              <a:t>9/4/2019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FA4BD2-025E-4804-9C0F-8B3E6C803853}" type="slidenum">
              <a:rPr lang="en-US" smtClean="0"/>
              <a:t>‹#›</a:t>
            </a:fld>
            <a:endParaRPr lang="en-US"/>
          </a:p>
        </p:txBody>
      </p:sp>
    </p:spTree>
    <p:extLst>
      <p:ext uri="{BB962C8B-B14F-4D97-AF65-F5344CB8AC3E}">
        <p14:creationId xmlns:p14="http://schemas.microsoft.com/office/powerpoint/2010/main" val="2770888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8C8095-89D4-4480-B1B2-1FD1C6E03337}"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FA4BD2-025E-4804-9C0F-8B3E6C803853}" type="slidenum">
              <a:rPr lang="en-US" smtClean="0"/>
              <a:t>‹#›</a:t>
            </a:fld>
            <a:endParaRPr lang="en-US"/>
          </a:p>
        </p:txBody>
      </p:sp>
    </p:spTree>
    <p:extLst>
      <p:ext uri="{BB962C8B-B14F-4D97-AF65-F5344CB8AC3E}">
        <p14:creationId xmlns:p14="http://schemas.microsoft.com/office/powerpoint/2010/main" val="153400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8C8095-89D4-4480-B1B2-1FD1C6E03337}"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FA4BD2-025E-4804-9C0F-8B3E6C803853}" type="slidenum">
              <a:rPr lang="en-US" smtClean="0"/>
              <a:t>‹#›</a:t>
            </a:fld>
            <a:endParaRPr lang="en-US"/>
          </a:p>
        </p:txBody>
      </p:sp>
    </p:spTree>
    <p:extLst>
      <p:ext uri="{BB962C8B-B14F-4D97-AF65-F5344CB8AC3E}">
        <p14:creationId xmlns:p14="http://schemas.microsoft.com/office/powerpoint/2010/main" val="12056463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B8C8095-89D4-4480-B1B2-1FD1C6E03337}" type="datetimeFigureOut">
              <a:rPr lang="en-US" smtClean="0">
                <a:solidFill>
                  <a:prstClr val="black">
                    <a:tint val="75000"/>
                  </a:prstClr>
                </a:solidFill>
              </a:rPr>
              <a:pPr/>
              <a:t>9/4/2019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FA4BD2-025E-4804-9C0F-8B3E6C803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22980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8C8095-89D4-4480-B1B2-1FD1C6E03337}" type="datetimeFigureOut">
              <a:rPr lang="en-US" smtClean="0">
                <a:solidFill>
                  <a:prstClr val="black">
                    <a:tint val="75000"/>
                  </a:prstClr>
                </a:solidFill>
              </a:rPr>
              <a:pPr/>
              <a:t>9/4/2019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FA4BD2-025E-4804-9C0F-8B3E6C803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48607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8C8095-89D4-4480-B1B2-1FD1C6E03337}" type="datetimeFigureOut">
              <a:rPr lang="en-US" smtClean="0">
                <a:solidFill>
                  <a:prstClr val="black">
                    <a:tint val="75000"/>
                  </a:prstClr>
                </a:solidFill>
              </a:rPr>
              <a:pPr/>
              <a:t>9/4/2019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FA4BD2-025E-4804-9C0F-8B3E6C803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64968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B8C8095-89D4-4480-B1B2-1FD1C6E03337}" type="datetimeFigureOut">
              <a:rPr lang="en-US" smtClean="0">
                <a:solidFill>
                  <a:prstClr val="black">
                    <a:tint val="75000"/>
                  </a:prstClr>
                </a:solidFill>
              </a:rPr>
              <a:pPr/>
              <a:t>9/4/2019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FA4BD2-025E-4804-9C0F-8B3E6C803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97879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B8C8095-89D4-4480-B1B2-1FD1C6E03337}" type="datetimeFigureOut">
              <a:rPr lang="en-US" smtClean="0">
                <a:solidFill>
                  <a:prstClr val="black">
                    <a:tint val="75000"/>
                  </a:prstClr>
                </a:solidFill>
              </a:rPr>
              <a:pPr/>
              <a:t>9/4/2019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FFA4BD2-025E-4804-9C0F-8B3E6C803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13383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B8C8095-89D4-4480-B1B2-1FD1C6E03337}" type="datetimeFigureOut">
              <a:rPr lang="en-US" smtClean="0">
                <a:solidFill>
                  <a:prstClr val="black">
                    <a:tint val="75000"/>
                  </a:prstClr>
                </a:solidFill>
              </a:rPr>
              <a:pPr/>
              <a:t>9/4/2019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FFA4BD2-025E-4804-9C0F-8B3E6C803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4746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8C8095-89D4-4480-B1B2-1FD1C6E03337}" type="datetimeFigureOut">
              <a:rPr lang="en-US" smtClean="0">
                <a:solidFill>
                  <a:prstClr val="black">
                    <a:tint val="75000"/>
                  </a:prstClr>
                </a:solidFill>
              </a:rPr>
              <a:pPr/>
              <a:t>9/4/2019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FFA4BD2-025E-4804-9C0F-8B3E6C803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5332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02F830BD-F6A7-4D82-8D24-9703E0BBF044}" type="slidenum">
              <a:rPr lang="es-ES" altLang="en-US" smtClean="0"/>
              <a:pPr>
                <a:defRPr/>
              </a:pPr>
              <a:t>‹#›</a:t>
            </a:fld>
            <a:endParaRPr lang="es-ES" altLang="en-US"/>
          </a:p>
        </p:txBody>
      </p:sp>
    </p:spTree>
    <p:extLst>
      <p:ext uri="{BB962C8B-B14F-4D97-AF65-F5344CB8AC3E}">
        <p14:creationId xmlns:p14="http://schemas.microsoft.com/office/powerpoint/2010/main" val="18514549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8C8095-89D4-4480-B1B2-1FD1C6E03337}" type="datetimeFigureOut">
              <a:rPr lang="en-US" smtClean="0">
                <a:solidFill>
                  <a:prstClr val="black">
                    <a:tint val="75000"/>
                  </a:prstClr>
                </a:solidFill>
              </a:rPr>
              <a:pPr/>
              <a:t>9/4/2019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FA4BD2-025E-4804-9C0F-8B3E6C803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8167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8C8095-89D4-4480-B1B2-1FD1C6E03337}" type="datetimeFigureOut">
              <a:rPr lang="en-US" smtClean="0">
                <a:solidFill>
                  <a:prstClr val="black">
                    <a:tint val="75000"/>
                  </a:prstClr>
                </a:solidFill>
              </a:rPr>
              <a:pPr/>
              <a:t>9/4/2019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FA4BD2-025E-4804-9C0F-8B3E6C803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8770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8C8095-89D4-4480-B1B2-1FD1C6E03337}" type="datetimeFigureOut">
              <a:rPr lang="en-US" smtClean="0">
                <a:solidFill>
                  <a:prstClr val="black">
                    <a:tint val="75000"/>
                  </a:prstClr>
                </a:solidFill>
              </a:rPr>
              <a:pPr/>
              <a:t>9/4/2019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FA4BD2-025E-4804-9C0F-8B3E6C803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68839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8C8095-89D4-4480-B1B2-1FD1C6E03337}" type="datetimeFigureOut">
              <a:rPr lang="en-US" smtClean="0">
                <a:solidFill>
                  <a:prstClr val="black">
                    <a:tint val="75000"/>
                  </a:prstClr>
                </a:solidFill>
              </a:rPr>
              <a:pPr/>
              <a:t>9/4/2019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FA4BD2-025E-4804-9C0F-8B3E6C803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81227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F0ED1DA-5BBD-488F-B996-0339D686E221}" type="datetime1">
              <a:rPr lang="en-IE" altLang="en-US" smtClean="0">
                <a:solidFill>
                  <a:prstClr val="white">
                    <a:tint val="75000"/>
                  </a:prstClr>
                </a:solidFill>
              </a:rPr>
              <a:pPr/>
              <a:t>04/09/2019</a:t>
            </a:fld>
            <a:endParaRPr lang="en-IE" altLang="en-US">
              <a:solidFill>
                <a:prstClr val="white">
                  <a:tint val="75000"/>
                </a:prstClr>
              </a:solidFill>
            </a:endParaRPr>
          </a:p>
        </p:txBody>
      </p:sp>
      <p:sp>
        <p:nvSpPr>
          <p:cNvPr id="5" name="Footer Placeholder 4"/>
          <p:cNvSpPr>
            <a:spLocks noGrp="1"/>
          </p:cNvSpPr>
          <p:nvPr>
            <p:ph type="ftr" sz="quarter" idx="11"/>
          </p:nvPr>
        </p:nvSpPr>
        <p:spPr/>
        <p:txBody>
          <a:bodyPr/>
          <a:lstStyle/>
          <a:p>
            <a:r>
              <a:rPr lang="en-IE" altLang="en-US" smtClean="0">
                <a:solidFill>
                  <a:prstClr val="white">
                    <a:tint val="75000"/>
                  </a:prstClr>
                </a:solidFill>
              </a:rPr>
              <a:t>UBC 104 Embedded Systems</a:t>
            </a:r>
            <a:endParaRPr lang="en-IE" alt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1D7C5FF3-E765-43ED-979E-44D4D65A9FA8}" type="slidenum">
              <a:rPr lang="en-IE" altLang="en-US" smtClean="0">
                <a:solidFill>
                  <a:prstClr val="white">
                    <a:tint val="75000"/>
                  </a:prstClr>
                </a:solidFill>
              </a:rPr>
              <a:pPr/>
              <a:t>‹#›</a:t>
            </a:fld>
            <a:endParaRPr lang="en-IE" altLang="en-US">
              <a:solidFill>
                <a:prstClr val="white">
                  <a:tint val="75000"/>
                </a:prstClr>
              </a:solidFill>
            </a:endParaRPr>
          </a:p>
        </p:txBody>
      </p:sp>
    </p:spTree>
    <p:extLst>
      <p:ext uri="{BB962C8B-B14F-4D97-AF65-F5344CB8AC3E}">
        <p14:creationId xmlns:p14="http://schemas.microsoft.com/office/powerpoint/2010/main" val="10652887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831EBF3-C253-4874-806F-A92A9E139ED3}" type="datetime1">
              <a:rPr lang="en-IE" altLang="en-US" smtClean="0">
                <a:solidFill>
                  <a:prstClr val="white">
                    <a:tint val="75000"/>
                  </a:prstClr>
                </a:solidFill>
              </a:rPr>
              <a:pPr/>
              <a:t>04/09/2019</a:t>
            </a:fld>
            <a:endParaRPr lang="en-IE" altLang="en-US">
              <a:solidFill>
                <a:prstClr val="white">
                  <a:tint val="75000"/>
                </a:prstClr>
              </a:solidFill>
            </a:endParaRPr>
          </a:p>
        </p:txBody>
      </p:sp>
      <p:sp>
        <p:nvSpPr>
          <p:cNvPr id="5" name="Footer Placeholder 4"/>
          <p:cNvSpPr>
            <a:spLocks noGrp="1"/>
          </p:cNvSpPr>
          <p:nvPr>
            <p:ph type="ftr" sz="quarter" idx="11"/>
          </p:nvPr>
        </p:nvSpPr>
        <p:spPr/>
        <p:txBody>
          <a:bodyPr/>
          <a:lstStyle/>
          <a:p>
            <a:r>
              <a:rPr lang="en-IE" altLang="en-US" smtClean="0">
                <a:solidFill>
                  <a:prstClr val="white">
                    <a:tint val="75000"/>
                  </a:prstClr>
                </a:solidFill>
              </a:rPr>
              <a:t>UBC 104 Embedded Systems</a:t>
            </a:r>
            <a:endParaRPr lang="en-IE" alt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4CF6C01C-295F-4EF3-97D4-FED5EA0DEA79}" type="slidenum">
              <a:rPr lang="en-IE" altLang="en-US" smtClean="0">
                <a:solidFill>
                  <a:prstClr val="white">
                    <a:tint val="75000"/>
                  </a:prstClr>
                </a:solidFill>
              </a:rPr>
              <a:pPr/>
              <a:t>‹#›</a:t>
            </a:fld>
            <a:endParaRPr lang="en-IE" altLang="en-US">
              <a:solidFill>
                <a:prstClr val="white">
                  <a:tint val="75000"/>
                </a:prstClr>
              </a:solidFill>
            </a:endParaRPr>
          </a:p>
        </p:txBody>
      </p:sp>
    </p:spTree>
    <p:extLst>
      <p:ext uri="{BB962C8B-B14F-4D97-AF65-F5344CB8AC3E}">
        <p14:creationId xmlns:p14="http://schemas.microsoft.com/office/powerpoint/2010/main" val="24820384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5737ED-A5EA-4C12-9F4F-1CA5B8E5B958}" type="datetime1">
              <a:rPr lang="en-IE" altLang="en-US" smtClean="0">
                <a:solidFill>
                  <a:prstClr val="white">
                    <a:tint val="75000"/>
                  </a:prstClr>
                </a:solidFill>
              </a:rPr>
              <a:pPr/>
              <a:t>04/09/2019</a:t>
            </a:fld>
            <a:endParaRPr lang="en-IE" altLang="en-US">
              <a:solidFill>
                <a:prstClr val="white">
                  <a:tint val="75000"/>
                </a:prstClr>
              </a:solidFill>
            </a:endParaRPr>
          </a:p>
        </p:txBody>
      </p:sp>
      <p:sp>
        <p:nvSpPr>
          <p:cNvPr id="5" name="Footer Placeholder 4"/>
          <p:cNvSpPr>
            <a:spLocks noGrp="1"/>
          </p:cNvSpPr>
          <p:nvPr>
            <p:ph type="ftr" sz="quarter" idx="11"/>
          </p:nvPr>
        </p:nvSpPr>
        <p:spPr/>
        <p:txBody>
          <a:bodyPr/>
          <a:lstStyle/>
          <a:p>
            <a:r>
              <a:rPr lang="en-IE" altLang="en-US" smtClean="0">
                <a:solidFill>
                  <a:prstClr val="white">
                    <a:tint val="75000"/>
                  </a:prstClr>
                </a:solidFill>
              </a:rPr>
              <a:t>UBC 104 Embedded Systems</a:t>
            </a:r>
            <a:endParaRPr lang="en-IE" alt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7C2F564B-ABAC-4ABD-9DEE-AEA54037BDD6}" type="slidenum">
              <a:rPr lang="en-IE" altLang="en-US" smtClean="0">
                <a:solidFill>
                  <a:prstClr val="white">
                    <a:tint val="75000"/>
                  </a:prstClr>
                </a:solidFill>
              </a:rPr>
              <a:pPr/>
              <a:t>‹#›</a:t>
            </a:fld>
            <a:endParaRPr lang="en-IE" altLang="en-US">
              <a:solidFill>
                <a:prstClr val="white">
                  <a:tint val="75000"/>
                </a:prstClr>
              </a:solidFill>
            </a:endParaRPr>
          </a:p>
        </p:txBody>
      </p:sp>
    </p:spTree>
    <p:extLst>
      <p:ext uri="{BB962C8B-B14F-4D97-AF65-F5344CB8AC3E}">
        <p14:creationId xmlns:p14="http://schemas.microsoft.com/office/powerpoint/2010/main" val="4098959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DD7E714-83D8-4778-A652-175A5A46C18A}" type="datetime1">
              <a:rPr lang="en-IE" altLang="en-US" smtClean="0">
                <a:solidFill>
                  <a:prstClr val="white">
                    <a:tint val="75000"/>
                  </a:prstClr>
                </a:solidFill>
              </a:rPr>
              <a:pPr/>
              <a:t>04/09/2019</a:t>
            </a:fld>
            <a:endParaRPr lang="en-IE" altLang="en-US">
              <a:solidFill>
                <a:prstClr val="white">
                  <a:tint val="75000"/>
                </a:prstClr>
              </a:solidFill>
            </a:endParaRPr>
          </a:p>
        </p:txBody>
      </p:sp>
      <p:sp>
        <p:nvSpPr>
          <p:cNvPr id="6" name="Footer Placeholder 5"/>
          <p:cNvSpPr>
            <a:spLocks noGrp="1"/>
          </p:cNvSpPr>
          <p:nvPr>
            <p:ph type="ftr" sz="quarter" idx="11"/>
          </p:nvPr>
        </p:nvSpPr>
        <p:spPr/>
        <p:txBody>
          <a:bodyPr/>
          <a:lstStyle/>
          <a:p>
            <a:r>
              <a:rPr lang="en-IE" altLang="en-US" smtClean="0">
                <a:solidFill>
                  <a:prstClr val="white">
                    <a:tint val="75000"/>
                  </a:prstClr>
                </a:solidFill>
              </a:rPr>
              <a:t>UBC 104 Embedded Systems</a:t>
            </a:r>
            <a:endParaRPr lang="en-IE" alt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BF82D5EA-EF5B-4BE9-8C0D-352D39127B3E}" type="slidenum">
              <a:rPr lang="en-IE" altLang="en-US" smtClean="0">
                <a:solidFill>
                  <a:prstClr val="white">
                    <a:tint val="75000"/>
                  </a:prstClr>
                </a:solidFill>
              </a:rPr>
              <a:pPr/>
              <a:t>‹#›</a:t>
            </a:fld>
            <a:endParaRPr lang="en-IE" altLang="en-US">
              <a:solidFill>
                <a:prstClr val="white">
                  <a:tint val="75000"/>
                </a:prstClr>
              </a:solidFill>
            </a:endParaRPr>
          </a:p>
        </p:txBody>
      </p:sp>
    </p:spTree>
    <p:extLst>
      <p:ext uri="{BB962C8B-B14F-4D97-AF65-F5344CB8AC3E}">
        <p14:creationId xmlns:p14="http://schemas.microsoft.com/office/powerpoint/2010/main" val="22982349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E9FA40D-C6E5-43D6-80F4-295D15A19475}" type="datetime1">
              <a:rPr lang="en-IE" altLang="en-US" smtClean="0">
                <a:solidFill>
                  <a:prstClr val="white">
                    <a:tint val="75000"/>
                  </a:prstClr>
                </a:solidFill>
              </a:rPr>
              <a:pPr/>
              <a:t>04/09/2019</a:t>
            </a:fld>
            <a:endParaRPr lang="en-IE" altLang="en-US">
              <a:solidFill>
                <a:prstClr val="white">
                  <a:tint val="75000"/>
                </a:prstClr>
              </a:solidFill>
            </a:endParaRPr>
          </a:p>
        </p:txBody>
      </p:sp>
      <p:sp>
        <p:nvSpPr>
          <p:cNvPr id="8" name="Footer Placeholder 7"/>
          <p:cNvSpPr>
            <a:spLocks noGrp="1"/>
          </p:cNvSpPr>
          <p:nvPr>
            <p:ph type="ftr" sz="quarter" idx="11"/>
          </p:nvPr>
        </p:nvSpPr>
        <p:spPr/>
        <p:txBody>
          <a:bodyPr/>
          <a:lstStyle/>
          <a:p>
            <a:r>
              <a:rPr lang="en-IE" altLang="en-US" smtClean="0">
                <a:solidFill>
                  <a:prstClr val="white">
                    <a:tint val="75000"/>
                  </a:prstClr>
                </a:solidFill>
              </a:rPr>
              <a:t>UBC 104 Embedded Systems</a:t>
            </a:r>
            <a:endParaRPr lang="en-IE" alt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6E542D6C-2440-4626-BE0B-0B6C5CC436FF}" type="slidenum">
              <a:rPr lang="en-IE" altLang="en-US" smtClean="0">
                <a:solidFill>
                  <a:prstClr val="white">
                    <a:tint val="75000"/>
                  </a:prstClr>
                </a:solidFill>
              </a:rPr>
              <a:pPr/>
              <a:t>‹#›</a:t>
            </a:fld>
            <a:endParaRPr lang="en-IE" altLang="en-US">
              <a:solidFill>
                <a:prstClr val="white">
                  <a:tint val="75000"/>
                </a:prstClr>
              </a:solidFill>
            </a:endParaRPr>
          </a:p>
        </p:txBody>
      </p:sp>
    </p:spTree>
    <p:extLst>
      <p:ext uri="{BB962C8B-B14F-4D97-AF65-F5344CB8AC3E}">
        <p14:creationId xmlns:p14="http://schemas.microsoft.com/office/powerpoint/2010/main" val="22372246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3702C93-457C-4EAC-949E-BB03D220509B}" type="datetime1">
              <a:rPr lang="en-IE" altLang="en-US" smtClean="0">
                <a:solidFill>
                  <a:prstClr val="white">
                    <a:tint val="75000"/>
                  </a:prstClr>
                </a:solidFill>
              </a:rPr>
              <a:pPr/>
              <a:t>04/09/2019</a:t>
            </a:fld>
            <a:endParaRPr lang="en-IE" altLang="en-US">
              <a:solidFill>
                <a:prstClr val="white">
                  <a:tint val="75000"/>
                </a:prstClr>
              </a:solidFill>
            </a:endParaRPr>
          </a:p>
        </p:txBody>
      </p:sp>
      <p:sp>
        <p:nvSpPr>
          <p:cNvPr id="4" name="Footer Placeholder 3"/>
          <p:cNvSpPr>
            <a:spLocks noGrp="1"/>
          </p:cNvSpPr>
          <p:nvPr>
            <p:ph type="ftr" sz="quarter" idx="11"/>
          </p:nvPr>
        </p:nvSpPr>
        <p:spPr/>
        <p:txBody>
          <a:bodyPr/>
          <a:lstStyle/>
          <a:p>
            <a:r>
              <a:rPr lang="en-IE" altLang="en-US" smtClean="0">
                <a:solidFill>
                  <a:prstClr val="white">
                    <a:tint val="75000"/>
                  </a:prstClr>
                </a:solidFill>
              </a:rPr>
              <a:t>UBC 104 Embedded Systems</a:t>
            </a:r>
            <a:endParaRPr lang="en-IE" alt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7F3F4D7-BB02-47F7-998B-181F7E261F4D}" type="slidenum">
              <a:rPr lang="en-IE" altLang="en-US" smtClean="0">
                <a:solidFill>
                  <a:prstClr val="white">
                    <a:tint val="75000"/>
                  </a:prstClr>
                </a:solidFill>
              </a:rPr>
              <a:pPr/>
              <a:t>‹#›</a:t>
            </a:fld>
            <a:endParaRPr lang="en-IE" altLang="en-US">
              <a:solidFill>
                <a:prstClr val="white">
                  <a:tint val="75000"/>
                </a:prstClr>
              </a:solidFill>
            </a:endParaRPr>
          </a:p>
        </p:txBody>
      </p:sp>
    </p:spTree>
    <p:extLst>
      <p:ext uri="{BB962C8B-B14F-4D97-AF65-F5344CB8AC3E}">
        <p14:creationId xmlns:p14="http://schemas.microsoft.com/office/powerpoint/2010/main" val="4229824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6"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7"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6A9E706B-B3D4-4025-B259-EB61B347E55F}" type="slidenum">
              <a:rPr lang="es-ES" altLang="en-US" smtClean="0"/>
              <a:pPr>
                <a:defRPr/>
              </a:pPr>
              <a:t>‹#›</a:t>
            </a:fld>
            <a:endParaRPr lang="es-ES" altLang="en-US"/>
          </a:p>
        </p:txBody>
      </p:sp>
    </p:spTree>
    <p:extLst>
      <p:ext uri="{BB962C8B-B14F-4D97-AF65-F5344CB8AC3E}">
        <p14:creationId xmlns:p14="http://schemas.microsoft.com/office/powerpoint/2010/main" val="3664318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403782-DCA9-404B-B17F-48970373BDC0}" type="datetime1">
              <a:rPr lang="en-IE" altLang="en-US" smtClean="0">
                <a:solidFill>
                  <a:prstClr val="white">
                    <a:tint val="75000"/>
                  </a:prstClr>
                </a:solidFill>
              </a:rPr>
              <a:pPr/>
              <a:t>04/09/2019</a:t>
            </a:fld>
            <a:endParaRPr lang="en-IE" altLang="en-US">
              <a:solidFill>
                <a:prstClr val="white">
                  <a:tint val="75000"/>
                </a:prstClr>
              </a:solidFill>
            </a:endParaRPr>
          </a:p>
        </p:txBody>
      </p:sp>
      <p:sp>
        <p:nvSpPr>
          <p:cNvPr id="3" name="Footer Placeholder 2"/>
          <p:cNvSpPr>
            <a:spLocks noGrp="1"/>
          </p:cNvSpPr>
          <p:nvPr>
            <p:ph type="ftr" sz="quarter" idx="11"/>
          </p:nvPr>
        </p:nvSpPr>
        <p:spPr/>
        <p:txBody>
          <a:bodyPr/>
          <a:lstStyle/>
          <a:p>
            <a:r>
              <a:rPr lang="en-IE" altLang="en-US" smtClean="0">
                <a:solidFill>
                  <a:prstClr val="white">
                    <a:tint val="75000"/>
                  </a:prstClr>
                </a:solidFill>
              </a:rPr>
              <a:t>UBC 104 Embedded Systems</a:t>
            </a:r>
            <a:endParaRPr lang="en-IE" alt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AA805B6B-55C7-4D48-8B78-286F62837685}" type="slidenum">
              <a:rPr lang="en-IE" altLang="en-US" smtClean="0">
                <a:solidFill>
                  <a:prstClr val="white">
                    <a:tint val="75000"/>
                  </a:prstClr>
                </a:solidFill>
              </a:rPr>
              <a:pPr/>
              <a:t>‹#›</a:t>
            </a:fld>
            <a:endParaRPr lang="en-IE" altLang="en-US">
              <a:solidFill>
                <a:prstClr val="white">
                  <a:tint val="75000"/>
                </a:prstClr>
              </a:solidFill>
            </a:endParaRPr>
          </a:p>
        </p:txBody>
      </p:sp>
    </p:spTree>
    <p:extLst>
      <p:ext uri="{BB962C8B-B14F-4D97-AF65-F5344CB8AC3E}">
        <p14:creationId xmlns:p14="http://schemas.microsoft.com/office/powerpoint/2010/main" val="25601858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A524C9-27CC-4412-B41F-9DD605537028}" type="datetime1">
              <a:rPr lang="en-IE" altLang="en-US" smtClean="0">
                <a:solidFill>
                  <a:prstClr val="white">
                    <a:tint val="75000"/>
                  </a:prstClr>
                </a:solidFill>
              </a:rPr>
              <a:pPr/>
              <a:t>04/09/2019</a:t>
            </a:fld>
            <a:endParaRPr lang="en-IE" altLang="en-US">
              <a:solidFill>
                <a:prstClr val="white">
                  <a:tint val="75000"/>
                </a:prstClr>
              </a:solidFill>
            </a:endParaRPr>
          </a:p>
        </p:txBody>
      </p:sp>
      <p:sp>
        <p:nvSpPr>
          <p:cNvPr id="6" name="Footer Placeholder 5"/>
          <p:cNvSpPr>
            <a:spLocks noGrp="1"/>
          </p:cNvSpPr>
          <p:nvPr>
            <p:ph type="ftr" sz="quarter" idx="11"/>
          </p:nvPr>
        </p:nvSpPr>
        <p:spPr/>
        <p:txBody>
          <a:bodyPr/>
          <a:lstStyle/>
          <a:p>
            <a:r>
              <a:rPr lang="en-IE" altLang="en-US" smtClean="0">
                <a:solidFill>
                  <a:prstClr val="white">
                    <a:tint val="75000"/>
                  </a:prstClr>
                </a:solidFill>
              </a:rPr>
              <a:t>UBC 104 Embedded Systems</a:t>
            </a:r>
            <a:endParaRPr lang="en-IE" alt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A578864A-FA3F-4259-BDFA-184D8CCD5126}" type="slidenum">
              <a:rPr lang="en-IE" altLang="en-US" smtClean="0">
                <a:solidFill>
                  <a:prstClr val="white">
                    <a:tint val="75000"/>
                  </a:prstClr>
                </a:solidFill>
              </a:rPr>
              <a:pPr/>
              <a:t>‹#›</a:t>
            </a:fld>
            <a:endParaRPr lang="en-IE" altLang="en-US">
              <a:solidFill>
                <a:prstClr val="white">
                  <a:tint val="75000"/>
                </a:prstClr>
              </a:solidFill>
            </a:endParaRPr>
          </a:p>
        </p:txBody>
      </p:sp>
    </p:spTree>
    <p:extLst>
      <p:ext uri="{BB962C8B-B14F-4D97-AF65-F5344CB8AC3E}">
        <p14:creationId xmlns:p14="http://schemas.microsoft.com/office/powerpoint/2010/main" val="3232272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58D951-9348-44FC-9B01-1D03C122D5F7}" type="datetime1">
              <a:rPr lang="en-IE" altLang="en-US" smtClean="0">
                <a:solidFill>
                  <a:prstClr val="white">
                    <a:tint val="75000"/>
                  </a:prstClr>
                </a:solidFill>
              </a:rPr>
              <a:pPr/>
              <a:t>04/09/2019</a:t>
            </a:fld>
            <a:endParaRPr lang="en-IE" altLang="en-US">
              <a:solidFill>
                <a:prstClr val="white">
                  <a:tint val="75000"/>
                </a:prstClr>
              </a:solidFill>
            </a:endParaRPr>
          </a:p>
        </p:txBody>
      </p:sp>
      <p:sp>
        <p:nvSpPr>
          <p:cNvPr id="6" name="Footer Placeholder 5"/>
          <p:cNvSpPr>
            <a:spLocks noGrp="1"/>
          </p:cNvSpPr>
          <p:nvPr>
            <p:ph type="ftr" sz="quarter" idx="11"/>
          </p:nvPr>
        </p:nvSpPr>
        <p:spPr/>
        <p:txBody>
          <a:bodyPr/>
          <a:lstStyle/>
          <a:p>
            <a:r>
              <a:rPr lang="en-IE" altLang="en-US" smtClean="0">
                <a:solidFill>
                  <a:prstClr val="white">
                    <a:tint val="75000"/>
                  </a:prstClr>
                </a:solidFill>
              </a:rPr>
              <a:t>UBC 104 Embedded Systems</a:t>
            </a:r>
            <a:endParaRPr lang="en-IE" alt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DA249DB-6FB1-4863-B161-4A7ADFB41D8A}" type="slidenum">
              <a:rPr lang="en-IE" altLang="en-US" smtClean="0">
                <a:solidFill>
                  <a:prstClr val="white">
                    <a:tint val="75000"/>
                  </a:prstClr>
                </a:solidFill>
              </a:rPr>
              <a:pPr/>
              <a:t>‹#›</a:t>
            </a:fld>
            <a:endParaRPr lang="en-IE" altLang="en-US">
              <a:solidFill>
                <a:prstClr val="white">
                  <a:tint val="75000"/>
                </a:prstClr>
              </a:solidFill>
            </a:endParaRPr>
          </a:p>
        </p:txBody>
      </p:sp>
    </p:spTree>
    <p:extLst>
      <p:ext uri="{BB962C8B-B14F-4D97-AF65-F5344CB8AC3E}">
        <p14:creationId xmlns:p14="http://schemas.microsoft.com/office/powerpoint/2010/main" val="13638112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523493-2768-4DF5-9A90-18857B8F1DC3}" type="datetime1">
              <a:rPr lang="en-IE" altLang="en-US" smtClean="0">
                <a:solidFill>
                  <a:prstClr val="white">
                    <a:tint val="75000"/>
                  </a:prstClr>
                </a:solidFill>
              </a:rPr>
              <a:pPr/>
              <a:t>04/09/2019</a:t>
            </a:fld>
            <a:endParaRPr lang="en-IE" altLang="en-US">
              <a:solidFill>
                <a:prstClr val="white">
                  <a:tint val="75000"/>
                </a:prstClr>
              </a:solidFill>
            </a:endParaRPr>
          </a:p>
        </p:txBody>
      </p:sp>
      <p:sp>
        <p:nvSpPr>
          <p:cNvPr id="5" name="Footer Placeholder 4"/>
          <p:cNvSpPr>
            <a:spLocks noGrp="1"/>
          </p:cNvSpPr>
          <p:nvPr>
            <p:ph type="ftr" sz="quarter" idx="11"/>
          </p:nvPr>
        </p:nvSpPr>
        <p:spPr/>
        <p:txBody>
          <a:bodyPr/>
          <a:lstStyle/>
          <a:p>
            <a:r>
              <a:rPr lang="en-IE" altLang="en-US" smtClean="0">
                <a:solidFill>
                  <a:prstClr val="white">
                    <a:tint val="75000"/>
                  </a:prstClr>
                </a:solidFill>
              </a:rPr>
              <a:t>UBC 104 Embedded Systems</a:t>
            </a:r>
            <a:endParaRPr lang="en-IE" alt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B2F70CB-1613-4F8C-9C1B-EAFA3E033DC5}" type="slidenum">
              <a:rPr lang="en-IE" altLang="en-US" smtClean="0">
                <a:solidFill>
                  <a:prstClr val="white">
                    <a:tint val="75000"/>
                  </a:prstClr>
                </a:solidFill>
              </a:rPr>
              <a:pPr/>
              <a:t>‹#›</a:t>
            </a:fld>
            <a:endParaRPr lang="en-IE" altLang="en-US">
              <a:solidFill>
                <a:prstClr val="white">
                  <a:tint val="75000"/>
                </a:prstClr>
              </a:solidFill>
            </a:endParaRPr>
          </a:p>
        </p:txBody>
      </p:sp>
    </p:spTree>
    <p:extLst>
      <p:ext uri="{BB962C8B-B14F-4D97-AF65-F5344CB8AC3E}">
        <p14:creationId xmlns:p14="http://schemas.microsoft.com/office/powerpoint/2010/main" val="1586559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AAD9C2-80B3-4DFF-A70A-FADAF16ACC35}" type="datetime1">
              <a:rPr lang="en-IE" altLang="en-US" smtClean="0">
                <a:solidFill>
                  <a:prstClr val="white">
                    <a:tint val="75000"/>
                  </a:prstClr>
                </a:solidFill>
              </a:rPr>
              <a:pPr/>
              <a:t>04/09/2019</a:t>
            </a:fld>
            <a:endParaRPr lang="en-IE" altLang="en-US">
              <a:solidFill>
                <a:prstClr val="white">
                  <a:tint val="75000"/>
                </a:prstClr>
              </a:solidFill>
            </a:endParaRPr>
          </a:p>
        </p:txBody>
      </p:sp>
      <p:sp>
        <p:nvSpPr>
          <p:cNvPr id="5" name="Footer Placeholder 4"/>
          <p:cNvSpPr>
            <a:spLocks noGrp="1"/>
          </p:cNvSpPr>
          <p:nvPr>
            <p:ph type="ftr" sz="quarter" idx="11"/>
          </p:nvPr>
        </p:nvSpPr>
        <p:spPr/>
        <p:txBody>
          <a:bodyPr/>
          <a:lstStyle/>
          <a:p>
            <a:r>
              <a:rPr lang="en-IE" altLang="en-US" smtClean="0">
                <a:solidFill>
                  <a:prstClr val="white">
                    <a:tint val="75000"/>
                  </a:prstClr>
                </a:solidFill>
              </a:rPr>
              <a:t>UBC 104 Embedded Systems</a:t>
            </a:r>
            <a:endParaRPr lang="en-IE" alt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B662BA0-75F1-4C4C-9E56-5A066CB2EFA2}" type="slidenum">
              <a:rPr lang="en-IE" altLang="en-US" smtClean="0">
                <a:solidFill>
                  <a:prstClr val="white">
                    <a:tint val="75000"/>
                  </a:prstClr>
                </a:solidFill>
              </a:rPr>
              <a:pPr/>
              <a:t>‹#›</a:t>
            </a:fld>
            <a:endParaRPr lang="en-IE" altLang="en-US">
              <a:solidFill>
                <a:prstClr val="white">
                  <a:tint val="75000"/>
                </a:prstClr>
              </a:solidFill>
            </a:endParaRPr>
          </a:p>
        </p:txBody>
      </p:sp>
    </p:spTree>
    <p:extLst>
      <p:ext uri="{BB962C8B-B14F-4D97-AF65-F5344CB8AC3E}">
        <p14:creationId xmlns:p14="http://schemas.microsoft.com/office/powerpoint/2010/main" val="11424746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s-ES" altLang="en-US">
              <a:solidFill>
                <a:srgbClr val="000000"/>
              </a:solidFill>
            </a:endParaRPr>
          </a:p>
        </p:txBody>
      </p:sp>
      <p:sp>
        <p:nvSpPr>
          <p:cNvPr id="5" name="Footer Placeholder 4"/>
          <p:cNvSpPr>
            <a:spLocks noGrp="1"/>
          </p:cNvSpPr>
          <p:nvPr>
            <p:ph type="ftr" sz="quarter" idx="11"/>
          </p:nvPr>
        </p:nvSpPr>
        <p:spPr/>
        <p:txBody>
          <a:bodyPr/>
          <a:lstStyle/>
          <a:p>
            <a:pPr>
              <a:defRPr/>
            </a:pPr>
            <a:endParaRPr lang="es-ES"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A71E56B6-BC19-4A8E-9E20-89FA18DAC376}"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0992806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s-ES" altLang="en-US">
              <a:solidFill>
                <a:srgbClr val="000000"/>
              </a:solidFill>
            </a:endParaRPr>
          </a:p>
        </p:txBody>
      </p:sp>
      <p:sp>
        <p:nvSpPr>
          <p:cNvPr id="5" name="Footer Placeholder 4"/>
          <p:cNvSpPr>
            <a:spLocks noGrp="1"/>
          </p:cNvSpPr>
          <p:nvPr>
            <p:ph type="ftr" sz="quarter" idx="11"/>
          </p:nvPr>
        </p:nvSpPr>
        <p:spPr/>
        <p:txBody>
          <a:bodyPr/>
          <a:lstStyle/>
          <a:p>
            <a:pPr>
              <a:defRPr/>
            </a:pPr>
            <a:endParaRPr lang="es-ES"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D8BE4316-CCAE-41BD-8E0D-4D017CDBB14D}"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8388523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s-ES" altLang="en-US">
              <a:solidFill>
                <a:srgbClr val="000000"/>
              </a:solidFill>
            </a:endParaRPr>
          </a:p>
        </p:txBody>
      </p:sp>
      <p:sp>
        <p:nvSpPr>
          <p:cNvPr id="5" name="Footer Placeholder 4"/>
          <p:cNvSpPr>
            <a:spLocks noGrp="1"/>
          </p:cNvSpPr>
          <p:nvPr>
            <p:ph type="ftr" sz="quarter" idx="11"/>
          </p:nvPr>
        </p:nvSpPr>
        <p:spPr/>
        <p:txBody>
          <a:bodyPr/>
          <a:lstStyle/>
          <a:p>
            <a:pPr>
              <a:defRPr/>
            </a:pPr>
            <a:endParaRPr lang="es-ES"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2CF86137-2095-4616-B097-AB3A4F6B89B1}"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6878453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s-ES" altLang="en-US">
              <a:solidFill>
                <a:srgbClr val="000000"/>
              </a:solidFill>
            </a:endParaRPr>
          </a:p>
        </p:txBody>
      </p:sp>
      <p:sp>
        <p:nvSpPr>
          <p:cNvPr id="6" name="Footer Placeholder 5"/>
          <p:cNvSpPr>
            <a:spLocks noGrp="1"/>
          </p:cNvSpPr>
          <p:nvPr>
            <p:ph type="ftr" sz="quarter" idx="11"/>
          </p:nvPr>
        </p:nvSpPr>
        <p:spPr/>
        <p:txBody>
          <a:bodyPr/>
          <a:lstStyle/>
          <a:p>
            <a:pPr>
              <a:defRPr/>
            </a:pPr>
            <a:endParaRPr lang="es-ES" altLang="en-US">
              <a:solidFill>
                <a:srgbClr val="000000"/>
              </a:solidFill>
            </a:endParaRPr>
          </a:p>
        </p:txBody>
      </p:sp>
      <p:sp>
        <p:nvSpPr>
          <p:cNvPr id="7" name="Slide Number Placeholder 6"/>
          <p:cNvSpPr>
            <a:spLocks noGrp="1"/>
          </p:cNvSpPr>
          <p:nvPr>
            <p:ph type="sldNum" sz="quarter" idx="12"/>
          </p:nvPr>
        </p:nvSpPr>
        <p:spPr/>
        <p:txBody>
          <a:bodyPr/>
          <a:lstStyle/>
          <a:p>
            <a:pPr>
              <a:defRPr/>
            </a:pPr>
            <a:fld id="{9BAEA747-106D-4F3D-88FE-F11502A274D1}"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4703724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s-ES" altLang="en-US">
              <a:solidFill>
                <a:srgbClr val="000000"/>
              </a:solidFill>
            </a:endParaRPr>
          </a:p>
        </p:txBody>
      </p:sp>
      <p:sp>
        <p:nvSpPr>
          <p:cNvPr id="8" name="Footer Placeholder 7"/>
          <p:cNvSpPr>
            <a:spLocks noGrp="1"/>
          </p:cNvSpPr>
          <p:nvPr>
            <p:ph type="ftr" sz="quarter" idx="11"/>
          </p:nvPr>
        </p:nvSpPr>
        <p:spPr/>
        <p:txBody>
          <a:bodyPr/>
          <a:lstStyle/>
          <a:p>
            <a:pPr>
              <a:defRPr/>
            </a:pPr>
            <a:endParaRPr lang="es-ES" altLang="en-US">
              <a:solidFill>
                <a:srgbClr val="000000"/>
              </a:solidFill>
            </a:endParaRPr>
          </a:p>
        </p:txBody>
      </p:sp>
      <p:sp>
        <p:nvSpPr>
          <p:cNvPr id="9" name="Slide Number Placeholder 8"/>
          <p:cNvSpPr>
            <a:spLocks noGrp="1"/>
          </p:cNvSpPr>
          <p:nvPr>
            <p:ph type="sldNum" sz="quarter" idx="12"/>
          </p:nvPr>
        </p:nvSpPr>
        <p:spPr/>
        <p:txBody>
          <a:bodyPr/>
          <a:lstStyle/>
          <a:p>
            <a:pPr>
              <a:defRPr/>
            </a:pPr>
            <a:fld id="{0EBB0D74-02E2-4803-B665-76349BD395FC}"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778678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8"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9"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DF728756-0437-41FC-9DCA-B06BB482D23D}" type="slidenum">
              <a:rPr lang="es-ES" altLang="en-US" smtClean="0"/>
              <a:pPr>
                <a:defRPr/>
              </a:pPr>
              <a:t>‹#›</a:t>
            </a:fld>
            <a:endParaRPr lang="es-ES" altLang="en-US"/>
          </a:p>
        </p:txBody>
      </p:sp>
    </p:spTree>
    <p:extLst>
      <p:ext uri="{BB962C8B-B14F-4D97-AF65-F5344CB8AC3E}">
        <p14:creationId xmlns:p14="http://schemas.microsoft.com/office/powerpoint/2010/main" val="5808720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s-ES" altLang="en-US">
              <a:solidFill>
                <a:srgbClr val="000000"/>
              </a:solidFill>
            </a:endParaRPr>
          </a:p>
        </p:txBody>
      </p:sp>
      <p:sp>
        <p:nvSpPr>
          <p:cNvPr id="4" name="Footer Placeholder 3"/>
          <p:cNvSpPr>
            <a:spLocks noGrp="1"/>
          </p:cNvSpPr>
          <p:nvPr>
            <p:ph type="ftr" sz="quarter" idx="11"/>
          </p:nvPr>
        </p:nvSpPr>
        <p:spPr/>
        <p:txBody>
          <a:bodyPr/>
          <a:lstStyle/>
          <a:p>
            <a:pPr>
              <a:defRPr/>
            </a:pPr>
            <a:endParaRPr lang="es-ES" altLang="en-US">
              <a:solidFill>
                <a:srgbClr val="000000"/>
              </a:solidFill>
            </a:endParaRPr>
          </a:p>
        </p:txBody>
      </p:sp>
      <p:sp>
        <p:nvSpPr>
          <p:cNvPr id="5" name="Slide Number Placeholder 4"/>
          <p:cNvSpPr>
            <a:spLocks noGrp="1"/>
          </p:cNvSpPr>
          <p:nvPr>
            <p:ph type="sldNum" sz="quarter" idx="12"/>
          </p:nvPr>
        </p:nvSpPr>
        <p:spPr/>
        <p:txBody>
          <a:bodyPr/>
          <a:lstStyle/>
          <a:p>
            <a:pPr>
              <a:defRPr/>
            </a:pPr>
            <a:fld id="{88A97856-5BD1-48C5-9430-7D77262C0EA9}"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1084693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s-ES" altLang="en-US">
              <a:solidFill>
                <a:srgbClr val="000000"/>
              </a:solidFill>
            </a:endParaRPr>
          </a:p>
        </p:txBody>
      </p:sp>
      <p:sp>
        <p:nvSpPr>
          <p:cNvPr id="3" name="Footer Placeholder 2"/>
          <p:cNvSpPr>
            <a:spLocks noGrp="1"/>
          </p:cNvSpPr>
          <p:nvPr>
            <p:ph type="ftr" sz="quarter" idx="11"/>
          </p:nvPr>
        </p:nvSpPr>
        <p:spPr/>
        <p:txBody>
          <a:bodyPr/>
          <a:lstStyle/>
          <a:p>
            <a:pPr>
              <a:defRPr/>
            </a:pPr>
            <a:endParaRPr lang="es-ES" altLang="en-US">
              <a:solidFill>
                <a:srgbClr val="000000"/>
              </a:solidFill>
            </a:endParaRPr>
          </a:p>
        </p:txBody>
      </p:sp>
      <p:sp>
        <p:nvSpPr>
          <p:cNvPr id="4" name="Slide Number Placeholder 3"/>
          <p:cNvSpPr>
            <a:spLocks noGrp="1"/>
          </p:cNvSpPr>
          <p:nvPr>
            <p:ph type="sldNum" sz="quarter" idx="12"/>
          </p:nvPr>
        </p:nvSpPr>
        <p:spPr/>
        <p:txBody>
          <a:bodyPr/>
          <a:lstStyle/>
          <a:p>
            <a:pPr>
              <a:defRPr/>
            </a:pPr>
            <a:fld id="{1A953092-96E5-429D-86A0-33E30B00F311}"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94334226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s-ES" altLang="en-US">
              <a:solidFill>
                <a:srgbClr val="000000"/>
              </a:solidFill>
            </a:endParaRPr>
          </a:p>
        </p:txBody>
      </p:sp>
      <p:sp>
        <p:nvSpPr>
          <p:cNvPr id="6" name="Footer Placeholder 5"/>
          <p:cNvSpPr>
            <a:spLocks noGrp="1"/>
          </p:cNvSpPr>
          <p:nvPr>
            <p:ph type="ftr" sz="quarter" idx="11"/>
          </p:nvPr>
        </p:nvSpPr>
        <p:spPr/>
        <p:txBody>
          <a:bodyPr/>
          <a:lstStyle/>
          <a:p>
            <a:pPr>
              <a:defRPr/>
            </a:pPr>
            <a:endParaRPr lang="es-ES" altLang="en-US">
              <a:solidFill>
                <a:srgbClr val="000000"/>
              </a:solidFill>
            </a:endParaRPr>
          </a:p>
        </p:txBody>
      </p:sp>
      <p:sp>
        <p:nvSpPr>
          <p:cNvPr id="7" name="Slide Number Placeholder 6"/>
          <p:cNvSpPr>
            <a:spLocks noGrp="1"/>
          </p:cNvSpPr>
          <p:nvPr>
            <p:ph type="sldNum" sz="quarter" idx="12"/>
          </p:nvPr>
        </p:nvSpPr>
        <p:spPr/>
        <p:txBody>
          <a:bodyPr/>
          <a:lstStyle/>
          <a:p>
            <a:pPr>
              <a:defRPr/>
            </a:pPr>
            <a:fld id="{0032B0EB-38E4-4681-A1D7-C3C579695408}"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495628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s-ES" altLang="en-US">
              <a:solidFill>
                <a:srgbClr val="000000"/>
              </a:solidFill>
            </a:endParaRPr>
          </a:p>
        </p:txBody>
      </p:sp>
      <p:sp>
        <p:nvSpPr>
          <p:cNvPr id="6" name="Footer Placeholder 5"/>
          <p:cNvSpPr>
            <a:spLocks noGrp="1"/>
          </p:cNvSpPr>
          <p:nvPr>
            <p:ph type="ftr" sz="quarter" idx="11"/>
          </p:nvPr>
        </p:nvSpPr>
        <p:spPr/>
        <p:txBody>
          <a:bodyPr/>
          <a:lstStyle/>
          <a:p>
            <a:pPr>
              <a:defRPr/>
            </a:pPr>
            <a:endParaRPr lang="es-ES" altLang="en-US">
              <a:solidFill>
                <a:srgbClr val="000000"/>
              </a:solidFill>
            </a:endParaRPr>
          </a:p>
        </p:txBody>
      </p:sp>
      <p:sp>
        <p:nvSpPr>
          <p:cNvPr id="7" name="Slide Number Placeholder 6"/>
          <p:cNvSpPr>
            <a:spLocks noGrp="1"/>
          </p:cNvSpPr>
          <p:nvPr>
            <p:ph type="sldNum" sz="quarter" idx="12"/>
          </p:nvPr>
        </p:nvSpPr>
        <p:spPr/>
        <p:txBody>
          <a:bodyPr/>
          <a:lstStyle/>
          <a:p>
            <a:pPr>
              <a:defRPr/>
            </a:pPr>
            <a:fld id="{145D9B99-E028-4213-8BB7-6A87858D0CD0}"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1464940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s-ES" altLang="en-US">
              <a:solidFill>
                <a:srgbClr val="000000"/>
              </a:solidFill>
            </a:endParaRPr>
          </a:p>
        </p:txBody>
      </p:sp>
      <p:sp>
        <p:nvSpPr>
          <p:cNvPr id="5" name="Footer Placeholder 4"/>
          <p:cNvSpPr>
            <a:spLocks noGrp="1"/>
          </p:cNvSpPr>
          <p:nvPr>
            <p:ph type="ftr" sz="quarter" idx="11"/>
          </p:nvPr>
        </p:nvSpPr>
        <p:spPr/>
        <p:txBody>
          <a:bodyPr/>
          <a:lstStyle/>
          <a:p>
            <a:pPr>
              <a:defRPr/>
            </a:pPr>
            <a:endParaRPr lang="es-ES"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666C18D2-AC5F-4BEA-869A-E2EC69F56252}"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5373270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s-ES" altLang="en-US">
              <a:solidFill>
                <a:srgbClr val="000000"/>
              </a:solidFill>
            </a:endParaRPr>
          </a:p>
        </p:txBody>
      </p:sp>
      <p:sp>
        <p:nvSpPr>
          <p:cNvPr id="5" name="Footer Placeholder 4"/>
          <p:cNvSpPr>
            <a:spLocks noGrp="1"/>
          </p:cNvSpPr>
          <p:nvPr>
            <p:ph type="ftr" sz="quarter" idx="11"/>
          </p:nvPr>
        </p:nvSpPr>
        <p:spPr/>
        <p:txBody>
          <a:bodyPr/>
          <a:lstStyle/>
          <a:p>
            <a:pPr>
              <a:defRPr/>
            </a:pPr>
            <a:endParaRPr lang="es-ES"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6D521155-9F4D-477B-AFC0-6F78E3282A9F}"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7685411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71E56B6-BC19-4A8E-9E20-89FA18DAC376}"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6162468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8BE4316-CCAE-41BD-8E0D-4D017CDBB14D}"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3094192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CF86137-2095-4616-B097-AB3A4F6B89B1}"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3032854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BAEA747-106D-4F3D-88FE-F11502A274D1}"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768078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4"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5"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ADD9EB62-0371-4A06-9384-DA4ADC6E71E1}" type="slidenum">
              <a:rPr lang="es-ES" altLang="en-US" smtClean="0"/>
              <a:pPr>
                <a:defRPr/>
              </a:pPr>
              <a:t>‹#›</a:t>
            </a:fld>
            <a:endParaRPr lang="es-ES" altLang="en-US"/>
          </a:p>
        </p:txBody>
      </p:sp>
    </p:spTree>
    <p:extLst>
      <p:ext uri="{BB962C8B-B14F-4D97-AF65-F5344CB8AC3E}">
        <p14:creationId xmlns:p14="http://schemas.microsoft.com/office/powerpoint/2010/main" val="244911187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0EBB0D74-02E2-4803-B665-76349BD395FC}"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8075546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8A97856-5BD1-48C5-9430-7D77262C0EA9}"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6359998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1A953092-96E5-429D-86A0-33E30B00F311}"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7412535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032B0EB-38E4-4681-A1D7-C3C579695408}"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9369439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45D9B99-E028-4213-8BB7-6A87858D0CD0}"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8981366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6C18D2-AC5F-4BEA-869A-E2EC69F56252}"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3011115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D521155-9F4D-477B-AFC0-6F78E3282A9F}"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4185573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3"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4"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C51E4E66-3ED4-43F1-B393-CE41054014B2}" type="slidenum">
              <a:rPr lang="es-ES" altLang="en-US" smtClean="0"/>
              <a:pPr>
                <a:defRPr/>
              </a:pPr>
              <a:t>‹#›</a:t>
            </a:fld>
            <a:endParaRPr lang="es-ES" altLang="en-US"/>
          </a:p>
        </p:txBody>
      </p:sp>
    </p:spTree>
    <p:extLst>
      <p:ext uri="{BB962C8B-B14F-4D97-AF65-F5344CB8AC3E}">
        <p14:creationId xmlns:p14="http://schemas.microsoft.com/office/powerpoint/2010/main" val="533666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6"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7"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F8439DA9-A6CE-4378-A4C8-056428406766}" type="slidenum">
              <a:rPr lang="es-ES" altLang="en-US" smtClean="0"/>
              <a:pPr>
                <a:defRPr/>
              </a:pPr>
              <a:t>‹#›</a:t>
            </a:fld>
            <a:endParaRPr lang="es-ES" altLang="en-US"/>
          </a:p>
        </p:txBody>
      </p:sp>
    </p:spTree>
    <p:extLst>
      <p:ext uri="{BB962C8B-B14F-4D97-AF65-F5344CB8AC3E}">
        <p14:creationId xmlns:p14="http://schemas.microsoft.com/office/powerpoint/2010/main" val="2232927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6"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7"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1D67A362-21AD-4F80-BFBD-BA0C3BC650C1}" type="slidenum">
              <a:rPr lang="es-ES" altLang="en-US" smtClean="0"/>
              <a:pPr>
                <a:defRPr/>
              </a:pPr>
              <a:t>‹#›</a:t>
            </a:fld>
            <a:endParaRPr lang="es-ES" altLang="en-US"/>
          </a:p>
        </p:txBody>
      </p:sp>
    </p:spTree>
    <p:extLst>
      <p:ext uri="{BB962C8B-B14F-4D97-AF65-F5344CB8AC3E}">
        <p14:creationId xmlns:p14="http://schemas.microsoft.com/office/powerpoint/2010/main" val="3360996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2.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alphaModFix amt="21000"/>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smtClean="0"/>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smtClean="0"/>
              <a:t>Haga clic para modificar el estilo de texto del patrón</a:t>
            </a:r>
          </a:p>
          <a:p>
            <a:pPr lvl="1"/>
            <a:r>
              <a:rPr lang="es-ES" altLang="en-US" smtClean="0"/>
              <a:t>Segundo nivel</a:t>
            </a:r>
          </a:p>
          <a:p>
            <a:pPr lvl="2"/>
            <a:r>
              <a:rPr lang="es-ES" altLang="en-US" smtClean="0"/>
              <a:t>Tercer nivel</a:t>
            </a:r>
          </a:p>
          <a:p>
            <a:pPr lvl="3"/>
            <a:r>
              <a:rPr lang="es-ES" altLang="en-US" smtClean="0"/>
              <a:t>Cuarto nivel</a:t>
            </a:r>
          </a:p>
          <a:p>
            <a:pPr lvl="4"/>
            <a:r>
              <a:rPr lang="es-ES" altLang="en-US" smtClean="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a:cs typeface="+mn-cs"/>
              </a:defRPr>
            </a:lvl1pPr>
          </a:lstStyle>
          <a:p>
            <a:pPr fontAlgn="base">
              <a:spcBef>
                <a:spcPct val="0"/>
              </a:spcBef>
              <a:spcAft>
                <a:spcPct val="0"/>
              </a:spcAft>
              <a:defRPr/>
            </a:pPr>
            <a:endParaRPr lang="es-ES"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a:cs typeface="+mn-cs"/>
              </a:defRPr>
            </a:lvl1pPr>
          </a:lstStyle>
          <a:p>
            <a:pPr fontAlgn="base">
              <a:spcBef>
                <a:spcPct val="0"/>
              </a:spcBef>
              <a:spcAft>
                <a:spcPct val="0"/>
              </a:spcAft>
              <a:defRPr/>
            </a:pPr>
            <a:endParaRPr lang="es-ES"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Arial"/>
                <a:cs typeface="+mn-cs"/>
              </a:defRPr>
            </a:lvl1pPr>
          </a:lstStyle>
          <a:p>
            <a:pPr fontAlgn="base">
              <a:spcBef>
                <a:spcPct val="0"/>
              </a:spcBef>
              <a:spcAft>
                <a:spcPct val="0"/>
              </a:spcAft>
              <a:defRPr/>
            </a:pPr>
            <a:fld id="{95CB9D91-2252-48A2-B799-F7EAC729F3D3}" type="slidenum">
              <a:rPr lang="es-ES" altLang="en-US" smtClean="0"/>
              <a:pPr fontAlgn="base">
                <a:spcBef>
                  <a:spcPct val="0"/>
                </a:spcBef>
                <a:spcAft>
                  <a:spcPct val="0"/>
                </a:spcAft>
                <a:defRPr/>
              </a:pPr>
              <a:t>‹#›</a:t>
            </a:fld>
            <a:endParaRPr lang="es-ES" altLang="en-US"/>
          </a:p>
        </p:txBody>
      </p:sp>
    </p:spTree>
    <p:extLst>
      <p:ext uri="{BB962C8B-B14F-4D97-AF65-F5344CB8AC3E}">
        <p14:creationId xmlns:p14="http://schemas.microsoft.com/office/powerpoint/2010/main" val="5345584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8C8095-89D4-4480-B1B2-1FD1C6E03337}" type="datetimeFigureOut">
              <a:rPr lang="en-US" smtClean="0"/>
              <a:t>9/4/2019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A4BD2-025E-4804-9C0F-8B3E6C803853}" type="slidenum">
              <a:rPr lang="en-US" smtClean="0"/>
              <a:t>‹#›</a:t>
            </a:fld>
            <a:endParaRPr lang="en-US"/>
          </a:p>
        </p:txBody>
      </p:sp>
    </p:spTree>
    <p:extLst>
      <p:ext uri="{BB962C8B-B14F-4D97-AF65-F5344CB8AC3E}">
        <p14:creationId xmlns:p14="http://schemas.microsoft.com/office/powerpoint/2010/main" val="130598349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8C8095-89D4-4480-B1B2-1FD1C6E03337}" type="datetimeFigureOut">
              <a:rPr lang="en-US" smtClean="0">
                <a:solidFill>
                  <a:prstClr val="black">
                    <a:tint val="75000"/>
                  </a:prstClr>
                </a:solidFill>
              </a:rPr>
              <a:pPr/>
              <a:t>9/4/2019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A4BD2-025E-4804-9C0F-8B3E6C803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630510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fontAlgn="base">
              <a:spcBef>
                <a:spcPct val="0"/>
              </a:spcBef>
              <a:spcAft>
                <a:spcPct val="0"/>
              </a:spcAft>
            </a:pPr>
            <a:fld id="{5CD9F1E6-20F0-4F62-88CC-7E492DBC9931}" type="datetime1">
              <a:rPr lang="en-IE" altLang="en-US" b="1" smtClean="0">
                <a:solidFill>
                  <a:prstClr val="white">
                    <a:tint val="75000"/>
                  </a:prstClr>
                </a:solidFill>
                <a:latin typeface="Arial" panose="020B0604020202020204" pitchFamily="34" charset="0"/>
              </a:rPr>
              <a:pPr fontAlgn="base">
                <a:spcBef>
                  <a:spcPct val="0"/>
                </a:spcBef>
                <a:spcAft>
                  <a:spcPct val="0"/>
                </a:spcAft>
              </a:pPr>
              <a:t>04/09/2019</a:t>
            </a:fld>
            <a:endParaRPr lang="en-IE" altLang="en-US" b="1">
              <a:solidFill>
                <a:prstClr val="white">
                  <a:tint val="75000"/>
                </a:prstClr>
              </a:solidFill>
              <a:latin typeface="Arial" panose="020B0604020202020204" pitchFamily="34" charset="0"/>
            </a:endParaRPr>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fontAlgn="base">
              <a:spcBef>
                <a:spcPct val="0"/>
              </a:spcBef>
              <a:spcAft>
                <a:spcPct val="0"/>
              </a:spcAft>
            </a:pPr>
            <a:r>
              <a:rPr lang="en-IE" altLang="en-US" b="1" smtClean="0">
                <a:solidFill>
                  <a:prstClr val="white">
                    <a:tint val="75000"/>
                  </a:prstClr>
                </a:solidFill>
                <a:latin typeface="Arial" panose="020B0604020202020204" pitchFamily="34" charset="0"/>
              </a:rPr>
              <a:t>UBC 104 Embedded Systems</a:t>
            </a:r>
            <a:endParaRPr lang="en-IE" altLang="en-US" b="1">
              <a:solidFill>
                <a:prstClr val="white">
                  <a:tint val="75000"/>
                </a:prstClr>
              </a:solidFill>
              <a:latin typeface="Arial" panose="020B0604020202020204" pitchFamily="34" charset="0"/>
            </a:endParaRPr>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fontAlgn="base">
              <a:spcBef>
                <a:spcPct val="0"/>
              </a:spcBef>
              <a:spcAft>
                <a:spcPct val="0"/>
              </a:spcAft>
            </a:pPr>
            <a:fld id="{6EC12722-D7B5-49D4-B8AE-11B96D51E3C0}" type="slidenum">
              <a:rPr lang="en-IE" altLang="en-US" b="1" smtClean="0">
                <a:solidFill>
                  <a:prstClr val="white">
                    <a:tint val="75000"/>
                  </a:prstClr>
                </a:solidFill>
                <a:latin typeface="Arial" panose="020B0604020202020204" pitchFamily="34" charset="0"/>
              </a:rPr>
              <a:pPr fontAlgn="base">
                <a:spcBef>
                  <a:spcPct val="0"/>
                </a:spcBef>
                <a:spcAft>
                  <a:spcPct val="0"/>
                </a:spcAft>
              </a:pPr>
              <a:t>‹#›</a:t>
            </a:fld>
            <a:endParaRPr lang="en-IE" altLang="en-US" b="1">
              <a:solidFill>
                <a:prstClr val="white">
                  <a:tint val="75000"/>
                </a:prstClr>
              </a:solidFill>
              <a:latin typeface="Arial" panose="020B0604020202020204" pitchFamily="34" charset="0"/>
            </a:endParaRPr>
          </a:p>
        </p:txBody>
      </p:sp>
    </p:spTree>
    <p:extLst>
      <p:ext uri="{BB962C8B-B14F-4D97-AF65-F5344CB8AC3E}">
        <p14:creationId xmlns:p14="http://schemas.microsoft.com/office/powerpoint/2010/main" val="47182489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fontAlgn="base">
              <a:spcBef>
                <a:spcPct val="0"/>
              </a:spcBef>
              <a:spcAft>
                <a:spcPct val="0"/>
              </a:spcAft>
              <a:defRPr/>
            </a:pPr>
            <a:endParaRPr lang="es-ES"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fontAlgn="base">
              <a:spcBef>
                <a:spcPct val="0"/>
              </a:spcBef>
              <a:spcAft>
                <a:spcPct val="0"/>
              </a:spcAft>
              <a:defRPr/>
            </a:pPr>
            <a:endParaRPr lang="es-ES"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fontAlgn="base">
              <a:spcBef>
                <a:spcPct val="0"/>
              </a:spcBef>
              <a:spcAft>
                <a:spcPct val="0"/>
              </a:spcAft>
              <a:defRPr/>
            </a:pPr>
            <a:fld id="{95CB9D91-2252-48A2-B799-F7EAC729F3D3}" type="slidenum">
              <a:rPr lang="es-ES" altLang="en-US" smtClean="0"/>
              <a:pPr fontAlgn="base">
                <a:spcBef>
                  <a:spcPct val="0"/>
                </a:spcBef>
                <a:spcAft>
                  <a:spcPct val="0"/>
                </a:spcAft>
                <a:defRPr/>
              </a:pPr>
              <a:t>‹#›</a:t>
            </a:fld>
            <a:endParaRPr lang="es-ES" altLang="en-US"/>
          </a:p>
        </p:txBody>
      </p:sp>
    </p:spTree>
    <p:extLst>
      <p:ext uri="{BB962C8B-B14F-4D97-AF65-F5344CB8AC3E}">
        <p14:creationId xmlns:p14="http://schemas.microsoft.com/office/powerpoint/2010/main" val="376439277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smtClean="0"/>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smtClean="0"/>
              <a:t>Haga clic para modificar el estilo de texto del patrón</a:t>
            </a:r>
          </a:p>
          <a:p>
            <a:pPr lvl="1"/>
            <a:r>
              <a:rPr lang="es-ES" altLang="en-US" smtClean="0"/>
              <a:t>Segundo nivel</a:t>
            </a:r>
          </a:p>
          <a:p>
            <a:pPr lvl="2"/>
            <a:r>
              <a:rPr lang="es-ES" altLang="en-US" smtClean="0"/>
              <a:t>Tercer nivel</a:t>
            </a:r>
          </a:p>
          <a:p>
            <a:pPr lvl="3"/>
            <a:r>
              <a:rPr lang="es-ES" altLang="en-US" smtClean="0"/>
              <a:t>Cuarto nivel</a:t>
            </a:r>
          </a:p>
          <a:p>
            <a:pPr lvl="4"/>
            <a:r>
              <a:rPr lang="es-ES" altLang="en-US" smtClean="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defRPr/>
            </a:pPr>
            <a:endParaRPr lang="es-ES" alt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defRPr/>
            </a:pPr>
            <a:endParaRPr lang="es-ES" alt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smtClean="0"/>
            </a:lvl1pPr>
          </a:lstStyle>
          <a:p>
            <a:pPr fontAlgn="base">
              <a:spcBef>
                <a:spcPct val="0"/>
              </a:spcBef>
              <a:spcAft>
                <a:spcPct val="0"/>
              </a:spcAft>
              <a:defRPr/>
            </a:pPr>
            <a:fld id="{1713F3EF-B989-4777-AD09-4EA6D58EA5FB}" type="slidenum">
              <a:rPr lang="es-ES" altLang="en-US">
                <a:solidFill>
                  <a:srgbClr val="000000"/>
                </a:solidFill>
              </a:rPr>
              <a:pPr fontAlgn="base">
                <a:spcBef>
                  <a:spcPct val="0"/>
                </a:spcBef>
                <a:spcAft>
                  <a:spcPct val="0"/>
                </a:spcAft>
                <a:defRPr/>
              </a:pPr>
              <a:t>‹#›</a:t>
            </a:fld>
            <a:endParaRPr lang="es-ES" altLang="en-US">
              <a:solidFill>
                <a:srgbClr val="000000"/>
              </a:solidFill>
            </a:endParaRPr>
          </a:p>
        </p:txBody>
      </p:sp>
    </p:spTree>
    <p:extLst>
      <p:ext uri="{BB962C8B-B14F-4D97-AF65-F5344CB8AC3E}">
        <p14:creationId xmlns:p14="http://schemas.microsoft.com/office/powerpoint/2010/main" val="151306035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5.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5.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4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smtClean="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endPar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endParaRPr>
          </a:p>
        </p:txBody>
      </p:sp>
      <p:sp>
        <p:nvSpPr>
          <p:cNvPr id="6" name="Rectangle 5"/>
          <p:cNvSpPr/>
          <p:nvPr/>
        </p:nvSpPr>
        <p:spPr>
          <a:xfrm>
            <a:off x="1530927" y="713081"/>
            <a:ext cx="6788461" cy="1077218"/>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1" u="none" strike="noStrike" kern="10" cap="none" spc="0" normalizeH="0" baseline="0" noProof="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blurRad="38100" dist="38100" dir="2700000" algn="tl">
                    <a:srgbClr val="000000">
                      <a:alpha val="43137"/>
                    </a:srgbClr>
                  </a:outerShdw>
                </a:effectLst>
                <a:uLnTx/>
                <a:uFillTx/>
                <a:latin typeface="Cooper Black" panose="0208090404030B020404" pitchFamily="18" charset="0"/>
                <a:ea typeface="+mn-ea"/>
                <a:cs typeface="Times New Roman" panose="02020603050405020304" pitchFamily="18" charset="0"/>
              </a:rPr>
              <a:t>Introduction to Digital Systems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1" u="none" strike="noStrike" kern="10" cap="none" spc="0" normalizeH="0" baseline="0" noProof="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blurRad="38100" dist="38100" dir="2700000" algn="tl">
                    <a:srgbClr val="000000">
                      <a:alpha val="43137"/>
                    </a:srgbClr>
                  </a:outerShdw>
                </a:effectLst>
                <a:uLnTx/>
                <a:uFillTx/>
                <a:latin typeface="Cooper Black" panose="0208090404030B020404" pitchFamily="18" charset="0"/>
                <a:ea typeface="+mn-ea"/>
                <a:cs typeface="Times New Roman" panose="02020603050405020304" pitchFamily="18" charset="0"/>
              </a:rPr>
              <a:t>EGR 226</a:t>
            </a:r>
          </a:p>
        </p:txBody>
      </p:sp>
      <p:pic>
        <p:nvPicPr>
          <p:cNvPr id="4" name="Picture 8" descr="https://www.gvsu.edu/cms4/asset/94807988-C47A-2A7B-05628C365AC3C2FA/markleft_2c_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304800"/>
            <a:ext cx="1820934" cy="5356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038600" y="5105400"/>
            <a:ext cx="1511183" cy="461665"/>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srgbClr val="66FF66"/>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Lecture_3</a:t>
            </a:r>
            <a:endParaRPr kumimoji="0" lang="en-US" sz="2400" b="1" i="0" u="none" strike="noStrike" kern="1200" cap="none" spc="0" normalizeH="0" baseline="0" noProof="0" dirty="0">
              <a:ln>
                <a:noFill/>
              </a:ln>
              <a:solidFill>
                <a:srgbClr val="66FF66"/>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pic>
        <p:nvPicPr>
          <p:cNvPr id="1030" name="Picture 6" descr="Related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34799" y="2073814"/>
            <a:ext cx="4380715" cy="2464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881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644"/>
            <a:ext cx="9147706" cy="687866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6" name="Rectangle 5"/>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smtClean="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endPar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endParaRPr>
          </a:p>
        </p:txBody>
      </p:sp>
      <p:sp>
        <p:nvSpPr>
          <p:cNvPr id="2" name="Title 1"/>
          <p:cNvSpPr>
            <a:spLocks noGrp="1"/>
          </p:cNvSpPr>
          <p:nvPr>
            <p:ph type="title"/>
          </p:nvPr>
        </p:nvSpPr>
        <p:spPr>
          <a:xfrm>
            <a:off x="533400" y="-152400"/>
            <a:ext cx="8229600" cy="762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fontAlgn="base">
              <a:spcAft>
                <a:spcPct val="0"/>
              </a:spcAft>
            </a:pPr>
            <a:r>
              <a:rPr lang="en-US" sz="3200" b="1" dirty="0">
                <a:solidFill>
                  <a:srgbClr val="FF00FF"/>
                </a:solidFill>
                <a:latin typeface="Times New Roman" panose="02020603050405020304" pitchFamily="18" charset="0"/>
                <a:ea typeface="+mn-ea"/>
                <a:cs typeface="Times New Roman" panose="02020603050405020304" pitchFamily="18" charset="0"/>
              </a:rPr>
              <a:t>Switch Bounce</a:t>
            </a:r>
          </a:p>
        </p:txBody>
      </p:sp>
      <p:sp>
        <p:nvSpPr>
          <p:cNvPr id="4" name="Rectangle 3"/>
          <p:cNvSpPr/>
          <p:nvPr/>
        </p:nvSpPr>
        <p:spPr>
          <a:xfrm>
            <a:off x="0" y="394692"/>
            <a:ext cx="9144000" cy="59093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Service routine called at regular </a:t>
            </a:r>
            <a:r>
              <a:rPr kumimoji="0" lang="en-US" sz="18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timer intervals         </a:t>
            </a:r>
            <a:endPar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uint8_t DebounceSwitch1()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00FF"/>
                </a:solidFill>
                <a:effectLst/>
                <a:uLnTx/>
                <a:uFillTx/>
                <a:latin typeface="Times New Roman" panose="02020603050405020304" pitchFamily="18" charset="0"/>
                <a:cs typeface="Times New Roman" panose="02020603050405020304" pitchFamily="18" charset="0"/>
              </a:rPr>
              <a:t>  static </a:t>
            </a:r>
            <a:r>
              <a:rPr kumimoji="0" lang="en-US" sz="1800" b="1" i="0" u="none" strike="noStrike" kern="120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uint16_t State = 0</a:t>
            </a:r>
            <a:r>
              <a:rPr kumimoji="0" lang="en-US" sz="1800" b="1" i="0" u="none" strike="noStrike" kern="1200" cap="none" spc="0" normalizeH="0" baseline="0" noProof="0" dirty="0" smtClean="0">
                <a:ln>
                  <a:noFill/>
                </a:ln>
                <a:solidFill>
                  <a:srgbClr val="FF00FF"/>
                </a:solidFill>
                <a:effectLst/>
                <a:uLnTx/>
                <a:uFillTx/>
                <a:latin typeface="Times New Roman" panose="02020603050405020304" pitchFamily="18" charset="0"/>
                <a:cs typeface="Times New Roman" panose="02020603050405020304" pitchFamily="18" charset="0"/>
              </a:rPr>
              <a:t>;		 </a:t>
            </a: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 Current debounce </a:t>
            </a:r>
            <a:r>
              <a:rPr kumimoji="0" lang="en-US" sz="1800" b="1" i="0" u="none" strike="noStrike" kern="1200" cap="none" spc="0" normalizeH="0" baseline="0" noProof="0" dirty="0" smtClean="0">
                <a:ln>
                  <a:noFill/>
                </a:ln>
                <a:solidFill>
                  <a:srgbClr val="00FF00"/>
                </a:solidFill>
                <a:effectLst/>
                <a:uLnTx/>
                <a:uFillTx/>
                <a:latin typeface="Times New Roman" panose="02020603050405020304" pitchFamily="18" charset="0"/>
                <a:cs typeface="Times New Roman" panose="02020603050405020304" pitchFamily="18" charset="0"/>
              </a:rPr>
              <a:t>status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     				 </a:t>
            </a:r>
            <a:r>
              <a:rPr kumimoji="0" lang="en-US" sz="1800" b="1" i="0" u="none" strike="noStrike" kern="1200" cap="none" spc="0" normalizeH="0" baseline="0" noProof="0" dirty="0" smtClean="0">
                <a:ln>
                  <a:noFill/>
                </a:ln>
                <a:solidFill>
                  <a:srgbClr val="00FF00"/>
                </a:solidFill>
                <a:effectLst/>
                <a:uLnTx/>
                <a:uFillTx/>
                <a:latin typeface="Times New Roman" panose="02020603050405020304" pitchFamily="18" charset="0"/>
                <a:cs typeface="Times New Roman" panose="02020603050405020304" pitchFamily="18" charset="0"/>
              </a:rPr>
              <a:t>// read switch, upper </a:t>
            </a: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5 </a:t>
            </a:r>
            <a:r>
              <a:rPr kumimoji="0" lang="en-US" sz="1800" b="1" i="0" u="none" strike="noStrike" kern="1200" cap="none" spc="0" normalizeH="0" baseline="0" noProof="0" dirty="0" smtClean="0">
                <a:ln>
                  <a:noFill/>
                </a:ln>
                <a:solidFill>
                  <a:srgbClr val="00FF00"/>
                </a:solidFill>
                <a:effectLst/>
                <a:uLnTx/>
                <a:uFillTx/>
                <a:latin typeface="Times New Roman" panose="02020603050405020304" pitchFamily="18" charset="0"/>
                <a:cs typeface="Times New Roman" panose="02020603050405020304" pitchFamily="18" charset="0"/>
              </a:rPr>
              <a:t>bits of State </a:t>
            </a: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are don't </a:t>
            </a:r>
            <a:r>
              <a:rPr kumimoji="0" lang="en-US" sz="1800" b="1" i="0" u="none" strike="noStrike" kern="1200" cap="none" spc="0" normalizeH="0" baseline="0" noProof="0" dirty="0" smtClean="0">
                <a:ln>
                  <a:noFill/>
                </a:ln>
                <a:solidFill>
                  <a:srgbClr val="00FF00"/>
                </a:solidFill>
                <a:effectLst/>
                <a:uLnTx/>
                <a:uFillTx/>
                <a:latin typeface="Times New Roman" panose="02020603050405020304" pitchFamily="18" charset="0"/>
                <a:cs typeface="Times New Roman" panose="02020603050405020304" pitchFamily="18" charset="0"/>
              </a:rPr>
              <a:t>cares</a:t>
            </a:r>
            <a:endPar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  </a:t>
            </a:r>
            <a:r>
              <a:rPr kumimoji="0" lang="en-US" sz="1800" b="1" i="0" u="none" strike="noStrike" kern="1200" cap="none" spc="0" normalizeH="0" baseline="0" noProof="0" dirty="0" smtClean="0">
                <a:ln>
                  <a:noFill/>
                </a:ln>
                <a:solidFill>
                  <a:srgbClr val="FF00FF"/>
                </a:solidFill>
                <a:effectLst/>
                <a:uLnTx/>
                <a:uFillTx/>
                <a:latin typeface="Times New Roman" panose="02020603050405020304" pitchFamily="18" charset="0"/>
                <a:cs typeface="Times New Roman" panose="02020603050405020304" pitchFamily="18" charset="0"/>
              </a:rPr>
              <a:t>State</a:t>
            </a:r>
            <a:r>
              <a:rPr kumimoji="0" lang="en-US" sz="1800" b="1" i="0" u="none" strike="noStrike" kern="120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=(State&lt;&lt;1) | </a:t>
            </a:r>
            <a:r>
              <a:rPr kumimoji="0" lang="en-US" sz="1800" b="1" i="0" u="none" strike="noStrike" kern="1200" cap="none" spc="0" normalizeH="0" baseline="0" noProof="0" dirty="0" smtClean="0">
                <a:ln>
                  <a:noFill/>
                </a:ln>
                <a:solidFill>
                  <a:srgbClr val="FF00FF"/>
                </a:solidFill>
                <a:effectLst/>
                <a:uLnTx/>
                <a:uFillTx/>
                <a:latin typeface="Times New Roman" panose="02020603050405020304" pitchFamily="18" charset="0"/>
                <a:cs typeface="Times New Roman" panose="02020603050405020304" pitchFamily="18" charset="0"/>
              </a:rPr>
              <a:t>(P1IN &amp; 0x2)&gt;&gt;1</a:t>
            </a:r>
            <a:r>
              <a:rPr kumimoji="0" lang="en-US" sz="1800" b="1" i="0" u="none" strike="noStrike" kern="120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 </a:t>
            </a:r>
            <a:r>
              <a:rPr kumimoji="0" lang="en-US" sz="1800" b="1" i="0" u="none" strike="noStrike" kern="1200" cap="none" spc="0" normalizeH="0" baseline="0" noProof="0" dirty="0" smtClean="0">
                <a:ln>
                  <a:noFill/>
                </a:ln>
                <a:solidFill>
                  <a:srgbClr val="FF00FF"/>
                </a:solidFill>
                <a:effectLst/>
                <a:uLnTx/>
                <a:uFillTx/>
                <a:latin typeface="Times New Roman" panose="02020603050405020304" pitchFamily="18" charset="0"/>
                <a:cs typeface="Times New Roman" panose="02020603050405020304" pitchFamily="18" charset="0"/>
              </a:rPr>
              <a:t>| 0xf800;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 </a:t>
            </a:r>
            <a:r>
              <a:rPr kumimoji="0" lang="en-US" sz="1800" b="1" i="0" u="none" strike="noStrike" kern="1200" cap="none" spc="0" normalizeH="0" baseline="0" noProof="0" dirty="0" smtClean="0">
                <a:ln>
                  <a:noFill/>
                </a:ln>
                <a:solidFill>
                  <a:srgbClr val="FF00FF"/>
                </a:solidFill>
                <a:effectLst/>
                <a:uLnTx/>
                <a:uFillTx/>
                <a:latin typeface="Times New Roman" panose="02020603050405020304" pitchFamily="18" charset="0"/>
                <a:cs typeface="Times New Roman" panose="02020603050405020304" pitchFamily="18" charset="0"/>
              </a:rPr>
              <a:t> __</a:t>
            </a:r>
            <a:r>
              <a:rPr kumimoji="0" lang="en-US" sz="1800" b="1" i="0" u="none" strike="noStrike" kern="120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delay_cycles(5);  </a:t>
            </a:r>
            <a:endParaRPr kumimoji="0" lang="en-US" sz="1800" b="1" i="0" u="none" strike="noStrike" kern="1200" cap="none" spc="0" normalizeH="0" baseline="0" noProof="0" dirty="0" smtClean="0">
              <a:ln>
                <a:noFill/>
              </a:ln>
              <a:solidFill>
                <a:srgbClr val="FF00FF"/>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00FF"/>
                </a:solidFill>
                <a:effectLst/>
                <a:uLnTx/>
                <a:uFillTx/>
                <a:latin typeface="Times New Roman" panose="02020603050405020304" pitchFamily="18" charset="0"/>
                <a:cs typeface="Times New Roman" panose="02020603050405020304" pitchFamily="18" charset="0"/>
              </a:rPr>
              <a:t>  if(State</a:t>
            </a:r>
            <a:r>
              <a:rPr kumimoji="0" lang="en-US" sz="1800" b="1" i="0" u="none" strike="noStrike" kern="120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a:t>
            </a:r>
            <a:r>
              <a:rPr kumimoji="0" lang="en-US" sz="1800" b="1" i="0" u="none" strike="noStrike" kern="1200" cap="none" spc="0" normalizeH="0" baseline="0" noProof="0" dirty="0" smtClean="0">
                <a:ln>
                  <a:noFill/>
                </a:ln>
                <a:solidFill>
                  <a:srgbClr val="FF00FF"/>
                </a:solidFill>
                <a:effectLst/>
                <a:uLnTx/>
                <a:uFillTx/>
                <a:latin typeface="Times New Roman" panose="02020603050405020304" pitchFamily="18" charset="0"/>
                <a:cs typeface="Times New Roman" panose="02020603050405020304" pitchFamily="18" charset="0"/>
              </a:rPr>
              <a:t>0xfc00)return </a:t>
            </a:r>
            <a:r>
              <a:rPr kumimoji="0" lang="en-US" sz="1800" b="1" i="0" u="none" strike="noStrike" kern="120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1;  </a:t>
            </a:r>
            <a:r>
              <a:rPr kumimoji="0" lang="en-US" sz="1800" b="1" i="0" u="none" strike="noStrike" kern="1200" cap="none" spc="0" normalizeH="0" baseline="0" noProof="0" dirty="0" smtClean="0">
                <a:ln>
                  <a:noFill/>
                </a:ln>
                <a:solidFill>
                  <a:srgbClr val="FF00FF"/>
                </a:solidFill>
                <a:effectLst/>
                <a:uLnTx/>
                <a:uFillTx/>
                <a:latin typeface="Times New Roman" panose="02020603050405020304" pitchFamily="18" charset="0"/>
                <a:cs typeface="Times New Roman" panose="02020603050405020304" pitchFamily="18" charset="0"/>
              </a:rPr>
              <a:t>	</a:t>
            </a:r>
            <a:r>
              <a:rPr kumimoji="0" lang="en-US" sz="1800" b="1" i="0" u="none" strike="noStrike" kern="1200" cap="none" spc="0" normalizeH="0" baseline="0" noProof="0" dirty="0" smtClean="0">
                <a:ln>
                  <a:noFill/>
                </a:ln>
                <a:solidFill>
                  <a:srgbClr val="00FF00"/>
                </a:solidFill>
                <a:effectLst/>
                <a:uLnTx/>
                <a:uFillTx/>
                <a:latin typeface="Times New Roman" panose="02020603050405020304" pitchFamily="18" charset="0"/>
                <a:cs typeface="Times New Roman" panose="02020603050405020304" pitchFamily="18" charset="0"/>
              </a:rPr>
              <a:t>// </a:t>
            </a: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indicates 0 level is stable for 10 consecutive </a:t>
            </a:r>
            <a:r>
              <a:rPr kumimoji="0" lang="en-US" sz="1800" b="1" i="0" u="none" strike="noStrike" kern="1200" cap="none" spc="0" normalizeH="0" baseline="0" noProof="0" dirty="0" smtClean="0">
                <a:ln>
                  <a:noFill/>
                </a:ln>
                <a:solidFill>
                  <a:srgbClr val="00FF00"/>
                </a:solidFill>
                <a:effectLst/>
                <a:uLnTx/>
                <a:uFillTx/>
                <a:latin typeface="Times New Roman" panose="02020603050405020304" pitchFamily="18" charset="0"/>
                <a:cs typeface="Times New Roman" panose="02020603050405020304" pitchFamily="18" charset="0"/>
              </a:rPr>
              <a:t>calls</a:t>
            </a:r>
            <a:endParaRPr kumimoji="0" lang="en-US" sz="1800" b="1" i="0" u="none" strike="noStrike" kern="120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return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pass</a:t>
            </a:r>
            <a:r>
              <a:rPr kumimoji="0" lang="en-US" sz="1800" b="1" i="0" u="sng"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	</a:t>
            </a:r>
            <a:r>
              <a:rPr kumimoji="0" lang="en-US" sz="1800" b="1" i="0" u="sng"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  switch line</a:t>
            </a:r>
            <a:r>
              <a:rPr kumimoji="0" lang="en-US" sz="1800" b="1" i="0" u="sng"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	 </a:t>
            </a:r>
            <a:r>
              <a:rPr kumimoji="0" lang="en-US" sz="1800" b="1" i="0" u="sng"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                      value of State</a:t>
            </a:r>
            <a:r>
              <a:rPr kumimoji="0" lang="en-US" sz="1800" b="1" i="0" u="sng"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	</a:t>
            </a:r>
            <a:r>
              <a:rPr kumimoji="0" lang="en-US" sz="1800" b="1" i="0" u="sng"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           return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 1	pulled up		  1111 1000 0000 0001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 10</a:t>
            </a:r>
            <a:r>
              <a:rPr kumimoji="0" lang="en-US" sz="18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	</a:t>
            </a:r>
            <a:r>
              <a:rPr kumimoji="0" lang="en-US" sz="18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pulled up		  1111 1011 1111 1111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 n	switch pressed	 	  1111 1111 1111 1110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 n+1</a:t>
            </a:r>
            <a:r>
              <a:rPr kumimoji="0" lang="en-US" sz="18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	</a:t>
            </a:r>
            <a:r>
              <a:rPr kumimoji="0" lang="en-US" sz="18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switch bounce		  1111 1111 1111 1101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 n+2</a:t>
            </a:r>
            <a:r>
              <a:rPr kumimoji="0" lang="en-US" sz="18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	</a:t>
            </a:r>
            <a:r>
              <a:rPr kumimoji="0" lang="en-US" sz="18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switch bounce		  1111 1111 1111 1010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 n+3</a:t>
            </a:r>
            <a:r>
              <a:rPr kumimoji="0" lang="en-US" sz="18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	</a:t>
            </a:r>
            <a:r>
              <a:rPr kumimoji="0" lang="en-US" sz="18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switch bounce		  1111 1111 1111 0101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 n+4</a:t>
            </a:r>
            <a:r>
              <a:rPr kumimoji="0" lang="en-US" sz="18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	</a:t>
            </a:r>
            <a:r>
              <a:rPr kumimoji="0" lang="en-US" sz="18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switch press stable		  1111 1111 1110 1010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 n+5</a:t>
            </a:r>
            <a:r>
              <a:rPr kumimoji="0" lang="en-US" sz="18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	</a:t>
            </a:r>
            <a:r>
              <a:rPr kumimoji="0" lang="en-US" sz="18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switch press stable	  	  1111 1111 1101 0100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 n+10</a:t>
            </a:r>
            <a:r>
              <a:rPr kumimoji="0" lang="en-US" sz="18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	</a:t>
            </a:r>
            <a:r>
              <a:rPr kumimoji="0" lang="en-US" sz="18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switch press stable	  	  1111 1100 0000 0000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 n+11</a:t>
            </a:r>
            <a:r>
              <a:rPr kumimoji="0" lang="en-US" sz="18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	</a:t>
            </a:r>
            <a:r>
              <a:rPr kumimoji="0" lang="en-US" sz="18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switch press stable	  	  1111 1000 0000 0000	0</a:t>
            </a:r>
          </a:p>
        </p:txBody>
      </p:sp>
    </p:spTree>
    <p:extLst>
      <p:ext uri="{BB962C8B-B14F-4D97-AF65-F5344CB8AC3E}">
        <p14:creationId xmlns:p14="http://schemas.microsoft.com/office/powerpoint/2010/main" val="343368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3644"/>
            <a:ext cx="9147706" cy="687866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2" name="Title 1"/>
          <p:cNvSpPr>
            <a:spLocks noGrp="1"/>
          </p:cNvSpPr>
          <p:nvPr>
            <p:ph type="title"/>
          </p:nvPr>
        </p:nvSpPr>
        <p:spPr>
          <a:xfrm>
            <a:off x="3505200" y="107794"/>
            <a:ext cx="1331504" cy="50519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r>
              <a:rPr lang="en-US" sz="3200" b="1" kern="1200" dirty="0" smtClean="0">
                <a:solidFill>
                  <a:srgbClr val="FF00FF"/>
                </a:solidFill>
                <a:latin typeface="Times New Roman" panose="02020603050405020304" pitchFamily="18" charset="0"/>
                <a:ea typeface="+mn-ea"/>
                <a:cs typeface="Times New Roman" panose="02020603050405020304" pitchFamily="18" charset="0"/>
              </a:rPr>
              <a:t>Code</a:t>
            </a:r>
            <a:endParaRPr lang="en-US" sz="3200" b="1" kern="1200" dirty="0">
              <a:solidFill>
                <a:srgbClr val="FF00FF"/>
              </a:solidFill>
              <a:latin typeface="Times New Roman" panose="02020603050405020304" pitchFamily="18" charset="0"/>
              <a:ea typeface="+mn-ea"/>
              <a:cs typeface="Times New Roman" panose="02020603050405020304" pitchFamily="18" charset="0"/>
            </a:endParaRPr>
          </a:p>
        </p:txBody>
      </p:sp>
      <p:sp>
        <p:nvSpPr>
          <p:cNvPr id="5" name="Rectangle 4"/>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smtClean="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endPar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endParaRPr>
          </a:p>
        </p:txBody>
      </p:sp>
      <p:pic>
        <p:nvPicPr>
          <p:cNvPr id="7" name="Picture 30"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8407966">
            <a:off x="7296106" y="160866"/>
            <a:ext cx="557207" cy="557207"/>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8271928" y="151002"/>
            <a:ext cx="732251" cy="288349"/>
            <a:chOff x="-1944950" y="3276600"/>
            <a:chExt cx="1567500" cy="532310"/>
          </a:xfrm>
        </p:grpSpPr>
        <p:cxnSp>
          <p:nvCxnSpPr>
            <p:cNvPr id="8" name="Straight Connector 7"/>
            <p:cNvCxnSpPr/>
            <p:nvPr/>
          </p:nvCxnSpPr>
          <p:spPr>
            <a:xfrm>
              <a:off x="-1944950" y="3360198"/>
              <a:ext cx="36576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944950" y="3801512"/>
              <a:ext cx="36576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579190" y="3345402"/>
              <a:ext cx="0" cy="448712"/>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579190" y="3569758"/>
              <a:ext cx="27432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1304870" y="3276600"/>
              <a:ext cx="335280" cy="293158"/>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rot="10800000">
              <a:off x="-1030551" y="3360198"/>
              <a:ext cx="653101" cy="448712"/>
              <a:chOff x="-1674181" y="4268290"/>
              <a:chExt cx="653101" cy="448712"/>
            </a:xfrm>
          </p:grpSpPr>
          <p:cxnSp>
            <p:nvCxnSpPr>
              <p:cNvPr id="15" name="Straight Connector 14"/>
              <p:cNvCxnSpPr/>
              <p:nvPr/>
            </p:nvCxnSpPr>
            <p:spPr>
              <a:xfrm>
                <a:off x="-1661160" y="4275688"/>
                <a:ext cx="36576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674181" y="4702206"/>
                <a:ext cx="36576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295400" y="4268290"/>
                <a:ext cx="0" cy="448712"/>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295400" y="4492646"/>
                <a:ext cx="27432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grpSp>
      </p:grpSp>
      <p:sp>
        <p:nvSpPr>
          <p:cNvPr id="11" name="Rectangle 10"/>
          <p:cNvSpPr/>
          <p:nvPr/>
        </p:nvSpPr>
        <p:spPr>
          <a:xfrm>
            <a:off x="209126" y="2747991"/>
            <a:ext cx="7923652" cy="1066767"/>
          </a:xfrm>
          <a:prstGeom prst="rect">
            <a:avLst/>
          </a:prstGeom>
        </p:spPr>
        <p:txBody>
          <a:bodyPr wrap="square">
            <a:spAutoFit/>
          </a:body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Arial"/>
              </a:rPr>
              <a:t>while(1)</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smtClean="0">
                <a:ln>
                  <a:noFill/>
                </a:ln>
                <a:solidFill>
                  <a:srgbClr val="FFFF00"/>
                </a:solidFill>
                <a:effectLst/>
                <a:uLnTx/>
                <a:uFillTx/>
                <a:latin typeface="Courier New" panose="02070309020205020404" pitchFamily="49" charset="0"/>
                <a:ea typeface="+mn-ea"/>
                <a:cs typeface="Arial"/>
              </a:rPr>
              <a:t>{</a:t>
            </a:r>
            <a:endParaRPr kumimoji="0" lang="en-US" sz="14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Arial"/>
            </a:endParaRP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smtClean="0">
                <a:ln>
                  <a:noFill/>
                </a:ln>
                <a:solidFill>
                  <a:srgbClr val="FF00FF"/>
                </a:solidFill>
                <a:effectLst/>
                <a:uLnTx/>
                <a:uFillTx/>
                <a:latin typeface="Courier New" panose="02070309020205020404" pitchFamily="49" charset="0"/>
                <a:ea typeface="+mn-ea"/>
                <a:cs typeface="Arial"/>
              </a:rPr>
              <a:t>if( DebounceSwitch1())</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FF"/>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smtClean="0">
                <a:ln>
                  <a:noFill/>
                </a:ln>
                <a:solidFill>
                  <a:srgbClr val="FF6600"/>
                </a:solidFill>
                <a:effectLst/>
                <a:uLnTx/>
                <a:uFillTx/>
                <a:latin typeface="Courier New" panose="02070309020205020404" pitchFamily="49" charset="0"/>
                <a:ea typeface="+mn-ea"/>
                <a:cs typeface="Arial"/>
              </a:rPr>
              <a:t>P1OUT </a:t>
            </a:r>
            <a:r>
              <a:rPr kumimoji="0" lang="en-US" sz="1400" b="1" i="0" u="none" strike="noStrike" kern="1200" cap="none" spc="0" normalizeH="0" baseline="0" noProof="0" dirty="0">
                <a:ln>
                  <a:noFill/>
                </a:ln>
                <a:solidFill>
                  <a:srgbClr val="FF6600"/>
                </a:solidFill>
                <a:effectLst/>
                <a:uLnTx/>
                <a:uFillTx/>
                <a:latin typeface="Courier New" panose="02070309020205020404" pitchFamily="49" charset="0"/>
                <a:ea typeface="+mn-ea"/>
                <a:cs typeface="Arial"/>
              </a:rPr>
              <a:t>^= BIT0;               </a:t>
            </a:r>
            <a:r>
              <a:rPr kumimoji="0" lang="en-US" sz="1400" b="1" i="0" u="none" strike="noStrike" kern="1200" cap="none" spc="0" normalizeH="0" baseline="0" noProof="0" dirty="0" smtClean="0">
                <a:ln>
                  <a:noFill/>
                </a:ln>
                <a:solidFill>
                  <a:srgbClr val="FF6600"/>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a:ln>
                  <a:noFill/>
                </a:ln>
                <a:solidFill>
                  <a:srgbClr val="33CC4A"/>
                </a:solidFill>
                <a:effectLst/>
                <a:uLnTx/>
                <a:uFillTx/>
                <a:latin typeface="Courier New" panose="02070309020205020404" pitchFamily="49" charset="0"/>
                <a:ea typeface="+mn-ea"/>
                <a:cs typeface="Arial"/>
              </a:rPr>
              <a:t>//Toggle P1 LED</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smtClean="0">
                <a:ln>
                  <a:noFill/>
                </a:ln>
                <a:solidFill>
                  <a:srgbClr val="FFFF00"/>
                </a:solidFill>
                <a:effectLst/>
                <a:uLnTx/>
                <a:uFillTx/>
                <a:latin typeface="Courier New" panose="02070309020205020404" pitchFamily="49" charset="0"/>
                <a:ea typeface="+mn-ea"/>
                <a:cs typeface="Arial"/>
              </a:rPr>
              <a:t>}</a:t>
            </a:r>
            <a:endParaRPr kumimoji="0" lang="en-US" sz="1400" b="0" i="0" u="none" strike="noStrike" kern="1200" cap="none" spc="0" normalizeH="0" baseline="0" noProof="0" dirty="0">
              <a:ln>
                <a:noFill/>
              </a:ln>
              <a:solidFill>
                <a:srgbClr val="FFFF00"/>
              </a:solidFill>
              <a:effectLst/>
              <a:uLnTx/>
              <a:uFillTx/>
              <a:latin typeface="Arial"/>
              <a:ea typeface="+mn-ea"/>
              <a:cs typeface="Arial"/>
            </a:endParaRPr>
          </a:p>
        </p:txBody>
      </p:sp>
      <p:sp>
        <p:nvSpPr>
          <p:cNvPr id="14" name="Rectangle 13"/>
          <p:cNvSpPr/>
          <p:nvPr/>
        </p:nvSpPr>
        <p:spPr>
          <a:xfrm>
            <a:off x="136991" y="634865"/>
            <a:ext cx="8305800" cy="1896673"/>
          </a:xfrm>
          <a:prstGeom prst="rect">
            <a:avLst/>
          </a:prstGeom>
        </p:spPr>
        <p:txBody>
          <a:bodyPr wrap="square">
            <a:spAutoFit/>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6600"/>
                </a:solidFill>
                <a:effectLst/>
                <a:uLnTx/>
                <a:uFillTx/>
                <a:latin typeface="Courier New" panose="02070309020205020404" pitchFamily="49" charset="0"/>
                <a:ea typeface="+mn-ea"/>
                <a:cs typeface="Arial"/>
              </a:rPr>
              <a:t>#include "</a:t>
            </a:r>
            <a:r>
              <a:rPr kumimoji="0" lang="en-US" sz="1400" b="1" i="0" u="none" strike="noStrike" kern="1200" cap="none" spc="0" normalizeH="0" baseline="0" noProof="0" dirty="0" err="1">
                <a:ln>
                  <a:noFill/>
                </a:ln>
                <a:solidFill>
                  <a:srgbClr val="FF6600"/>
                </a:solidFill>
                <a:effectLst/>
                <a:uLnTx/>
                <a:uFillTx/>
                <a:latin typeface="Courier New" panose="02070309020205020404" pitchFamily="49" charset="0"/>
                <a:ea typeface="+mn-ea"/>
                <a:cs typeface="Arial"/>
              </a:rPr>
              <a:t>msp.h</a:t>
            </a:r>
            <a:r>
              <a:rPr kumimoji="0" lang="en-US" sz="1400" b="1" i="0" u="none" strike="noStrike" kern="1200" cap="none" spc="0" normalizeH="0" baseline="0" noProof="0" dirty="0" smtClean="0">
                <a:ln>
                  <a:noFill/>
                </a:ln>
                <a:solidFill>
                  <a:srgbClr val="FF6600"/>
                </a:solidFill>
                <a:effectLst/>
                <a:uLnTx/>
                <a:uFillTx/>
                <a:latin typeface="Courier New" panose="02070309020205020404" pitchFamily="49" charset="0"/>
                <a:ea typeface="+mn-ea"/>
                <a:cs typeface="Arial"/>
              </a:rPr>
              <a:t>"</a:t>
            </a:r>
            <a:endParaRPr kumimoji="0" lang="en-US" sz="1400" b="1" i="0" u="none" strike="noStrike" kern="1200" cap="none" spc="0" normalizeH="0" baseline="0" noProof="0" dirty="0">
              <a:ln>
                <a:noFill/>
              </a:ln>
              <a:solidFill>
                <a:srgbClr val="FF6600"/>
              </a:solidFill>
              <a:effectLst/>
              <a:uLnTx/>
              <a:uFillTx/>
              <a:latin typeface="Courier New" panose="02070309020205020404" pitchFamily="49" charset="0"/>
              <a:ea typeface="+mn-ea"/>
              <a:cs typeface="Arial"/>
            </a:endParaRPr>
          </a:p>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Arial"/>
              </a:rPr>
              <a:t>void main(void)</a:t>
            </a:r>
          </a:p>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FF00"/>
                </a:solidFill>
                <a:effectLst/>
                <a:uLnTx/>
                <a:uFillTx/>
                <a:latin typeface="Courier New" panose="02070309020205020404" pitchFamily="49" charset="0"/>
                <a:ea typeface="+mn-ea"/>
                <a:cs typeface="Arial"/>
              </a:rPr>
              <a:t> {</a:t>
            </a:r>
            <a:endParaRPr kumimoji="0" lang="en-US" sz="14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Arial"/>
            </a:endParaRPr>
          </a:p>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FF"/>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smtClean="0">
                <a:ln>
                  <a:noFill/>
                </a:ln>
                <a:solidFill>
                  <a:srgbClr val="00FFFF"/>
                </a:solidFill>
                <a:effectLst/>
                <a:uLnTx/>
                <a:uFillTx/>
                <a:latin typeface="Courier New" panose="02070309020205020404" pitchFamily="49" charset="0"/>
                <a:ea typeface="+mn-ea"/>
                <a:cs typeface="Arial"/>
              </a:rPr>
              <a:t>  WDT_A-</a:t>
            </a:r>
            <a:r>
              <a:rPr kumimoji="0" lang="en-US" sz="1400" b="1" i="0" u="none" strike="noStrike" kern="1200" cap="none" spc="0" normalizeH="0" baseline="0" noProof="0" dirty="0">
                <a:ln>
                  <a:noFill/>
                </a:ln>
                <a:solidFill>
                  <a:srgbClr val="00FFFF"/>
                </a:solidFill>
                <a:effectLst/>
                <a:uLnTx/>
                <a:uFillTx/>
                <a:latin typeface="Courier New" panose="02070309020205020404" pitchFamily="49" charset="0"/>
                <a:ea typeface="+mn-ea"/>
                <a:cs typeface="Arial"/>
              </a:rPr>
              <a:t>&gt;CTL = WDT_A_CTL_PW | WDT_A_CTL_HOLD</a:t>
            </a:r>
            <a:r>
              <a:rPr kumimoji="0" lang="en-US" sz="1400" b="1" i="0" u="none" strike="noStrike" kern="1200" cap="none" spc="0" normalizeH="0" baseline="0" noProof="0" dirty="0" smtClean="0">
                <a:ln>
                  <a:noFill/>
                </a:ln>
                <a:solidFill>
                  <a:srgbClr val="00FFFF"/>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smtClean="0">
                <a:ln>
                  <a:noFill/>
                </a:ln>
                <a:solidFill>
                  <a:srgbClr val="00FF00"/>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a:ln>
                  <a:noFill/>
                </a:ln>
                <a:solidFill>
                  <a:srgbClr val="00FF00"/>
                </a:solidFill>
                <a:effectLst/>
                <a:uLnTx/>
                <a:uFillTx/>
                <a:latin typeface="Courier New" panose="02070309020205020404" pitchFamily="49" charset="0"/>
                <a:ea typeface="+mn-ea"/>
                <a:cs typeface="Arial"/>
              </a:rPr>
              <a:t>stop </a:t>
            </a:r>
            <a:r>
              <a:rPr kumimoji="0" lang="en-US" sz="1400" b="1" i="0" u="sng" strike="noStrike" kern="1200" cap="none" spc="0" normalizeH="0" baseline="0" noProof="0" dirty="0">
                <a:ln>
                  <a:noFill/>
                </a:ln>
                <a:solidFill>
                  <a:srgbClr val="00FF00"/>
                </a:solidFill>
                <a:effectLst/>
                <a:uLnTx/>
                <a:uFillTx/>
                <a:latin typeface="Courier New" panose="02070309020205020404" pitchFamily="49" charset="0"/>
                <a:ea typeface="+mn-ea"/>
                <a:cs typeface="Arial"/>
              </a:rPr>
              <a:t>watchdog timer</a:t>
            </a:r>
          </a:p>
          <a:p>
            <a:pPr marL="0" marR="0" lvl="0" indent="0" algn="l" defTabSz="914400" rtl="0" eaLnBrk="1" fontAlgn="auto" latinLnBrk="0" hangingPunct="1">
              <a:lnSpc>
                <a:spcPts val="14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endParaRPr>
          </a:p>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00FF"/>
                </a:solidFill>
                <a:effectLst/>
                <a:uLnTx/>
                <a:uFillTx/>
                <a:latin typeface="Courier New" panose="02070309020205020404" pitchFamily="49" charset="0"/>
                <a:ea typeface="+mn-ea"/>
                <a:cs typeface="Arial"/>
              </a:rPr>
              <a:t>   while </a:t>
            </a:r>
            <a:r>
              <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rPr>
              <a:t>( 1 )</a:t>
            </a:r>
          </a:p>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00FF"/>
                </a:solidFill>
                <a:effectLst/>
                <a:uLnTx/>
                <a:uFillTx/>
                <a:latin typeface="Courier New" panose="02070309020205020404" pitchFamily="49" charset="0"/>
                <a:ea typeface="+mn-ea"/>
                <a:cs typeface="Arial"/>
              </a:rPr>
              <a:t>    {   </a:t>
            </a:r>
            <a:endPar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endParaRPr>
          </a:p>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smtClean="0">
                <a:ln>
                  <a:noFill/>
                </a:ln>
                <a:solidFill>
                  <a:srgbClr val="FF00FF"/>
                </a:solidFill>
                <a:effectLst/>
                <a:uLnTx/>
                <a:uFillTx/>
                <a:latin typeface="Courier New" panose="02070309020205020404" pitchFamily="49" charset="0"/>
                <a:ea typeface="+mn-ea"/>
                <a:cs typeface="Arial"/>
              </a:rPr>
              <a:t>  ………………………………………  ;</a:t>
            </a:r>
            <a:endPar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endParaRPr>
          </a:p>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00FF"/>
                </a:solidFill>
                <a:effectLst/>
                <a:uLnTx/>
                <a:uFillTx/>
                <a:latin typeface="Courier New" panose="02070309020205020404" pitchFamily="49" charset="0"/>
                <a:ea typeface="+mn-ea"/>
                <a:cs typeface="Arial"/>
              </a:rPr>
              <a:t>    }</a:t>
            </a:r>
            <a:endPar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endParaRPr>
          </a:p>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smtClean="0">
                <a:ln>
                  <a:noFill/>
                </a:ln>
                <a:solidFill>
                  <a:srgbClr val="FFFF00"/>
                </a:solidFill>
                <a:effectLst/>
                <a:uLnTx/>
                <a:uFillTx/>
                <a:latin typeface="Courier New" panose="02070309020205020404" pitchFamily="49" charset="0"/>
                <a:ea typeface="+mn-ea"/>
                <a:cs typeface="Arial"/>
              </a:rPr>
              <a:t>}</a:t>
            </a:r>
            <a:endParaRPr kumimoji="0" lang="en-US" sz="14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Arial"/>
            </a:endParaRPr>
          </a:p>
        </p:txBody>
      </p:sp>
      <p:sp>
        <p:nvSpPr>
          <p:cNvPr id="4" name="Rectangle 3"/>
          <p:cNvSpPr/>
          <p:nvPr/>
        </p:nvSpPr>
        <p:spPr>
          <a:xfrm>
            <a:off x="99604" y="4205260"/>
            <a:ext cx="8915400"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FF00FF"/>
                </a:solidFill>
                <a:effectLst/>
                <a:uLnTx/>
                <a:uFillTx/>
                <a:latin typeface="Courier New" panose="02070309020205020404" pitchFamily="49" charset="0"/>
                <a:ea typeface="+mn-ea"/>
                <a:cs typeface="Arial"/>
              </a:rPr>
              <a:t>int</a:t>
            </a:r>
            <a:r>
              <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smtClean="0">
                <a:ln>
                  <a:noFill/>
                </a:ln>
                <a:solidFill>
                  <a:srgbClr val="FF00FF"/>
                </a:solidFill>
                <a:effectLst/>
                <a:uLnTx/>
                <a:uFillTx/>
                <a:latin typeface="Courier New" panose="02070309020205020404" pitchFamily="49" charset="0"/>
                <a:ea typeface="+mn-ea"/>
                <a:cs typeface="Arial"/>
              </a:rPr>
              <a:t>DebounceSwitch1(void)</a:t>
            </a:r>
            <a:endPar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err="1">
                <a:ln>
                  <a:noFill/>
                </a:ln>
                <a:solidFill>
                  <a:srgbClr val="00FFFF"/>
                </a:solidFill>
                <a:effectLst/>
                <a:uLnTx/>
                <a:uFillTx/>
                <a:latin typeface="Courier New" panose="02070309020205020404" pitchFamily="49" charset="0"/>
                <a:ea typeface="+mn-ea"/>
                <a:cs typeface="Arial"/>
              </a:rPr>
              <a:t>int</a:t>
            </a:r>
            <a:r>
              <a:rPr kumimoji="0" lang="en-US" sz="1400" b="1" i="0" u="none" strike="noStrike" kern="1200" cap="none" spc="0" normalizeH="0" baseline="0" noProof="0" dirty="0">
                <a:ln>
                  <a:noFill/>
                </a:ln>
                <a:solidFill>
                  <a:srgbClr val="00FFFF"/>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err="1" smtClean="0">
                <a:ln>
                  <a:noFill/>
                </a:ln>
                <a:solidFill>
                  <a:srgbClr val="00FFFF"/>
                </a:solidFill>
                <a:effectLst/>
                <a:uLnTx/>
                <a:uFillTx/>
                <a:latin typeface="Courier New" panose="02070309020205020404" pitchFamily="49" charset="0"/>
                <a:ea typeface="+mn-ea"/>
                <a:cs typeface="Arial"/>
              </a:rPr>
              <a:t>pin_Value</a:t>
            </a:r>
            <a:r>
              <a:rPr kumimoji="0" lang="en-US" sz="1400" b="1" i="0" u="none" strike="noStrike" kern="1200" cap="none" spc="0" normalizeH="0" baseline="0" noProof="0" dirty="0" smtClean="0">
                <a:ln>
                  <a:noFill/>
                </a:ln>
                <a:solidFill>
                  <a:srgbClr val="00FFFF"/>
                </a:solidFill>
                <a:effectLst/>
                <a:uLnTx/>
                <a:uFillTx/>
                <a:latin typeface="Courier New" panose="02070309020205020404" pitchFamily="49" charset="0"/>
                <a:ea typeface="+mn-ea"/>
                <a:cs typeface="Arial"/>
              </a:rPr>
              <a:t> = 0;</a:t>
            </a:r>
            <a:r>
              <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a:ln>
                  <a:noFill/>
                </a:ln>
                <a:solidFill>
                  <a:srgbClr val="00FF00"/>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smtClean="0">
                <a:ln>
                  <a:noFill/>
                </a:ln>
                <a:solidFill>
                  <a:srgbClr val="00FF00"/>
                </a:solidFill>
                <a:effectLst/>
                <a:uLnTx/>
                <a:uFillTx/>
                <a:latin typeface="Courier New" panose="02070309020205020404" pitchFamily="49" charset="0"/>
                <a:ea typeface="+mn-ea"/>
                <a:cs typeface="Arial"/>
              </a:rPr>
              <a:t>//</a:t>
            </a:r>
            <a:r>
              <a:rPr kumimoji="0" lang="en-US" sz="1400" b="1" i="0" u="none" strike="noStrike" kern="1200" cap="none" spc="0" normalizeH="0" baseline="0" noProof="0" dirty="0">
                <a:ln>
                  <a:noFill/>
                </a:ln>
                <a:solidFill>
                  <a:srgbClr val="00FF00"/>
                </a:solidFill>
                <a:effectLst/>
                <a:uLnTx/>
                <a:uFillTx/>
                <a:latin typeface="Courier New" panose="02070309020205020404" pitchFamily="49" charset="0"/>
                <a:ea typeface="+mn-ea"/>
                <a:cs typeface="Arial"/>
              </a:rPr>
              <a:t>initialize variable as </a:t>
            </a:r>
            <a:r>
              <a:rPr kumimoji="0" lang="en-US" sz="1400" b="1" i="0" u="none" strike="noStrike" kern="1200" cap="none" spc="0" normalizeH="0" baseline="0" noProof="0" dirty="0" smtClean="0">
                <a:ln>
                  <a:noFill/>
                </a:ln>
                <a:solidFill>
                  <a:srgbClr val="00FF00"/>
                </a:solidFill>
                <a:effectLst/>
                <a:uLnTx/>
                <a:uFillTx/>
                <a:latin typeface="Courier New" panose="02070309020205020404" pitchFamily="49" charset="0"/>
                <a:ea typeface="+mn-ea"/>
                <a:cs typeface="Arial"/>
              </a:rPr>
              <a:t>low</a:t>
            </a:r>
            <a:endParaRPr kumimoji="0" lang="en-US" sz="1400" b="1" i="0" u="none" strike="noStrike" kern="1200" cap="none" spc="0" normalizeH="0" baseline="0" noProof="0" dirty="0">
              <a:ln>
                <a:noFill/>
              </a:ln>
              <a:solidFill>
                <a:srgbClr val="00FF00"/>
              </a:solidFill>
              <a:effectLst/>
              <a:uLnTx/>
              <a:uFillTx/>
              <a:latin typeface="Courier New" panose="02070309020205020404" pitchFamily="49" charset="0"/>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rPr>
              <a:t>    if ((P1IN &amp; 0x02) == 0x00)              </a:t>
            </a:r>
            <a:r>
              <a:rPr kumimoji="0" lang="en-US" sz="1400" b="1" i="0" u="none" strike="noStrike" kern="1200" cap="none" spc="0" normalizeH="0" baseline="0" noProof="0" dirty="0">
                <a:ln>
                  <a:noFill/>
                </a:ln>
                <a:solidFill>
                  <a:srgbClr val="00FF00"/>
                </a:solidFill>
                <a:effectLst/>
                <a:uLnTx/>
                <a:uFillTx/>
                <a:latin typeface="Courier New" panose="02070309020205020404" pitchFamily="49" charset="0"/>
                <a:ea typeface="+mn-ea"/>
                <a:cs typeface="Arial"/>
              </a:rPr>
              <a:t>//check of button pushed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smtClean="0">
                <a:ln>
                  <a:noFill/>
                </a:ln>
                <a:solidFill>
                  <a:srgbClr val="FFFF00"/>
                </a:solidFill>
                <a:effectLst/>
                <a:uLnTx/>
                <a:uFillTx/>
                <a:latin typeface="Courier New" panose="02070309020205020404" pitchFamily="49" charset="0"/>
                <a:ea typeface="+mn-ea"/>
                <a:cs typeface="Arial"/>
              </a:rPr>
              <a:t>{ __</a:t>
            </a:r>
            <a:r>
              <a:rPr kumimoji="0" lang="en-US" sz="14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Arial"/>
              </a:rPr>
              <a:t>delay_cycles(30000);</a:t>
            </a:r>
            <a:r>
              <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smtClean="0">
                <a:ln>
                  <a:noFill/>
                </a:ln>
                <a:solidFill>
                  <a:srgbClr val="00FF00"/>
                </a:solidFill>
                <a:effectLst/>
                <a:uLnTx/>
                <a:uFillTx/>
                <a:latin typeface="Courier New" panose="02070309020205020404" pitchFamily="49" charset="0"/>
                <a:ea typeface="+mn-ea"/>
                <a:cs typeface="Arial"/>
              </a:rPr>
              <a:t>//</a:t>
            </a:r>
            <a:r>
              <a:rPr kumimoji="0" lang="en-US" sz="1400" b="1" i="0" u="none" strike="noStrike" kern="1200" cap="none" spc="0" normalizeH="0" baseline="0" noProof="0" dirty="0">
                <a:ln>
                  <a:noFill/>
                </a:ln>
                <a:solidFill>
                  <a:srgbClr val="00FF00"/>
                </a:solidFill>
                <a:effectLst/>
                <a:uLnTx/>
                <a:uFillTx/>
                <a:latin typeface="Courier New" panose="02070309020205020404" pitchFamily="49" charset="0"/>
                <a:ea typeface="+mn-ea"/>
                <a:cs typeface="Arial"/>
              </a:rPr>
              <a:t>pause for 10 </a:t>
            </a:r>
            <a:r>
              <a:rPr kumimoji="0" lang="en-US" sz="1400" b="1" i="0" u="none" strike="noStrike" kern="1200" cap="none" spc="0" normalizeH="0" baseline="0" noProof="0" dirty="0" smtClean="0">
                <a:ln>
                  <a:noFill/>
                </a:ln>
                <a:solidFill>
                  <a:srgbClr val="00FF00"/>
                </a:solidFill>
                <a:effectLst/>
                <a:uLnTx/>
                <a:uFillTx/>
                <a:latin typeface="Courier New" panose="02070309020205020404" pitchFamily="49" charset="0"/>
                <a:ea typeface="+mn-ea"/>
                <a:cs typeface="Arial"/>
              </a:rPr>
              <a:t>m-sec </a:t>
            </a:r>
            <a:r>
              <a:rPr kumimoji="0" lang="en-US" sz="1400" b="1" i="0" u="none" strike="noStrike" kern="1200" cap="none" spc="0" normalizeH="0" baseline="0" noProof="0" dirty="0">
                <a:ln>
                  <a:noFill/>
                </a:ln>
                <a:solidFill>
                  <a:srgbClr val="00FF00"/>
                </a:solidFill>
                <a:effectLst/>
                <a:uLnTx/>
                <a:uFillTx/>
                <a:latin typeface="Courier New" panose="02070309020205020404" pitchFamily="49" charset="0"/>
                <a:ea typeface="+mn-ea"/>
                <a:cs typeface="Arial"/>
              </a:rPr>
              <a:t>for switch bounce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rPr>
              <a:t>        if ((P1IN &amp; 0x02) == 0x00)          </a:t>
            </a:r>
            <a:r>
              <a:rPr kumimoji="0" lang="en-US" sz="1400" b="1" i="0" u="none" strike="noStrike" kern="1200" cap="none" spc="0" normalizeH="0" baseline="0" noProof="0" dirty="0">
                <a:ln>
                  <a:noFill/>
                </a:ln>
                <a:solidFill>
                  <a:srgbClr val="00FF00"/>
                </a:solidFill>
                <a:effectLst/>
                <a:uLnTx/>
                <a:uFillTx/>
                <a:latin typeface="Courier New" panose="02070309020205020404" pitchFamily="49" charset="0"/>
                <a:ea typeface="+mn-ea"/>
                <a:cs typeface="Arial"/>
              </a:rPr>
              <a:t>//check of button is still pushed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err="1" smtClean="0">
                <a:ln>
                  <a:noFill/>
                </a:ln>
                <a:solidFill>
                  <a:srgbClr val="FFFF00"/>
                </a:solidFill>
                <a:effectLst/>
                <a:uLnTx/>
                <a:uFillTx/>
                <a:latin typeface="Courier New" panose="02070309020205020404" pitchFamily="49" charset="0"/>
                <a:ea typeface="+mn-ea"/>
                <a:cs typeface="Arial"/>
              </a:rPr>
              <a:t>pin_Value</a:t>
            </a:r>
            <a:r>
              <a:rPr kumimoji="0" lang="en-US" sz="1400" b="1" i="0" u="none" strike="noStrike" kern="1200" cap="none" spc="0" normalizeH="0" baseline="0" noProof="0" dirty="0" smtClean="0">
                <a:ln>
                  <a:noFill/>
                </a:ln>
                <a:solidFill>
                  <a:srgbClr val="FFFF00"/>
                </a:solidFill>
                <a:effectLst/>
                <a:uLnTx/>
                <a:uFillTx/>
                <a:latin typeface="Courier New" panose="02070309020205020404" pitchFamily="49" charset="0"/>
                <a:ea typeface="+mn-ea"/>
                <a:cs typeface="Arial"/>
              </a:rPr>
              <a:t> = 1;</a:t>
            </a:r>
            <a:endParaRPr kumimoji="0" lang="en-US" sz="14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a:ln>
                  <a:noFill/>
                </a:ln>
                <a:solidFill>
                  <a:srgbClr val="00FFFF"/>
                </a:solidFill>
                <a:effectLst/>
                <a:uLnTx/>
                <a:uFillTx/>
                <a:latin typeface="Courier New" panose="02070309020205020404" pitchFamily="49" charset="0"/>
                <a:ea typeface="+mn-ea"/>
                <a:cs typeface="Arial"/>
              </a:rPr>
              <a:t>return </a:t>
            </a:r>
            <a:r>
              <a:rPr kumimoji="0" lang="en-US" sz="1400" b="1" i="0" u="none" strike="noStrike" kern="1200" cap="none" spc="0" normalizeH="0" baseline="0" noProof="0" dirty="0" err="1">
                <a:ln>
                  <a:noFill/>
                </a:ln>
                <a:solidFill>
                  <a:srgbClr val="00FFFF"/>
                </a:solidFill>
                <a:effectLst/>
                <a:uLnTx/>
                <a:uFillTx/>
                <a:latin typeface="Courier New" panose="02070309020205020404" pitchFamily="49" charset="0"/>
                <a:ea typeface="+mn-ea"/>
                <a:cs typeface="Arial"/>
              </a:rPr>
              <a:t>pin_Value</a:t>
            </a:r>
            <a:r>
              <a:rPr kumimoji="0" lang="en-US" sz="1400" b="1" i="0" u="none" strike="noStrike" kern="1200" cap="none" spc="0" normalizeH="0" baseline="0" noProof="0" dirty="0">
                <a:ln>
                  <a:noFill/>
                </a:ln>
                <a:solidFill>
                  <a:srgbClr val="00FFFF"/>
                </a:solidFill>
                <a:effectLst/>
                <a:uLnTx/>
                <a:uFillTx/>
                <a:latin typeface="Courier New" panose="02070309020205020404" pitchFamily="49" charset="0"/>
                <a:ea typeface="+mn-ea"/>
                <a:cs typeface="Arial"/>
              </a:rPr>
              <a:t>;</a:t>
            </a:r>
            <a:r>
              <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a:ln>
                  <a:noFill/>
                </a:ln>
                <a:solidFill>
                  <a:srgbClr val="00FF00"/>
                </a:solidFill>
                <a:effectLst/>
                <a:uLnTx/>
                <a:uFillTx/>
                <a:latin typeface="Courier New" panose="02070309020205020404" pitchFamily="49" charset="0"/>
                <a:ea typeface="+mn-ea"/>
                <a:cs typeface="Arial"/>
              </a:rPr>
              <a:t>//return 1 if pushed- 0 if not pushed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rPr>
              <a:t>}</a:t>
            </a:r>
          </a:p>
        </p:txBody>
      </p:sp>
    </p:spTree>
    <p:extLst>
      <p:ext uri="{BB962C8B-B14F-4D97-AF65-F5344CB8AC3E}">
        <p14:creationId xmlns:p14="http://schemas.microsoft.com/office/powerpoint/2010/main" val="426789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6611779"/>
            <a:ext cx="9144000" cy="253916"/>
          </a:xfrm>
          <a:prstGeom prst="rect">
            <a:avLst/>
          </a:prstGeom>
          <a:solidFill>
            <a:schemeClr val="bg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smtClean="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endPar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endParaRPr>
          </a:p>
        </p:txBody>
      </p:sp>
      <p:sp>
        <p:nvSpPr>
          <p:cNvPr id="7" name="Rectangle 6"/>
          <p:cNvSpPr/>
          <p:nvPr/>
        </p:nvSpPr>
        <p:spPr>
          <a:xfrm>
            <a:off x="3421956" y="2286000"/>
            <a:ext cx="2691763" cy="769441"/>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1" i="0" u="none" strike="noStrike" kern="1200" cap="none" spc="0" normalizeH="0" baseline="0" noProof="0" dirty="0" smtClean="0">
                <a:ln>
                  <a:noFill/>
                </a:ln>
                <a:solidFill>
                  <a:srgbClr val="FF33CC"/>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Interrupts</a:t>
            </a:r>
            <a:endParaRPr kumimoji="0" lang="en-US" sz="4400" b="1" i="0" u="none" strike="noStrike" kern="1200" cap="none" spc="0" normalizeH="0" baseline="0" noProof="0" dirty="0">
              <a:ln>
                <a:noFill/>
              </a:ln>
              <a:solidFill>
                <a:srgbClr val="FF33CC"/>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8487604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be 1"/>
          <p:cNvSpPr/>
          <p:nvPr/>
        </p:nvSpPr>
        <p:spPr bwMode="auto">
          <a:xfrm>
            <a:off x="1655297" y="4334483"/>
            <a:ext cx="1247902" cy="836415"/>
          </a:xfrm>
          <a:prstGeom prst="cube">
            <a:avLst/>
          </a:prstGeom>
          <a:solidFill>
            <a:srgbClr val="FFFF00"/>
          </a:solidFill>
          <a:ln w="38100" cap="flat" cmpd="sng" algn="ctr">
            <a:solidFill>
              <a:schemeClr val="bg1"/>
            </a:solidFill>
            <a:prstDash val="solid"/>
            <a:round/>
            <a:headEnd type="none" w="med" len="med"/>
            <a:tailEnd type="none" w="med" len="med"/>
          </a:ln>
          <a:effectLst>
            <a:glow rad="228600">
              <a:schemeClr val="accent4">
                <a:satMod val="175000"/>
                <a:alpha val="40000"/>
              </a:schemeClr>
            </a:glow>
          </a:effectLst>
        </p:spPr>
        <p:txBody>
          <a:bodyPr vert="horz" wrap="square" lIns="68580" tIns="34290" rIns="68580" bIns="3429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1" i="0" u="none"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
        <p:nvSpPr>
          <p:cNvPr id="20"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BB8B7D-9F5B-4FEF-9652-1E61A17CD26F}" type="slidenum">
              <a:rPr kumimoji="0" lang="en-IE" altLang="en-US" sz="9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E" altLang="en-US" sz="9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60453" name="AutoShape 5"/>
          <p:cNvSpPr>
            <a:spLocks noChangeArrowheads="1"/>
          </p:cNvSpPr>
          <p:nvPr/>
        </p:nvSpPr>
        <p:spPr bwMode="auto">
          <a:xfrm flipH="1">
            <a:off x="2312918" y="3614328"/>
            <a:ext cx="404372" cy="1090794"/>
          </a:xfrm>
          <a:prstGeom prst="lightningBolt">
            <a:avLst/>
          </a:prstGeom>
          <a:solidFill>
            <a:srgbClr val="FF0000"/>
          </a:solidFill>
          <a:ln w="38100">
            <a:solidFill>
              <a:srgbClr val="FF0000"/>
            </a:solidFill>
            <a:miter lim="800000"/>
            <a:headEnd/>
            <a:tailEnd/>
          </a:ln>
          <a:effectLst/>
          <a:scene3d>
            <a:camera prst="orthographicFront"/>
            <a:lightRig rig="threePt" dir="t"/>
          </a:scene3d>
          <a:sp3d>
            <a:bevelT prst="angle"/>
          </a:sp3d>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1" i="0" u="none"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
        <p:nvSpPr>
          <p:cNvPr id="360454" name="Text Box 6"/>
          <p:cNvSpPr txBox="1">
            <a:spLocks noChangeArrowheads="1"/>
          </p:cNvSpPr>
          <p:nvPr/>
        </p:nvSpPr>
        <p:spPr bwMode="auto">
          <a:xfrm>
            <a:off x="2070544" y="3262887"/>
            <a:ext cx="13773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altLang="en-US" sz="1800" b="1" i="1" u="none" strike="noStrike" kern="1200" cap="none" spc="0" normalizeH="0" baseline="0" noProof="0" dirty="0">
                <a:ln>
                  <a:noFill/>
                </a:ln>
                <a:solidFill>
                  <a:srgbClr val="FF0000"/>
                </a:solidFill>
                <a:effectLst/>
                <a:uLnTx/>
                <a:uFillTx/>
                <a:latin typeface="Algerian" panose="04020705040A02060702" pitchFamily="82" charset="0"/>
                <a:ea typeface="+mn-ea"/>
                <a:cs typeface="+mn-cs"/>
              </a:rPr>
              <a:t>Interrupt</a:t>
            </a:r>
          </a:p>
        </p:txBody>
      </p:sp>
      <p:sp>
        <p:nvSpPr>
          <p:cNvPr id="360456" name="Line 8"/>
          <p:cNvSpPr>
            <a:spLocks noChangeShapeType="1"/>
          </p:cNvSpPr>
          <p:nvPr/>
        </p:nvSpPr>
        <p:spPr bwMode="auto">
          <a:xfrm>
            <a:off x="1655296" y="5638800"/>
            <a:ext cx="5023247" cy="0"/>
          </a:xfrm>
          <a:prstGeom prst="line">
            <a:avLst/>
          </a:prstGeom>
          <a:noFill/>
          <a:ln w="5715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mn-cs"/>
            </a:endParaRPr>
          </a:p>
        </p:txBody>
      </p:sp>
      <p:sp>
        <p:nvSpPr>
          <p:cNvPr id="360457" name="Text Box 9"/>
          <p:cNvSpPr txBox="1">
            <a:spLocks noChangeArrowheads="1"/>
          </p:cNvSpPr>
          <p:nvPr/>
        </p:nvSpPr>
        <p:spPr bwMode="auto">
          <a:xfrm>
            <a:off x="5931928" y="5609151"/>
            <a:ext cx="6944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altLang="en-US" sz="16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time t</a:t>
            </a:r>
          </a:p>
        </p:txBody>
      </p:sp>
      <p:sp>
        <p:nvSpPr>
          <p:cNvPr id="360458" name="Text Box 10"/>
          <p:cNvSpPr txBox="1">
            <a:spLocks noChangeArrowheads="1"/>
          </p:cNvSpPr>
          <p:nvPr/>
        </p:nvSpPr>
        <p:spPr bwMode="auto">
          <a:xfrm>
            <a:off x="1655296" y="4903008"/>
            <a:ext cx="104387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altLang="en-US" sz="12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mov</a:t>
            </a:r>
            <a:r>
              <a:rPr kumimoji="0" lang="en-IE" altLang="en-US" sz="1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R1, cent</a:t>
            </a:r>
          </a:p>
        </p:txBody>
      </p:sp>
      <p:sp>
        <p:nvSpPr>
          <p:cNvPr id="24" name="Cube 23"/>
          <p:cNvSpPr/>
          <p:nvPr/>
        </p:nvSpPr>
        <p:spPr bwMode="auto">
          <a:xfrm>
            <a:off x="2703640" y="4665764"/>
            <a:ext cx="3060710" cy="821608"/>
          </a:xfrm>
          <a:prstGeom prst="cube">
            <a:avLst>
              <a:gd name="adj" fmla="val 37876"/>
            </a:avLst>
          </a:prstGeom>
          <a:solidFill>
            <a:srgbClr val="00FF00"/>
          </a:solidFill>
          <a:ln w="38100" cap="flat" cmpd="sng" algn="ctr">
            <a:solidFill>
              <a:schemeClr val="bg1"/>
            </a:solidFill>
            <a:prstDash val="solid"/>
            <a:round/>
            <a:headEnd type="none" w="med" len="med"/>
            <a:tailEnd type="none" w="med" len="med"/>
          </a:ln>
          <a:effectLst>
            <a:glow rad="228600">
              <a:schemeClr val="accent4">
                <a:satMod val="175000"/>
                <a:alpha val="40000"/>
              </a:schemeClr>
            </a:glow>
          </a:effectLst>
        </p:spPr>
        <p:txBody>
          <a:bodyPr vert="horz" wrap="square" lIns="68580" tIns="34290" rIns="68580" bIns="3429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Arial" panose="020B0604020202020204" pitchFamily="34" charset="0"/>
              <a:ea typeface="+mn-ea"/>
              <a:cs typeface="+mn-cs"/>
            </a:endParaRPr>
          </a:p>
        </p:txBody>
      </p:sp>
      <p:sp>
        <p:nvSpPr>
          <p:cNvPr id="25" name="Text Box 16"/>
          <p:cNvSpPr txBox="1">
            <a:spLocks noChangeArrowheads="1"/>
          </p:cNvSpPr>
          <p:nvPr/>
        </p:nvSpPr>
        <p:spPr bwMode="auto">
          <a:xfrm>
            <a:off x="2709805" y="5190635"/>
            <a:ext cx="107753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altLang="en-US" sz="12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mov</a:t>
            </a:r>
            <a:r>
              <a:rPr kumimoji="0" lang="en-IE" altLang="en-US" sz="1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R1, 0x90</a:t>
            </a:r>
          </a:p>
        </p:txBody>
      </p:sp>
      <p:sp>
        <p:nvSpPr>
          <p:cNvPr id="26" name="Line 17"/>
          <p:cNvSpPr>
            <a:spLocks noChangeShapeType="1"/>
          </p:cNvSpPr>
          <p:nvPr/>
        </p:nvSpPr>
        <p:spPr bwMode="auto">
          <a:xfrm>
            <a:off x="3789701" y="5190636"/>
            <a:ext cx="0" cy="215503"/>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7" name="Text Box 19"/>
          <p:cNvSpPr txBox="1">
            <a:spLocks noChangeArrowheads="1"/>
          </p:cNvSpPr>
          <p:nvPr/>
        </p:nvSpPr>
        <p:spPr bwMode="auto">
          <a:xfrm>
            <a:off x="3844471" y="5190635"/>
            <a:ext cx="117403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altLang="en-US" sz="12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mov</a:t>
            </a:r>
            <a:r>
              <a:rPr kumimoji="0" lang="en-IE" altLang="en-US" sz="1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sensor, R1</a:t>
            </a:r>
          </a:p>
        </p:txBody>
      </p:sp>
      <p:sp>
        <p:nvSpPr>
          <p:cNvPr id="28" name="Line 20"/>
          <p:cNvSpPr>
            <a:spLocks noChangeShapeType="1"/>
          </p:cNvSpPr>
          <p:nvPr/>
        </p:nvSpPr>
        <p:spPr bwMode="auto">
          <a:xfrm>
            <a:off x="5032714" y="5190636"/>
            <a:ext cx="0" cy="215503"/>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9" name="Text Box 21"/>
          <p:cNvSpPr txBox="1">
            <a:spLocks noChangeArrowheads="1"/>
          </p:cNvSpPr>
          <p:nvPr/>
        </p:nvSpPr>
        <p:spPr bwMode="auto">
          <a:xfrm>
            <a:off x="5032714" y="5190635"/>
            <a:ext cx="371064" cy="27699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altLang="en-US" sz="12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ret</a:t>
            </a:r>
          </a:p>
        </p:txBody>
      </p:sp>
      <p:sp>
        <p:nvSpPr>
          <p:cNvPr id="22" name="Cube 21"/>
          <p:cNvSpPr/>
          <p:nvPr/>
        </p:nvSpPr>
        <p:spPr bwMode="auto">
          <a:xfrm>
            <a:off x="5564794" y="4334483"/>
            <a:ext cx="1247902" cy="836415"/>
          </a:xfrm>
          <a:prstGeom prst="cube">
            <a:avLst/>
          </a:prstGeom>
          <a:solidFill>
            <a:srgbClr val="FFFF00"/>
          </a:solidFill>
          <a:ln w="38100" cap="flat" cmpd="sng" algn="ctr">
            <a:solidFill>
              <a:schemeClr val="bg1"/>
            </a:solidFill>
            <a:prstDash val="solid"/>
            <a:round/>
            <a:headEnd type="none" w="med" len="med"/>
            <a:tailEnd type="none" w="med" len="med"/>
          </a:ln>
          <a:effectLst>
            <a:glow rad="228600">
              <a:schemeClr val="accent4">
                <a:satMod val="175000"/>
                <a:alpha val="40000"/>
              </a:schemeClr>
            </a:glow>
          </a:effectLst>
        </p:spPr>
        <p:txBody>
          <a:bodyPr vert="horz" wrap="square" lIns="68580" tIns="34290" rIns="68580" bIns="3429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1" i="0" u="none"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
        <p:nvSpPr>
          <p:cNvPr id="360460" name="Text Box 12"/>
          <p:cNvSpPr txBox="1">
            <a:spLocks noChangeArrowheads="1"/>
          </p:cNvSpPr>
          <p:nvPr/>
        </p:nvSpPr>
        <p:spPr bwMode="auto">
          <a:xfrm>
            <a:off x="5606706" y="4901957"/>
            <a:ext cx="82105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altLang="en-US" sz="12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mul</a:t>
            </a:r>
            <a:r>
              <a:rPr kumimoji="0" lang="en-IE" altLang="en-US" sz="1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R1, 9</a:t>
            </a:r>
          </a:p>
        </p:txBody>
      </p:sp>
      <p:sp>
        <p:nvSpPr>
          <p:cNvPr id="18" name="Cube 17"/>
          <p:cNvSpPr/>
          <p:nvPr/>
        </p:nvSpPr>
        <p:spPr bwMode="auto">
          <a:xfrm>
            <a:off x="2588563" y="836211"/>
            <a:ext cx="4306266" cy="814644"/>
          </a:xfrm>
          <a:prstGeom prst="cube">
            <a:avLst>
              <a:gd name="adj" fmla="val 36612"/>
            </a:avLst>
          </a:prstGeom>
          <a:solidFill>
            <a:srgbClr val="FFFF00"/>
          </a:solidFill>
          <a:ln w="38100" cap="flat" cmpd="sng" algn="ctr">
            <a:solidFill>
              <a:schemeClr val="bg1"/>
            </a:solidFill>
            <a:prstDash val="solid"/>
            <a:round/>
            <a:headEnd type="none" w="med" len="med"/>
            <a:tailEnd type="none" w="med" len="med"/>
          </a:ln>
          <a:effectLst>
            <a:glow rad="228600">
              <a:schemeClr val="accent6">
                <a:satMod val="175000"/>
                <a:alpha val="40000"/>
              </a:schemeClr>
            </a:glow>
            <a:outerShdw blurRad="152400" dist="317500" dir="5400000" sx="90000" sy="-19000" rotWithShape="0">
              <a:prstClr val="black">
                <a:alpha val="15000"/>
              </a:prstClr>
            </a:outerShdw>
            <a:reflection blurRad="6350" stA="50000" endA="300" endPos="55000" dir="5400000" sy="-100000" algn="bl" rotWithShape="0"/>
            <a:softEdge rad="127000"/>
          </a:effectLst>
        </p:spPr>
        <p:txBody>
          <a:bodyPr vert="horz" wrap="square" lIns="68580" tIns="34290" rIns="68580" bIns="3429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1"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19" name="Text Box 8"/>
          <p:cNvSpPr txBox="1">
            <a:spLocks noChangeArrowheads="1"/>
          </p:cNvSpPr>
          <p:nvPr/>
        </p:nvSpPr>
        <p:spPr bwMode="auto">
          <a:xfrm>
            <a:off x="2577893" y="1271888"/>
            <a:ext cx="93647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altLang="en-US" sz="105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mov</a:t>
            </a:r>
            <a:r>
              <a:rPr kumimoji="0" lang="en-IE" altLang="en-US" sz="105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R1, cent</a:t>
            </a:r>
          </a:p>
        </p:txBody>
      </p:sp>
      <p:sp>
        <p:nvSpPr>
          <p:cNvPr id="21" name="Text Box 10"/>
          <p:cNvSpPr txBox="1">
            <a:spLocks noChangeArrowheads="1"/>
          </p:cNvSpPr>
          <p:nvPr/>
        </p:nvSpPr>
        <p:spPr bwMode="auto">
          <a:xfrm>
            <a:off x="3463891" y="1258995"/>
            <a:ext cx="74251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altLang="en-US" sz="105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mul</a:t>
            </a:r>
            <a:r>
              <a:rPr kumimoji="0" lang="en-IE" altLang="en-US" sz="105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R1, 9</a:t>
            </a:r>
          </a:p>
        </p:txBody>
      </p:sp>
      <p:sp>
        <p:nvSpPr>
          <p:cNvPr id="23" name="Text Box 11"/>
          <p:cNvSpPr txBox="1">
            <a:spLocks noChangeArrowheads="1"/>
          </p:cNvSpPr>
          <p:nvPr/>
        </p:nvSpPr>
        <p:spPr bwMode="auto">
          <a:xfrm>
            <a:off x="4137949" y="1249378"/>
            <a:ext cx="69762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altLang="en-US" sz="105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div R1, 5</a:t>
            </a:r>
          </a:p>
        </p:txBody>
      </p:sp>
      <p:sp>
        <p:nvSpPr>
          <p:cNvPr id="30" name="Text Box 12"/>
          <p:cNvSpPr txBox="1">
            <a:spLocks noChangeArrowheads="1"/>
          </p:cNvSpPr>
          <p:nvPr/>
        </p:nvSpPr>
        <p:spPr bwMode="auto">
          <a:xfrm>
            <a:off x="4888369" y="1259383"/>
            <a:ext cx="80342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altLang="en-US" sz="105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add R1, 32</a:t>
            </a:r>
          </a:p>
        </p:txBody>
      </p:sp>
      <p:sp>
        <p:nvSpPr>
          <p:cNvPr id="31" name="Line 14"/>
          <p:cNvSpPr>
            <a:spLocks noChangeShapeType="1"/>
          </p:cNvSpPr>
          <p:nvPr/>
        </p:nvSpPr>
        <p:spPr bwMode="auto">
          <a:xfrm>
            <a:off x="3471519" y="1271888"/>
            <a:ext cx="0" cy="215503"/>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5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Line 15"/>
          <p:cNvSpPr>
            <a:spLocks noChangeShapeType="1"/>
          </p:cNvSpPr>
          <p:nvPr/>
        </p:nvSpPr>
        <p:spPr bwMode="auto">
          <a:xfrm>
            <a:off x="4164021" y="1271888"/>
            <a:ext cx="0" cy="215503"/>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5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3" name="Line 16"/>
          <p:cNvSpPr>
            <a:spLocks noChangeShapeType="1"/>
          </p:cNvSpPr>
          <p:nvPr/>
        </p:nvSpPr>
        <p:spPr bwMode="auto">
          <a:xfrm>
            <a:off x="4876800" y="1271888"/>
            <a:ext cx="0" cy="215503"/>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5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Line 17"/>
          <p:cNvSpPr>
            <a:spLocks noChangeShapeType="1"/>
          </p:cNvSpPr>
          <p:nvPr/>
        </p:nvSpPr>
        <p:spPr bwMode="auto">
          <a:xfrm>
            <a:off x="5691794" y="1273540"/>
            <a:ext cx="0" cy="215503"/>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5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Text Box 18"/>
          <p:cNvSpPr txBox="1">
            <a:spLocks noChangeArrowheads="1"/>
          </p:cNvSpPr>
          <p:nvPr/>
        </p:nvSpPr>
        <p:spPr bwMode="auto">
          <a:xfrm>
            <a:off x="5663441" y="1237127"/>
            <a:ext cx="94448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altLang="en-US" sz="105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mov</a:t>
            </a:r>
            <a:r>
              <a:rPr kumimoji="0" lang="en-IE" altLang="en-US" sz="105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en-IE" altLang="en-US" sz="105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fahr</a:t>
            </a:r>
            <a:r>
              <a:rPr kumimoji="0" lang="en-IE" altLang="en-US" sz="105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R1</a:t>
            </a:r>
          </a:p>
        </p:txBody>
      </p:sp>
      <p:sp>
        <p:nvSpPr>
          <p:cNvPr id="3" name="TextBox 2"/>
          <p:cNvSpPr txBox="1"/>
          <p:nvPr/>
        </p:nvSpPr>
        <p:spPr>
          <a:xfrm>
            <a:off x="3694494" y="257687"/>
            <a:ext cx="2282163" cy="400110"/>
          </a:xfrm>
          <a:prstGeom prst="rect">
            <a:avLst/>
          </a:prstGeom>
          <a:noFill/>
        </p:spPr>
        <p:txBody>
          <a:bodyPr wrap="none" rtlCol="0">
            <a:spAutoFit/>
          </a:bodyPr>
          <a:lstStyle>
            <a:defPPr>
              <a:defRPr lang="en-US"/>
            </a:defPPr>
            <a:lvl1pPr>
              <a:defRPr b="1">
                <a:solidFill>
                  <a:srgbClr val="FF33CC"/>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foreground Thread</a:t>
            </a:r>
          </a:p>
        </p:txBody>
      </p:sp>
      <p:sp>
        <p:nvSpPr>
          <p:cNvPr id="36" name="TextBox 35"/>
          <p:cNvSpPr txBox="1"/>
          <p:nvPr/>
        </p:nvSpPr>
        <p:spPr>
          <a:xfrm>
            <a:off x="3138998" y="4636637"/>
            <a:ext cx="20323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smtClean="0">
                <a:ln>
                  <a:noFill/>
                </a:ln>
                <a:solidFill>
                  <a:prstClr val="black"/>
                </a:solidFill>
                <a:effectLst/>
                <a:uLnTx/>
                <a:uFillTx/>
                <a:latin typeface="Calibri" panose="020F0502020204030204"/>
                <a:ea typeface="+mn-ea"/>
                <a:cs typeface="+mn-cs"/>
              </a:rPr>
              <a:t>background Thread</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Text Box 20"/>
          <p:cNvSpPr txBox="1">
            <a:spLocks noChangeArrowheads="1"/>
          </p:cNvSpPr>
          <p:nvPr/>
        </p:nvSpPr>
        <p:spPr bwMode="auto">
          <a:xfrm>
            <a:off x="305227" y="2209800"/>
            <a:ext cx="23605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altLang="en-US" sz="1800" b="1" i="0" u="none" strike="noStrike" kern="1200" cap="none" spc="0" normalizeH="0" baseline="0" noProof="0" dirty="0" err="1" smtClean="0">
                <a:ln>
                  <a:noFill/>
                </a:ln>
                <a:solidFill>
                  <a:srgbClr val="FF33CC"/>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Fahr</a:t>
            </a:r>
            <a:r>
              <a:rPr kumimoji="0" lang="en-IE" altLang="en-US" sz="1800" b="1" i="0" u="none" strike="noStrike" kern="1200" cap="none" spc="0" normalizeH="0" baseline="0" noProof="0" dirty="0" smtClean="0">
                <a:ln>
                  <a:noFill/>
                </a:ln>
                <a:solidFill>
                  <a:srgbClr val="FF33CC"/>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 </a:t>
            </a:r>
            <a:r>
              <a:rPr kumimoji="0" lang="en-IE" altLang="en-US" sz="1800" b="1" i="0" u="none" strike="noStrike" kern="1200" cap="none" spc="0" normalizeH="0" baseline="0" noProof="0" dirty="0">
                <a:ln>
                  <a:noFill/>
                </a:ln>
                <a:solidFill>
                  <a:srgbClr val="FF33CC"/>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(cent *     ) +32</a:t>
            </a:r>
          </a:p>
        </p:txBody>
      </p:sp>
      <p:sp>
        <p:nvSpPr>
          <p:cNvPr id="38" name="Text Box 21"/>
          <p:cNvSpPr txBox="1">
            <a:spLocks noChangeArrowheads="1"/>
          </p:cNvSpPr>
          <p:nvPr/>
        </p:nvSpPr>
        <p:spPr bwMode="auto">
          <a:xfrm>
            <a:off x="1649637" y="2104547"/>
            <a:ext cx="300038" cy="369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altLang="en-US" sz="1800" b="1" i="0" u="none" strike="noStrike" kern="1200" cap="none" spc="0" normalizeH="0" baseline="0" noProof="0" dirty="0">
                <a:ln>
                  <a:noFill/>
                </a:ln>
                <a:solidFill>
                  <a:srgbClr val="FF33CC"/>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9</a:t>
            </a:r>
          </a:p>
        </p:txBody>
      </p:sp>
      <p:sp>
        <p:nvSpPr>
          <p:cNvPr id="39" name="Text Box 22"/>
          <p:cNvSpPr txBox="1">
            <a:spLocks noChangeArrowheads="1"/>
          </p:cNvSpPr>
          <p:nvPr/>
        </p:nvSpPr>
        <p:spPr bwMode="auto">
          <a:xfrm>
            <a:off x="1649637" y="2394187"/>
            <a:ext cx="300038" cy="369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altLang="en-US" sz="1800" b="1" i="0" u="none" strike="noStrike" kern="1200" cap="none" spc="0" normalizeH="0" baseline="0" noProof="0" dirty="0">
                <a:ln>
                  <a:noFill/>
                </a:ln>
                <a:solidFill>
                  <a:srgbClr val="FF33CC"/>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5</a:t>
            </a:r>
          </a:p>
        </p:txBody>
      </p:sp>
      <p:sp>
        <p:nvSpPr>
          <p:cNvPr id="40" name="Line 23"/>
          <p:cNvSpPr>
            <a:spLocks noChangeShapeType="1"/>
          </p:cNvSpPr>
          <p:nvPr/>
        </p:nvSpPr>
        <p:spPr bwMode="auto">
          <a:xfrm>
            <a:off x="1675831" y="2424818"/>
            <a:ext cx="273844" cy="0"/>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33CC"/>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3" name="Text Box 8"/>
          <p:cNvSpPr txBox="1">
            <a:spLocks noChangeArrowheads="1"/>
          </p:cNvSpPr>
          <p:nvPr/>
        </p:nvSpPr>
        <p:spPr bwMode="auto">
          <a:xfrm>
            <a:off x="2253356" y="5837512"/>
            <a:ext cx="11512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altLang="en-US" sz="2000" b="1" i="1" u="none" strike="noStrike" kern="1200" cap="none" spc="0" normalizeH="0" baseline="0" noProof="0" dirty="0">
                <a:ln>
                  <a:noFill/>
                </a:ln>
                <a:solidFill>
                  <a:srgbClr val="FF33CC"/>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Interrupt</a:t>
            </a:r>
          </a:p>
        </p:txBody>
      </p:sp>
      <p:sp>
        <p:nvSpPr>
          <p:cNvPr id="55" name="Rectangle 54"/>
          <p:cNvSpPr/>
          <p:nvPr/>
        </p:nvSpPr>
        <p:spPr>
          <a:xfrm>
            <a:off x="0" y="6611779"/>
            <a:ext cx="9144000" cy="253916"/>
          </a:xfrm>
          <a:prstGeom prst="rect">
            <a:avLst/>
          </a:prstGeom>
          <a:solidFill>
            <a:srgbClr val="000000"/>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0" cap="none" spc="0" normalizeH="0" baseline="0" noProof="0" dirty="0" smtClean="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
        <p:nvSpPr>
          <p:cNvPr id="41" name="TextBox 40"/>
          <p:cNvSpPr txBox="1"/>
          <p:nvPr/>
        </p:nvSpPr>
        <p:spPr>
          <a:xfrm>
            <a:off x="3195738" y="3964566"/>
            <a:ext cx="220804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FF33CC"/>
                </a:solidFill>
                <a:effectLst/>
                <a:uLnTx/>
                <a:uFillTx/>
                <a:latin typeface="Calibri" panose="020F0502020204030204"/>
                <a:ea typeface="+mn-ea"/>
                <a:cs typeface="+mn-cs"/>
              </a:rPr>
              <a:t>background thread</a:t>
            </a:r>
            <a:endParaRPr kumimoji="0" lang="en-US" sz="2000" b="1" i="0" u="none" strike="noStrike" kern="1200" cap="none" spc="0" normalizeH="0" baseline="0" noProof="0" dirty="0">
              <a:ln>
                <a:noFill/>
              </a:ln>
              <a:solidFill>
                <a:srgbClr val="FF33CC"/>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995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0456"/>
                                        </p:tgtEl>
                                        <p:attrNameLst>
                                          <p:attrName>style.visibility</p:attrName>
                                        </p:attrNameLst>
                                      </p:cBhvr>
                                      <p:to>
                                        <p:strVal val="visible"/>
                                      </p:to>
                                    </p:set>
                                    <p:anim calcmode="lin" valueType="num">
                                      <p:cBhvr additive="base">
                                        <p:cTn id="7" dur="500" fill="hold"/>
                                        <p:tgtEl>
                                          <p:spTgt spid="360456"/>
                                        </p:tgtEl>
                                        <p:attrNameLst>
                                          <p:attrName>ppt_x</p:attrName>
                                        </p:attrNameLst>
                                      </p:cBhvr>
                                      <p:tavLst>
                                        <p:tav tm="0">
                                          <p:val>
                                            <p:strVal val="#ppt_x"/>
                                          </p:val>
                                        </p:tav>
                                        <p:tav tm="100000">
                                          <p:val>
                                            <p:strVal val="#ppt_x"/>
                                          </p:val>
                                        </p:tav>
                                      </p:tavLst>
                                    </p:anim>
                                    <p:anim calcmode="lin" valueType="num">
                                      <p:cBhvr additive="base">
                                        <p:cTn id="8" dur="500" fill="hold"/>
                                        <p:tgtEl>
                                          <p:spTgt spid="36045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0457"/>
                                        </p:tgtEl>
                                        <p:attrNameLst>
                                          <p:attrName>style.visibility</p:attrName>
                                        </p:attrNameLst>
                                      </p:cBhvr>
                                      <p:to>
                                        <p:strVal val="visible"/>
                                      </p:to>
                                    </p:set>
                                    <p:anim calcmode="lin" valueType="num">
                                      <p:cBhvr additive="base">
                                        <p:cTn id="11" dur="500" fill="hold"/>
                                        <p:tgtEl>
                                          <p:spTgt spid="360457"/>
                                        </p:tgtEl>
                                        <p:attrNameLst>
                                          <p:attrName>ppt_x</p:attrName>
                                        </p:attrNameLst>
                                      </p:cBhvr>
                                      <p:tavLst>
                                        <p:tav tm="0">
                                          <p:val>
                                            <p:strVal val="#ppt_x"/>
                                          </p:val>
                                        </p:tav>
                                        <p:tav tm="100000">
                                          <p:val>
                                            <p:strVal val="#ppt_x"/>
                                          </p:val>
                                        </p:tav>
                                      </p:tavLst>
                                    </p:anim>
                                    <p:anim calcmode="lin" valueType="num">
                                      <p:cBhvr additive="base">
                                        <p:cTn id="12" dur="500" fill="hold"/>
                                        <p:tgtEl>
                                          <p:spTgt spid="360457"/>
                                        </p:tgtEl>
                                        <p:attrNameLst>
                                          <p:attrName>ppt_y</p:attrName>
                                        </p:attrNameLst>
                                      </p:cBhvr>
                                      <p:tavLst>
                                        <p:tav tm="0">
                                          <p:val>
                                            <p:strVal val="1+#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60458"/>
                                        </p:tgtEl>
                                        <p:attrNameLst>
                                          <p:attrName>style.visibility</p:attrName>
                                        </p:attrNameLst>
                                      </p:cBhvr>
                                      <p:to>
                                        <p:strVal val="visible"/>
                                      </p:to>
                                    </p:set>
                                    <p:animEffect transition="in" filter="fade">
                                      <p:cBhvr>
                                        <p:cTn id="20" dur="1000"/>
                                        <p:tgtEl>
                                          <p:spTgt spid="360458"/>
                                        </p:tgtEl>
                                      </p:cBhvr>
                                    </p:animEffect>
                                    <p:anim calcmode="lin" valueType="num">
                                      <p:cBhvr>
                                        <p:cTn id="21" dur="1000" fill="hold"/>
                                        <p:tgtEl>
                                          <p:spTgt spid="360458"/>
                                        </p:tgtEl>
                                        <p:attrNameLst>
                                          <p:attrName>ppt_x</p:attrName>
                                        </p:attrNameLst>
                                      </p:cBhvr>
                                      <p:tavLst>
                                        <p:tav tm="0">
                                          <p:val>
                                            <p:strVal val="#ppt_x"/>
                                          </p:val>
                                        </p:tav>
                                        <p:tav tm="100000">
                                          <p:val>
                                            <p:strVal val="#ppt_x"/>
                                          </p:val>
                                        </p:tav>
                                      </p:tavLst>
                                    </p:anim>
                                    <p:anim calcmode="lin" valueType="num">
                                      <p:cBhvr>
                                        <p:cTn id="22" dur="1000" fill="hold"/>
                                        <p:tgtEl>
                                          <p:spTgt spid="36045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3" fill="hold" grpId="0" nodeType="clickEffect">
                                  <p:stCondLst>
                                    <p:cond delay="0"/>
                                  </p:stCondLst>
                                  <p:childTnLst>
                                    <p:set>
                                      <p:cBhvr>
                                        <p:cTn id="26" dur="1" fill="hold">
                                          <p:stCondLst>
                                            <p:cond delay="0"/>
                                          </p:stCondLst>
                                        </p:cTn>
                                        <p:tgtEl>
                                          <p:spTgt spid="360454"/>
                                        </p:tgtEl>
                                        <p:attrNameLst>
                                          <p:attrName>style.visibility</p:attrName>
                                        </p:attrNameLst>
                                      </p:cBhvr>
                                      <p:to>
                                        <p:strVal val="visible"/>
                                      </p:to>
                                    </p:set>
                                    <p:anim calcmode="lin" valueType="num">
                                      <p:cBhvr additive="base">
                                        <p:cTn id="27" dur="500" fill="hold"/>
                                        <p:tgtEl>
                                          <p:spTgt spid="360454"/>
                                        </p:tgtEl>
                                        <p:attrNameLst>
                                          <p:attrName>ppt_x</p:attrName>
                                        </p:attrNameLst>
                                      </p:cBhvr>
                                      <p:tavLst>
                                        <p:tav tm="0">
                                          <p:val>
                                            <p:strVal val="1+#ppt_w/2"/>
                                          </p:val>
                                        </p:tav>
                                        <p:tav tm="100000">
                                          <p:val>
                                            <p:strVal val="#ppt_x"/>
                                          </p:val>
                                        </p:tav>
                                      </p:tavLst>
                                    </p:anim>
                                    <p:anim calcmode="lin" valueType="num">
                                      <p:cBhvr additive="base">
                                        <p:cTn id="28" dur="500" fill="hold"/>
                                        <p:tgtEl>
                                          <p:spTgt spid="360454"/>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360453"/>
                                        </p:tgtEl>
                                        <p:attrNameLst>
                                          <p:attrName>style.visibility</p:attrName>
                                        </p:attrNameLst>
                                      </p:cBhvr>
                                      <p:to>
                                        <p:strVal val="visible"/>
                                      </p:to>
                                    </p:set>
                                    <p:anim calcmode="lin" valueType="num">
                                      <p:cBhvr additive="base">
                                        <p:cTn id="31" dur="500" fill="hold"/>
                                        <p:tgtEl>
                                          <p:spTgt spid="360453"/>
                                        </p:tgtEl>
                                        <p:attrNameLst>
                                          <p:attrName>ppt_x</p:attrName>
                                        </p:attrNameLst>
                                      </p:cBhvr>
                                      <p:tavLst>
                                        <p:tav tm="0">
                                          <p:val>
                                            <p:strVal val="1+#ppt_w/2"/>
                                          </p:val>
                                        </p:tav>
                                        <p:tav tm="100000">
                                          <p:val>
                                            <p:strVal val="#ppt_x"/>
                                          </p:val>
                                        </p:tav>
                                      </p:tavLst>
                                    </p:anim>
                                    <p:anim calcmode="lin" valueType="num">
                                      <p:cBhvr additive="base">
                                        <p:cTn id="32" dur="500" fill="hold"/>
                                        <p:tgtEl>
                                          <p:spTgt spid="360453"/>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down)">
                                      <p:cBhvr>
                                        <p:cTn id="37" dur="500"/>
                                        <p:tgtEl>
                                          <p:spTgt spid="24"/>
                                        </p:tgtEl>
                                      </p:cBhvr>
                                    </p:animEffect>
                                  </p:childTnLst>
                                </p:cTn>
                              </p:par>
                              <p:par>
                                <p:cTn id="38" presetID="2" presetClass="entr" presetSubtype="4"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 calcmode="lin" valueType="num">
                                      <p:cBhvr additive="base">
                                        <p:cTn id="40" dur="500" fill="hold"/>
                                        <p:tgtEl>
                                          <p:spTgt spid="41"/>
                                        </p:tgtEl>
                                        <p:attrNameLst>
                                          <p:attrName>ppt_x</p:attrName>
                                        </p:attrNameLst>
                                      </p:cBhvr>
                                      <p:tavLst>
                                        <p:tav tm="0">
                                          <p:val>
                                            <p:strVal val="#ppt_x"/>
                                          </p:val>
                                        </p:tav>
                                        <p:tav tm="100000">
                                          <p:val>
                                            <p:strVal val="#ppt_x"/>
                                          </p:val>
                                        </p:tav>
                                      </p:tavLst>
                                    </p:anim>
                                    <p:anim calcmode="lin" valueType="num">
                                      <p:cBhvr additive="base">
                                        <p:cTn id="41" dur="500" fill="hold"/>
                                        <p:tgtEl>
                                          <p:spTgt spid="41"/>
                                        </p:tgtEl>
                                        <p:attrNameLst>
                                          <p:attrName>ppt_y</p:attrName>
                                        </p:attrNameLst>
                                      </p:cBhvr>
                                      <p:tavLst>
                                        <p:tav tm="0">
                                          <p:val>
                                            <p:strVal val="1+#ppt_h/2"/>
                                          </p:val>
                                        </p:tav>
                                        <p:tav tm="100000">
                                          <p:val>
                                            <p:strVal val="#ppt_y"/>
                                          </p:val>
                                        </p:tav>
                                      </p:tavLst>
                                    </p:anim>
                                  </p:childTnLst>
                                </p:cTn>
                              </p:par>
                              <p:par>
                                <p:cTn id="42" presetID="22" presetClass="entr" presetSubtype="4"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down)">
                                      <p:cBhvr>
                                        <p:cTn id="50" dur="500"/>
                                        <p:tgtEl>
                                          <p:spTgt spid="29"/>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down)">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down)">
                                      <p:cBhvr>
                                        <p:cTn id="58" dur="500"/>
                                        <p:tgtEl>
                                          <p:spTgt spid="22"/>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360460"/>
                                        </p:tgtEl>
                                        <p:attrNameLst>
                                          <p:attrName>style.visibility</p:attrName>
                                        </p:attrNameLst>
                                      </p:cBhvr>
                                      <p:to>
                                        <p:strVal val="visible"/>
                                      </p:to>
                                    </p:set>
                                    <p:animEffect transition="in" filter="wipe(down)">
                                      <p:cBhvr>
                                        <p:cTn id="61" dur="500"/>
                                        <p:tgtEl>
                                          <p:spTgt spid="360460"/>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wipe(down)">
                                      <p:cBhvr>
                                        <p:cTn id="6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60453" grpId="0" animBg="1"/>
      <p:bldP spid="360454" grpId="0"/>
      <p:bldP spid="360456" grpId="0" animBg="1"/>
      <p:bldP spid="360457" grpId="0"/>
      <p:bldP spid="360458" grpId="0"/>
      <p:bldP spid="24" grpId="0" animBg="1"/>
      <p:bldP spid="25" grpId="0"/>
      <p:bldP spid="27" grpId="0"/>
      <p:bldP spid="28" grpId="0" animBg="1"/>
      <p:bldP spid="29" grpId="0"/>
      <p:bldP spid="22" grpId="0" animBg="1"/>
      <p:bldP spid="360460" grpId="0"/>
      <p:bldP spid="43" grpId="0"/>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0"/>
            <a:ext cx="9203665" cy="685800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55" name="Rectangle 3"/>
          <p:cNvSpPr>
            <a:spLocks noGrp="1" noChangeArrowheads="1"/>
          </p:cNvSpPr>
          <p:nvPr>
            <p:ph idx="1"/>
          </p:nvPr>
        </p:nvSpPr>
        <p:spPr>
          <a:xfrm>
            <a:off x="771303" y="224199"/>
            <a:ext cx="7772400" cy="3726656"/>
          </a:xfrm>
        </p:spPr>
        <p:txBody>
          <a:bodyPr>
            <a:noAutofit/>
          </a:bodyPr>
          <a:lstStyle/>
          <a:p>
            <a:pPr marL="342900" indent="-342900">
              <a:spcBef>
                <a:spcPts val="0"/>
              </a:spcBef>
              <a:buFont typeface="+mj-lt"/>
              <a:buAutoNum type="alphaLcParenR"/>
            </a:pPr>
            <a:r>
              <a:rPr lang="en-US" altLang="en-US" sz="1600" b="1" dirty="0">
                <a:solidFill>
                  <a:srgbClr val="00FF00"/>
                </a:solidFill>
                <a:latin typeface="Times New Roman" panose="02020603050405020304" pitchFamily="18" charset="0"/>
                <a:cs typeface="Times New Roman" panose="02020603050405020304" pitchFamily="18" charset="0"/>
              </a:rPr>
              <a:t>Interrupt arrives</a:t>
            </a:r>
          </a:p>
          <a:p>
            <a:pPr marL="342900" indent="-342900">
              <a:spcBef>
                <a:spcPts val="0"/>
              </a:spcBef>
              <a:buFont typeface="+mj-lt"/>
              <a:buAutoNum type="alphaLcParenR"/>
            </a:pPr>
            <a:r>
              <a:rPr lang="en-US" altLang="en-US" sz="1600" b="1" dirty="0">
                <a:solidFill>
                  <a:srgbClr val="00FF00"/>
                </a:solidFill>
                <a:latin typeface="Times New Roman" panose="02020603050405020304" pitchFamily="18" charset="0"/>
                <a:cs typeface="Times New Roman" panose="02020603050405020304" pitchFamily="18" charset="0"/>
              </a:rPr>
              <a:t>Complete current instruction</a:t>
            </a:r>
          </a:p>
          <a:p>
            <a:pPr marL="342900" indent="-342900">
              <a:spcBef>
                <a:spcPts val="0"/>
              </a:spcBef>
              <a:buFont typeface="+mj-lt"/>
              <a:buAutoNum type="alphaLcParenR"/>
            </a:pPr>
            <a:r>
              <a:rPr lang="en-US" altLang="en-US" sz="1600" b="1" dirty="0">
                <a:solidFill>
                  <a:srgbClr val="00FF00"/>
                </a:solidFill>
                <a:latin typeface="Times New Roman" panose="02020603050405020304" pitchFamily="18" charset="0"/>
                <a:cs typeface="Times New Roman" panose="02020603050405020304" pitchFamily="18" charset="0"/>
              </a:rPr>
              <a:t>Save essential register information</a:t>
            </a:r>
          </a:p>
          <a:p>
            <a:pPr marL="342900" indent="-342900">
              <a:spcBef>
                <a:spcPts val="0"/>
              </a:spcBef>
              <a:buFont typeface="+mj-lt"/>
              <a:buAutoNum type="alphaLcParenR"/>
            </a:pPr>
            <a:r>
              <a:rPr lang="en-US" altLang="en-US" sz="1600" b="1" dirty="0">
                <a:solidFill>
                  <a:srgbClr val="00FF00"/>
                </a:solidFill>
                <a:latin typeface="Times New Roman" panose="02020603050405020304" pitchFamily="18" charset="0"/>
                <a:cs typeface="Times New Roman" panose="02020603050405020304" pitchFamily="18" charset="0"/>
              </a:rPr>
              <a:t>Vector to ISR</a:t>
            </a:r>
          </a:p>
          <a:p>
            <a:pPr marL="342900" indent="-342900">
              <a:spcBef>
                <a:spcPts val="0"/>
              </a:spcBef>
              <a:buFont typeface="+mj-lt"/>
              <a:buAutoNum type="alphaLcParenR"/>
            </a:pPr>
            <a:r>
              <a:rPr lang="en-US" altLang="en-US" sz="1600" b="1" dirty="0">
                <a:solidFill>
                  <a:srgbClr val="00FF00"/>
                </a:solidFill>
                <a:latin typeface="Times New Roman" panose="02020603050405020304" pitchFamily="18" charset="0"/>
                <a:cs typeface="Times New Roman" panose="02020603050405020304" pitchFamily="18" charset="0"/>
              </a:rPr>
              <a:t>Save additional register </a:t>
            </a:r>
            <a:r>
              <a:rPr lang="en-US" altLang="en-US" sz="1600" b="1" dirty="0" smtClean="0">
                <a:solidFill>
                  <a:srgbClr val="00FF00"/>
                </a:solidFill>
                <a:latin typeface="Times New Roman" panose="02020603050405020304" pitchFamily="18" charset="0"/>
                <a:cs typeface="Times New Roman" panose="02020603050405020304" pitchFamily="18" charset="0"/>
              </a:rPr>
              <a:t>information</a:t>
            </a:r>
          </a:p>
          <a:p>
            <a:pPr>
              <a:buFont typeface="Wingdings" panose="05000000000000000000" pitchFamily="2" charset="2"/>
              <a:buNone/>
            </a:pPr>
            <a:endParaRPr lang="en-US" altLang="en-US" sz="800" b="1" dirty="0" smtClean="0">
              <a:solidFill>
                <a:srgbClr val="00FF00"/>
              </a:solidFill>
              <a:latin typeface="Times New Roman" panose="02020603050405020304" pitchFamily="18" charset="0"/>
              <a:cs typeface="Times New Roman" panose="02020603050405020304" pitchFamily="18" charset="0"/>
            </a:endParaRPr>
          </a:p>
          <a:p>
            <a:pPr>
              <a:buFont typeface="Wingdings" panose="05000000000000000000" pitchFamily="2" charset="2"/>
              <a:buNone/>
            </a:pPr>
            <a:r>
              <a:rPr lang="en-US" altLang="en-US" sz="1800" b="1" dirty="0" smtClean="0">
                <a:solidFill>
                  <a:srgbClr val="FF33CC"/>
                </a:solidFill>
                <a:latin typeface="Times New Roman" panose="02020603050405020304" pitchFamily="18" charset="0"/>
                <a:cs typeface="Times New Roman" panose="02020603050405020304" pitchFamily="18" charset="0"/>
              </a:rPr>
              <a:t>Execute </a:t>
            </a:r>
            <a:r>
              <a:rPr lang="en-US" altLang="en-US" sz="1800" b="1" dirty="0">
                <a:solidFill>
                  <a:srgbClr val="FF33CC"/>
                </a:solidFill>
                <a:latin typeface="Times New Roman" panose="02020603050405020304" pitchFamily="18" charset="0"/>
                <a:cs typeface="Times New Roman" panose="02020603050405020304" pitchFamily="18" charset="0"/>
              </a:rPr>
              <a:t>body of ISR</a:t>
            </a:r>
          </a:p>
          <a:p>
            <a:pPr>
              <a:buFont typeface="Wingdings" panose="05000000000000000000" pitchFamily="2" charset="2"/>
              <a:buNone/>
            </a:pPr>
            <a:endParaRPr lang="en-US" altLang="en-US" sz="800" b="1" dirty="0">
              <a:solidFill>
                <a:srgbClr val="00FF00"/>
              </a:solidFill>
              <a:latin typeface="Times New Roman" panose="02020603050405020304" pitchFamily="18" charset="0"/>
              <a:cs typeface="Times New Roman" panose="02020603050405020304" pitchFamily="18" charset="0"/>
            </a:endParaRPr>
          </a:p>
          <a:p>
            <a:pPr marL="342900" indent="-342900">
              <a:spcBef>
                <a:spcPts val="0"/>
              </a:spcBef>
              <a:buFont typeface="+mj-lt"/>
              <a:buAutoNum type="alphaLcParenR"/>
            </a:pPr>
            <a:r>
              <a:rPr lang="en-US" altLang="en-US" sz="1600" b="1" dirty="0">
                <a:solidFill>
                  <a:srgbClr val="00FF00"/>
                </a:solidFill>
                <a:latin typeface="Times New Roman" panose="02020603050405020304" pitchFamily="18" charset="0"/>
                <a:cs typeface="Times New Roman" panose="02020603050405020304" pitchFamily="18" charset="0"/>
              </a:rPr>
              <a:t>Restore other register information</a:t>
            </a:r>
          </a:p>
          <a:p>
            <a:pPr marL="342900" indent="-342900">
              <a:spcBef>
                <a:spcPts val="0"/>
              </a:spcBef>
              <a:buFont typeface="+mj-lt"/>
              <a:buAutoNum type="alphaLcParenR"/>
            </a:pPr>
            <a:r>
              <a:rPr lang="en-US" altLang="en-US" sz="1600" b="1" dirty="0">
                <a:solidFill>
                  <a:srgbClr val="00FF00"/>
                </a:solidFill>
                <a:latin typeface="Times New Roman" panose="02020603050405020304" pitchFamily="18" charset="0"/>
                <a:cs typeface="Times New Roman" panose="02020603050405020304" pitchFamily="18" charset="0"/>
              </a:rPr>
              <a:t>Return from interrupt and restore </a:t>
            </a:r>
            <a:r>
              <a:rPr lang="en-US" altLang="en-US" sz="1600" b="1" dirty="0" smtClean="0">
                <a:solidFill>
                  <a:srgbClr val="00FF00"/>
                </a:solidFill>
                <a:latin typeface="Times New Roman" panose="02020603050405020304" pitchFamily="18" charset="0"/>
                <a:cs typeface="Times New Roman" panose="02020603050405020304" pitchFamily="18" charset="0"/>
              </a:rPr>
              <a:t>essential registers</a:t>
            </a:r>
            <a:endParaRPr lang="en-US" altLang="en-US" sz="1600" b="1" dirty="0">
              <a:solidFill>
                <a:srgbClr val="00FF00"/>
              </a:solidFill>
              <a:latin typeface="Times New Roman" panose="02020603050405020304" pitchFamily="18" charset="0"/>
              <a:cs typeface="Times New Roman" panose="02020603050405020304" pitchFamily="18" charset="0"/>
            </a:endParaRPr>
          </a:p>
          <a:p>
            <a:pPr marL="342900" indent="-342900">
              <a:spcBef>
                <a:spcPts val="0"/>
              </a:spcBef>
              <a:buFont typeface="+mj-lt"/>
              <a:buAutoNum type="alphaLcParenR"/>
            </a:pPr>
            <a:r>
              <a:rPr lang="en-US" altLang="en-US" sz="1600" b="1" dirty="0">
                <a:solidFill>
                  <a:srgbClr val="00FF00"/>
                </a:solidFill>
                <a:latin typeface="Times New Roman" panose="02020603050405020304" pitchFamily="18" charset="0"/>
                <a:cs typeface="Times New Roman" panose="02020603050405020304" pitchFamily="18" charset="0"/>
              </a:rPr>
              <a:t>Resume task</a:t>
            </a:r>
          </a:p>
        </p:txBody>
      </p:sp>
      <p:sp>
        <p:nvSpPr>
          <p:cNvPr id="41" name="Text Box 3"/>
          <p:cNvSpPr txBox="1">
            <a:spLocks noChangeArrowheads="1"/>
          </p:cNvSpPr>
          <p:nvPr/>
        </p:nvSpPr>
        <p:spPr bwMode="auto">
          <a:xfrm>
            <a:off x="1878164" y="4375401"/>
            <a:ext cx="1026319" cy="648890"/>
          </a:xfrm>
          <a:prstGeom prst="rect">
            <a:avLst/>
          </a:prstGeom>
          <a:solidFill>
            <a:srgbClr val="00FF00"/>
          </a:solidFill>
          <a:ln w="9525">
            <a:miter lim="800000"/>
            <a:headEnd/>
            <a:tailEnd/>
          </a:ln>
          <a:effectLst>
            <a:glow rad="228600">
              <a:schemeClr val="accent3">
                <a:satMod val="175000"/>
                <a:alpha val="40000"/>
              </a:schemeClr>
            </a:glow>
          </a:effectLst>
          <a:scene3d>
            <a:camera prst="legacyObliqueTopRight"/>
            <a:lightRig rig="legacyFlat3" dir="b"/>
          </a:scene3d>
          <a:sp3d extrusionH="887400" prstMaterial="legacyMatte">
            <a:bevelT w="13500" h="13500" prst="artDeco"/>
            <a:bevelB w="13500" h="13500" prst="angle"/>
            <a:extrusionClr>
              <a:srgbClr val="00FF00"/>
            </a:extrusionClr>
            <a:contourClr>
              <a:srgbClr val="00FF00"/>
            </a:contourClr>
          </a:sp3d>
        </p:spPr>
        <p:txBody>
          <a:bodyPr anchor="ctr">
            <a:flatTx/>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IE" altLang="en-US" sz="135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Program</a:t>
            </a:r>
          </a:p>
        </p:txBody>
      </p:sp>
      <p:sp>
        <p:nvSpPr>
          <p:cNvPr id="42" name="AutoShape 6"/>
          <p:cNvSpPr>
            <a:spLocks noChangeArrowheads="1"/>
          </p:cNvSpPr>
          <p:nvPr/>
        </p:nvSpPr>
        <p:spPr bwMode="auto">
          <a:xfrm flipH="1">
            <a:off x="2507407" y="3942424"/>
            <a:ext cx="397075" cy="604425"/>
          </a:xfrm>
          <a:prstGeom prst="lightningBolt">
            <a:avLst/>
          </a:prstGeom>
          <a:solidFill>
            <a:srgbClr val="FF0000"/>
          </a:solidFill>
          <a:ln w="38100">
            <a:solidFill>
              <a:srgbClr val="FF0000"/>
            </a:solid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3" name="Text Box 8"/>
          <p:cNvSpPr txBox="1">
            <a:spLocks noChangeArrowheads="1"/>
          </p:cNvSpPr>
          <p:nvPr/>
        </p:nvSpPr>
        <p:spPr bwMode="auto">
          <a:xfrm>
            <a:off x="2503700" y="3584195"/>
            <a:ext cx="11512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altLang="en-US" sz="2000" b="1" i="1" u="none" strike="noStrike" kern="1200" cap="none" spc="0" normalizeH="0" baseline="0" noProof="0" dirty="0">
                <a:ln>
                  <a:noFill/>
                </a:ln>
                <a:solidFill>
                  <a:srgbClr val="FF33CC"/>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Interrupt</a:t>
            </a:r>
          </a:p>
        </p:txBody>
      </p:sp>
      <p:sp>
        <p:nvSpPr>
          <p:cNvPr id="44" name="Line 10"/>
          <p:cNvSpPr>
            <a:spLocks noChangeShapeType="1"/>
          </p:cNvSpPr>
          <p:nvPr/>
        </p:nvSpPr>
        <p:spPr bwMode="auto">
          <a:xfrm>
            <a:off x="1932932" y="5725568"/>
            <a:ext cx="5023247" cy="0"/>
          </a:xfrm>
          <a:prstGeom prst="line">
            <a:avLst/>
          </a:prstGeom>
          <a:noFill/>
          <a:ln w="76200">
            <a:solidFill>
              <a:srgbClr val="FF33CC"/>
            </a:solidFill>
            <a:round/>
            <a:headEnd/>
            <a:tailEnd type="triangle" w="med" len="med"/>
          </a:ln>
          <a:effectLst/>
          <a:scene3d>
            <a:camera prst="orthographicFront"/>
            <a:lightRig rig="threePt" dir="t"/>
          </a:scene3d>
          <a:sp3d>
            <a:bevelT/>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5" name="Text Box 11"/>
          <p:cNvSpPr txBox="1">
            <a:spLocks noChangeArrowheads="1"/>
          </p:cNvSpPr>
          <p:nvPr/>
        </p:nvSpPr>
        <p:spPr bwMode="auto">
          <a:xfrm>
            <a:off x="6251563" y="5408428"/>
            <a:ext cx="6944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altLang="en-US" sz="16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time t</a:t>
            </a:r>
          </a:p>
        </p:txBody>
      </p:sp>
      <p:sp>
        <p:nvSpPr>
          <p:cNvPr id="46" name="Text Box 12"/>
          <p:cNvSpPr txBox="1">
            <a:spLocks noChangeArrowheads="1"/>
          </p:cNvSpPr>
          <p:nvPr/>
        </p:nvSpPr>
        <p:spPr bwMode="auto">
          <a:xfrm>
            <a:off x="1861261" y="4728288"/>
            <a:ext cx="104387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altLang="en-US" sz="12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mov R1, cent</a:t>
            </a:r>
          </a:p>
        </p:txBody>
      </p:sp>
      <p:sp>
        <p:nvSpPr>
          <p:cNvPr id="47" name="Text Box 14"/>
          <p:cNvSpPr txBox="1">
            <a:spLocks noChangeArrowheads="1"/>
          </p:cNvSpPr>
          <p:nvPr/>
        </p:nvSpPr>
        <p:spPr bwMode="auto">
          <a:xfrm>
            <a:off x="6094247" y="4756193"/>
            <a:ext cx="82105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altLang="en-US" sz="12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mul R1, 9</a:t>
            </a:r>
          </a:p>
        </p:txBody>
      </p:sp>
      <p:sp>
        <p:nvSpPr>
          <p:cNvPr id="48" name="Cube 47"/>
          <p:cNvSpPr/>
          <p:nvPr/>
        </p:nvSpPr>
        <p:spPr bwMode="auto">
          <a:xfrm>
            <a:off x="2926081" y="4305662"/>
            <a:ext cx="1047460" cy="975863"/>
          </a:xfrm>
          <a:prstGeom prst="cube">
            <a:avLst/>
          </a:prstGeom>
          <a:solidFill>
            <a:srgbClr val="FF0000"/>
          </a:solidFill>
          <a:ln w="38100" cap="flat" cmpd="sng" algn="ctr">
            <a:solidFill>
              <a:srgbClr val="FF0000"/>
            </a:solidFill>
            <a:prstDash val="solid"/>
            <a:round/>
            <a:headEnd type="none" w="med" len="med"/>
            <a:tailEnd type="none" w="med" len="med"/>
          </a:ln>
          <a:effectLst>
            <a:glow rad="228600">
              <a:schemeClr val="accent3">
                <a:satMod val="175000"/>
                <a:alpha val="40000"/>
              </a:schemeClr>
            </a:glow>
          </a:effectLst>
        </p:spPr>
        <p:txBody>
          <a:bodyPr vert="horz" wrap="square" lIns="68580" tIns="34290" rIns="68580" bIns="3429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9" name="TextBox 48"/>
          <p:cNvSpPr txBox="1"/>
          <p:nvPr/>
        </p:nvSpPr>
        <p:spPr>
          <a:xfrm>
            <a:off x="2981233" y="4661686"/>
            <a:ext cx="705642" cy="461665"/>
          </a:xfrm>
          <a:prstGeom prst="rect">
            <a:avLst/>
          </a:prstGeom>
          <a:noFill/>
          <a:ln>
            <a:solidFill>
              <a:srgbClr val="FF0000"/>
            </a:solidFill>
          </a:ln>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Save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Context</a:t>
            </a:r>
          </a:p>
        </p:txBody>
      </p:sp>
      <p:sp>
        <p:nvSpPr>
          <p:cNvPr id="50" name="Text Box 5"/>
          <p:cNvSpPr txBox="1">
            <a:spLocks noChangeArrowheads="1"/>
          </p:cNvSpPr>
          <p:nvPr/>
        </p:nvSpPr>
        <p:spPr bwMode="auto">
          <a:xfrm>
            <a:off x="3742026" y="4699844"/>
            <a:ext cx="1188244" cy="919163"/>
          </a:xfrm>
          <a:prstGeom prst="rect">
            <a:avLst/>
          </a:prstGeom>
          <a:solidFill>
            <a:srgbClr val="0066FF"/>
          </a:solidFill>
          <a:ln w="9525">
            <a:miter lim="800000"/>
            <a:headEnd/>
            <a:tailEnd/>
          </a:ln>
          <a:effectLst>
            <a:glow rad="228600">
              <a:schemeClr val="accent1">
                <a:satMod val="175000"/>
                <a:alpha val="40000"/>
              </a:schemeClr>
            </a:glow>
            <a:outerShdw dist="35921" dir="2700000" algn="ctr" rotWithShape="0">
              <a:schemeClr val="bg2"/>
            </a:outerShdw>
            <a:reflection blurRad="6350" stA="50000" endA="300" endPos="55000" dir="5400000" sy="-100000" algn="bl" rotWithShape="0"/>
          </a:effectLst>
          <a:scene3d>
            <a:camera prst="legacyObliqueTopRight"/>
            <a:lightRig rig="legacyFlat3" dir="b"/>
          </a:scene3d>
          <a:sp3d extrusionH="887400" prstMaterial="legacyMatte">
            <a:bevelT w="13500" h="13500" prst="coolSlant"/>
            <a:bevelB w="13500" h="13500" prst="angle"/>
            <a:extrusionClr>
              <a:srgbClr val="0066FF"/>
            </a:extrusionClr>
            <a:contourClr>
              <a:srgbClr val="0066FF"/>
            </a:contourClr>
          </a:sp3d>
          <a:extLst/>
        </p:spPr>
        <p:txBody>
          <a:bodyPr anchor="ctr">
            <a:flatTx/>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IE" altLang="en-US" sz="135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Interrupt Service Routine</a:t>
            </a:r>
          </a:p>
        </p:txBody>
      </p:sp>
      <p:sp>
        <p:nvSpPr>
          <p:cNvPr id="51" name="Cube 50"/>
          <p:cNvSpPr/>
          <p:nvPr/>
        </p:nvSpPr>
        <p:spPr bwMode="auto">
          <a:xfrm>
            <a:off x="5134507" y="4345549"/>
            <a:ext cx="1055321" cy="1042478"/>
          </a:xfrm>
          <a:prstGeom prst="cube">
            <a:avLst/>
          </a:prstGeom>
          <a:solidFill>
            <a:srgbClr val="FF0000"/>
          </a:solidFill>
          <a:ln w="38100" cap="flat" cmpd="sng" algn="ctr">
            <a:solidFill>
              <a:srgbClr val="FF0000"/>
            </a:solidFill>
            <a:prstDash val="solid"/>
            <a:round/>
            <a:headEnd type="none" w="med" len="med"/>
            <a:tailEnd type="none" w="med" len="med"/>
          </a:ln>
          <a:effectLst>
            <a:glow rad="228600">
              <a:schemeClr val="accent3">
                <a:satMod val="175000"/>
                <a:alpha val="40000"/>
              </a:schemeClr>
            </a:glow>
          </a:effectLst>
        </p:spPr>
        <p:txBody>
          <a:bodyPr vert="horz" wrap="square" lIns="68580" tIns="34290" rIns="68580" bIns="3429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52" name="TextBox 51"/>
          <p:cNvSpPr txBox="1"/>
          <p:nvPr/>
        </p:nvSpPr>
        <p:spPr>
          <a:xfrm>
            <a:off x="5227780" y="4673843"/>
            <a:ext cx="705642" cy="461665"/>
          </a:xfrm>
          <a:prstGeom prst="rect">
            <a:avLst/>
          </a:prstGeom>
          <a:noFill/>
          <a:ln>
            <a:noFill/>
          </a:ln>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Restore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Context</a:t>
            </a:r>
          </a:p>
        </p:txBody>
      </p:sp>
      <p:sp>
        <p:nvSpPr>
          <p:cNvPr id="53" name="Text Box 9"/>
          <p:cNvSpPr txBox="1">
            <a:spLocks noChangeArrowheads="1"/>
          </p:cNvSpPr>
          <p:nvPr/>
        </p:nvSpPr>
        <p:spPr bwMode="auto">
          <a:xfrm>
            <a:off x="6085615" y="4469148"/>
            <a:ext cx="1026319" cy="648890"/>
          </a:xfrm>
          <a:prstGeom prst="rect">
            <a:avLst/>
          </a:prstGeom>
          <a:solidFill>
            <a:srgbClr val="00FF00"/>
          </a:solidFill>
          <a:ln w="9525">
            <a:miter lim="800000"/>
            <a:headEnd/>
            <a:tailEnd/>
          </a:ln>
          <a:effectLst>
            <a:glow rad="228600">
              <a:schemeClr val="accent3">
                <a:satMod val="175000"/>
                <a:alpha val="40000"/>
              </a:schemeClr>
            </a:glow>
            <a:outerShdw dist="35921" dir="2700000" algn="ctr" rotWithShape="0">
              <a:schemeClr val="bg2"/>
            </a:outerShdw>
          </a:effectLst>
          <a:scene3d>
            <a:camera prst="legacyObliqueTopRight"/>
            <a:lightRig rig="legacyFlat3" dir="b"/>
          </a:scene3d>
          <a:sp3d extrusionH="887400" prstMaterial="legacyMatte">
            <a:bevelT w="13500" h="13500" prst="artDeco"/>
            <a:bevelB w="13500" h="13500" prst="angle"/>
            <a:extrusionClr>
              <a:srgbClr val="00FF00"/>
            </a:extrusionClr>
            <a:contourClr>
              <a:srgbClr val="00FF00"/>
            </a:contourClr>
          </a:sp3d>
        </p:spPr>
        <p:txBody>
          <a:bodyPr anchor="ctr">
            <a:flatTx/>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IE" altLang="en-US" sz="135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Program</a:t>
            </a:r>
          </a:p>
        </p:txBody>
      </p:sp>
      <p:sp>
        <p:nvSpPr>
          <p:cNvPr id="54" name="TextBox 53"/>
          <p:cNvSpPr txBox="1"/>
          <p:nvPr/>
        </p:nvSpPr>
        <p:spPr>
          <a:xfrm>
            <a:off x="4022003" y="4167963"/>
            <a:ext cx="845103" cy="523220"/>
          </a:xfrm>
          <a:prstGeom prst="rect">
            <a:avLst/>
          </a:prstGeom>
        </p:spPr>
        <p:txBody>
          <a:bodyPr wrap="none">
            <a:spAutoFit/>
          </a:bodyPr>
          <a:lstStyle>
            <a:defPPr>
              <a:defRPr lang="en-US"/>
            </a:defPPr>
            <a:lvl1pPr eaLnBrk="0" fontAlgn="base" hangingPunct="0">
              <a:spcBef>
                <a:spcPct val="0"/>
              </a:spcBef>
              <a:spcAft>
                <a:spcPct val="0"/>
              </a:spcAft>
              <a:defRPr sz="2800" b="1" i="1"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blurRad="38100" dist="38100" dir="2700000" algn="tl">
                    <a:srgbClr val="000000">
                      <a:alpha val="43137"/>
                    </a:srgbClr>
                  </a:outerShdw>
                </a:effectLst>
                <a:latin typeface="Cooper Black" panose="0208090404030B020404" pitchFamily="18" charset="0"/>
                <a:cs typeface="Times New Roman" panose="02020603050405020304" pitchFamily="18"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1" u="none" strike="noStrike" kern="10" cap="none" spc="0" normalizeH="0" baseline="0" noProof="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blurRad="38100" dist="38100" dir="2700000" algn="tl">
                    <a:srgbClr val="000000">
                      <a:alpha val="43137"/>
                    </a:srgbClr>
                  </a:outerShdw>
                </a:effectLst>
                <a:uLnTx/>
                <a:uFillTx/>
                <a:latin typeface="Cooper Black" panose="0208090404030B020404" pitchFamily="18" charset="0"/>
                <a:ea typeface="+mn-ea"/>
                <a:cs typeface="Times New Roman" panose="02020603050405020304" pitchFamily="18" charset="0"/>
              </a:rPr>
              <a:t>ISR</a:t>
            </a:r>
          </a:p>
        </p:txBody>
      </p:sp>
      <p:sp>
        <p:nvSpPr>
          <p:cNvPr id="56" name="Line 4"/>
          <p:cNvSpPr>
            <a:spLocks noChangeShapeType="1"/>
          </p:cNvSpPr>
          <p:nvPr/>
        </p:nvSpPr>
        <p:spPr bwMode="auto">
          <a:xfrm>
            <a:off x="4657503" y="152400"/>
            <a:ext cx="0" cy="1188720"/>
          </a:xfrm>
          <a:prstGeom prst="line">
            <a:avLst/>
          </a:prstGeom>
          <a:noFill/>
          <a:ln w="76200">
            <a:solidFill>
              <a:srgbClr val="FF33CC"/>
            </a:solidFill>
            <a:round/>
            <a:headEnd/>
            <a:tailEnd type="triangle" w="med" len="med"/>
          </a:ln>
          <a:effectLst/>
          <a:scene3d>
            <a:camera prst="orthographicFront"/>
            <a:lightRig rig="threePt" dir="t"/>
          </a:scene3d>
          <a:sp3d>
            <a:bevelT/>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7" name="Text Box 5"/>
          <p:cNvSpPr txBox="1">
            <a:spLocks noChangeArrowheads="1"/>
          </p:cNvSpPr>
          <p:nvPr/>
        </p:nvSpPr>
        <p:spPr bwMode="auto">
          <a:xfrm>
            <a:off x="4894040" y="511271"/>
            <a:ext cx="13371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mn-cs"/>
              </a:rPr>
              <a:t>Interrupt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mn-cs"/>
              </a:rPr>
              <a:t>Latency</a:t>
            </a:r>
          </a:p>
        </p:txBody>
      </p:sp>
      <p:sp>
        <p:nvSpPr>
          <p:cNvPr id="58" name="Line 6"/>
          <p:cNvSpPr>
            <a:spLocks noChangeShapeType="1"/>
          </p:cNvSpPr>
          <p:nvPr/>
        </p:nvSpPr>
        <p:spPr bwMode="auto">
          <a:xfrm flipH="1">
            <a:off x="6094247" y="2044932"/>
            <a:ext cx="0" cy="731520"/>
          </a:xfrm>
          <a:prstGeom prst="line">
            <a:avLst/>
          </a:prstGeom>
          <a:noFill/>
          <a:ln w="76200">
            <a:solidFill>
              <a:srgbClr val="FF33CC"/>
            </a:solidFill>
            <a:round/>
            <a:headEnd/>
            <a:tailEnd type="triangle" w="med" len="med"/>
          </a:ln>
          <a:effectLst/>
          <a:scene3d>
            <a:camera prst="orthographicFront"/>
            <a:lightRig rig="threePt" dir="t"/>
          </a:scene3d>
          <a:sp3d>
            <a:bevelT/>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5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9" name="Text Box 7"/>
          <p:cNvSpPr txBox="1">
            <a:spLocks noChangeArrowheads="1"/>
          </p:cNvSpPr>
          <p:nvPr/>
        </p:nvSpPr>
        <p:spPr bwMode="auto">
          <a:xfrm>
            <a:off x="6272410" y="2087527"/>
            <a:ext cx="1679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eaLnBrk="0" fontAlgn="base" hangingPunct="0">
              <a:spcBef>
                <a:spcPct val="0"/>
              </a:spcBef>
              <a:spcAft>
                <a:spcPct val="0"/>
              </a:spcAft>
              <a:defRPr b="1">
                <a:solidFill>
                  <a:srgbClr val="FFFF00"/>
                </a:solidFill>
                <a:latin typeface="Times New Roman" panose="02020603050405020304" pitchFamily="18"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mn-cs"/>
              </a:rPr>
              <a:t>Interrupt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mn-cs"/>
              </a:rPr>
              <a:t>Termination</a:t>
            </a:r>
          </a:p>
        </p:txBody>
      </p:sp>
      <p:sp>
        <p:nvSpPr>
          <p:cNvPr id="60" name="Rectangle 59"/>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smtClean="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endPar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87032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down)">
                                      <p:cBhvr>
                                        <p:cTn id="16" dur="500"/>
                                        <p:tgtEl>
                                          <p:spTgt spid="4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down)">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grpId="0" nodeType="clickEffect">
                                  <p:stCondLst>
                                    <p:cond delay="0"/>
                                  </p:stCondLst>
                                  <p:childTnLst>
                                    <p:set>
                                      <p:cBhvr>
                                        <p:cTn id="23" dur="1" fill="hold">
                                          <p:stCondLst>
                                            <p:cond delay="0"/>
                                          </p:stCondLst>
                                        </p:cTn>
                                        <p:tgtEl>
                                          <p:spTgt spid="48"/>
                                        </p:tgtEl>
                                        <p:attrNameLst>
                                          <p:attrName>style.visibility</p:attrName>
                                        </p:attrNameLst>
                                      </p:cBhvr>
                                      <p:to>
                                        <p:strVal val="visible"/>
                                      </p:to>
                                    </p:set>
                                    <p:anim calcmode="lin" valueType="num">
                                      <p:cBhvr>
                                        <p:cTn id="24" dur="1000" fill="hold"/>
                                        <p:tgtEl>
                                          <p:spTgt spid="48"/>
                                        </p:tgtEl>
                                        <p:attrNameLst>
                                          <p:attrName>ppt_w</p:attrName>
                                        </p:attrNameLst>
                                      </p:cBhvr>
                                      <p:tavLst>
                                        <p:tav tm="0">
                                          <p:val>
                                            <p:fltVal val="0"/>
                                          </p:val>
                                        </p:tav>
                                        <p:tav tm="100000">
                                          <p:val>
                                            <p:strVal val="#ppt_w"/>
                                          </p:val>
                                        </p:tav>
                                      </p:tavLst>
                                    </p:anim>
                                    <p:anim calcmode="lin" valueType="num">
                                      <p:cBhvr>
                                        <p:cTn id="25" dur="1000" fill="hold"/>
                                        <p:tgtEl>
                                          <p:spTgt spid="48"/>
                                        </p:tgtEl>
                                        <p:attrNameLst>
                                          <p:attrName>ppt_h</p:attrName>
                                        </p:attrNameLst>
                                      </p:cBhvr>
                                      <p:tavLst>
                                        <p:tav tm="0">
                                          <p:val>
                                            <p:fltVal val="0"/>
                                          </p:val>
                                        </p:tav>
                                        <p:tav tm="100000">
                                          <p:val>
                                            <p:strVal val="#ppt_h"/>
                                          </p:val>
                                        </p:tav>
                                      </p:tavLst>
                                    </p:anim>
                                    <p:anim calcmode="lin" valueType="num">
                                      <p:cBhvr>
                                        <p:cTn id="26" dur="1000" fill="hold"/>
                                        <p:tgtEl>
                                          <p:spTgt spid="48"/>
                                        </p:tgtEl>
                                        <p:attrNameLst>
                                          <p:attrName>style.rotation</p:attrName>
                                        </p:attrNameLst>
                                      </p:cBhvr>
                                      <p:tavLst>
                                        <p:tav tm="0">
                                          <p:val>
                                            <p:fltVal val="90"/>
                                          </p:val>
                                        </p:tav>
                                        <p:tav tm="100000">
                                          <p:val>
                                            <p:fltVal val="0"/>
                                          </p:val>
                                        </p:tav>
                                      </p:tavLst>
                                    </p:anim>
                                    <p:animEffect transition="in" filter="fade">
                                      <p:cBhvr>
                                        <p:cTn id="27" dur="1000"/>
                                        <p:tgtEl>
                                          <p:spTgt spid="48"/>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 calcmode="lin" valueType="num">
                                      <p:cBhvr>
                                        <p:cTn id="30" dur="1000" fill="hold"/>
                                        <p:tgtEl>
                                          <p:spTgt spid="49"/>
                                        </p:tgtEl>
                                        <p:attrNameLst>
                                          <p:attrName>ppt_w</p:attrName>
                                        </p:attrNameLst>
                                      </p:cBhvr>
                                      <p:tavLst>
                                        <p:tav tm="0">
                                          <p:val>
                                            <p:fltVal val="0"/>
                                          </p:val>
                                        </p:tav>
                                        <p:tav tm="100000">
                                          <p:val>
                                            <p:strVal val="#ppt_w"/>
                                          </p:val>
                                        </p:tav>
                                      </p:tavLst>
                                    </p:anim>
                                    <p:anim calcmode="lin" valueType="num">
                                      <p:cBhvr>
                                        <p:cTn id="31" dur="1000" fill="hold"/>
                                        <p:tgtEl>
                                          <p:spTgt spid="49"/>
                                        </p:tgtEl>
                                        <p:attrNameLst>
                                          <p:attrName>ppt_h</p:attrName>
                                        </p:attrNameLst>
                                      </p:cBhvr>
                                      <p:tavLst>
                                        <p:tav tm="0">
                                          <p:val>
                                            <p:fltVal val="0"/>
                                          </p:val>
                                        </p:tav>
                                        <p:tav tm="100000">
                                          <p:val>
                                            <p:strVal val="#ppt_h"/>
                                          </p:val>
                                        </p:tav>
                                      </p:tavLst>
                                    </p:anim>
                                    <p:anim calcmode="lin" valueType="num">
                                      <p:cBhvr>
                                        <p:cTn id="32" dur="1000" fill="hold"/>
                                        <p:tgtEl>
                                          <p:spTgt spid="49"/>
                                        </p:tgtEl>
                                        <p:attrNameLst>
                                          <p:attrName>style.rotation</p:attrName>
                                        </p:attrNameLst>
                                      </p:cBhvr>
                                      <p:tavLst>
                                        <p:tav tm="0">
                                          <p:val>
                                            <p:fltVal val="90"/>
                                          </p:val>
                                        </p:tav>
                                        <p:tav tm="100000">
                                          <p:val>
                                            <p:fltVal val="0"/>
                                          </p:val>
                                        </p:tav>
                                      </p:tavLst>
                                    </p:anim>
                                    <p:animEffect transition="in" filter="fade">
                                      <p:cBhvr>
                                        <p:cTn id="33" dur="1000"/>
                                        <p:tgtEl>
                                          <p:spTgt spid="49"/>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grpId="0" nodeType="clickEffect">
                                  <p:stCondLst>
                                    <p:cond delay="0"/>
                                  </p:stCondLst>
                                  <p:childTnLst>
                                    <p:set>
                                      <p:cBhvr>
                                        <p:cTn id="37" dur="1" fill="hold">
                                          <p:stCondLst>
                                            <p:cond delay="0"/>
                                          </p:stCondLst>
                                        </p:cTn>
                                        <p:tgtEl>
                                          <p:spTgt spid="50"/>
                                        </p:tgtEl>
                                        <p:attrNameLst>
                                          <p:attrName>style.visibility</p:attrName>
                                        </p:attrNameLst>
                                      </p:cBhvr>
                                      <p:to>
                                        <p:strVal val="visible"/>
                                      </p:to>
                                    </p:set>
                                    <p:anim calcmode="lin" valueType="num">
                                      <p:cBhvr>
                                        <p:cTn id="38" dur="1000" fill="hold"/>
                                        <p:tgtEl>
                                          <p:spTgt spid="50"/>
                                        </p:tgtEl>
                                        <p:attrNameLst>
                                          <p:attrName>ppt_w</p:attrName>
                                        </p:attrNameLst>
                                      </p:cBhvr>
                                      <p:tavLst>
                                        <p:tav tm="0">
                                          <p:val>
                                            <p:fltVal val="0"/>
                                          </p:val>
                                        </p:tav>
                                        <p:tav tm="100000">
                                          <p:val>
                                            <p:strVal val="#ppt_w"/>
                                          </p:val>
                                        </p:tav>
                                      </p:tavLst>
                                    </p:anim>
                                    <p:anim calcmode="lin" valueType="num">
                                      <p:cBhvr>
                                        <p:cTn id="39" dur="1000" fill="hold"/>
                                        <p:tgtEl>
                                          <p:spTgt spid="50"/>
                                        </p:tgtEl>
                                        <p:attrNameLst>
                                          <p:attrName>ppt_h</p:attrName>
                                        </p:attrNameLst>
                                      </p:cBhvr>
                                      <p:tavLst>
                                        <p:tav tm="0">
                                          <p:val>
                                            <p:fltVal val="0"/>
                                          </p:val>
                                        </p:tav>
                                        <p:tav tm="100000">
                                          <p:val>
                                            <p:strVal val="#ppt_h"/>
                                          </p:val>
                                        </p:tav>
                                      </p:tavLst>
                                    </p:anim>
                                    <p:anim calcmode="lin" valueType="num">
                                      <p:cBhvr>
                                        <p:cTn id="40" dur="1000" fill="hold"/>
                                        <p:tgtEl>
                                          <p:spTgt spid="50"/>
                                        </p:tgtEl>
                                        <p:attrNameLst>
                                          <p:attrName>style.rotation</p:attrName>
                                        </p:attrNameLst>
                                      </p:cBhvr>
                                      <p:tavLst>
                                        <p:tav tm="0">
                                          <p:val>
                                            <p:fltVal val="90"/>
                                          </p:val>
                                        </p:tav>
                                        <p:tav tm="100000">
                                          <p:val>
                                            <p:fltVal val="0"/>
                                          </p:val>
                                        </p:tav>
                                      </p:tavLst>
                                    </p:anim>
                                    <p:animEffect transition="in" filter="fade">
                                      <p:cBhvr>
                                        <p:cTn id="41" dur="1000"/>
                                        <p:tgtEl>
                                          <p:spTgt spid="50"/>
                                        </p:tgtEl>
                                      </p:cBhvr>
                                    </p:animEffect>
                                  </p:childTnLst>
                                </p:cTn>
                              </p:par>
                              <p:par>
                                <p:cTn id="42" presetID="2" presetClass="entr" presetSubtype="1" fill="hold" grpId="0" nodeType="withEffect">
                                  <p:stCondLst>
                                    <p:cond delay="0"/>
                                  </p:stCondLst>
                                  <p:childTnLst>
                                    <p:set>
                                      <p:cBhvr>
                                        <p:cTn id="43" dur="1" fill="hold">
                                          <p:stCondLst>
                                            <p:cond delay="0"/>
                                          </p:stCondLst>
                                        </p:cTn>
                                        <p:tgtEl>
                                          <p:spTgt spid="54"/>
                                        </p:tgtEl>
                                        <p:attrNameLst>
                                          <p:attrName>style.visibility</p:attrName>
                                        </p:attrNameLst>
                                      </p:cBhvr>
                                      <p:to>
                                        <p:strVal val="visible"/>
                                      </p:to>
                                    </p:set>
                                    <p:anim calcmode="lin" valueType="num">
                                      <p:cBhvr additive="base">
                                        <p:cTn id="44" dur="500" fill="hold"/>
                                        <p:tgtEl>
                                          <p:spTgt spid="54"/>
                                        </p:tgtEl>
                                        <p:attrNameLst>
                                          <p:attrName>ppt_x</p:attrName>
                                        </p:attrNameLst>
                                      </p:cBhvr>
                                      <p:tavLst>
                                        <p:tav tm="0">
                                          <p:val>
                                            <p:strVal val="#ppt_x"/>
                                          </p:val>
                                        </p:tav>
                                        <p:tav tm="100000">
                                          <p:val>
                                            <p:strVal val="#ppt_x"/>
                                          </p:val>
                                        </p:tav>
                                      </p:tavLst>
                                    </p:anim>
                                    <p:anim calcmode="lin" valueType="num">
                                      <p:cBhvr additive="base">
                                        <p:cTn id="45" dur="500" fill="hold"/>
                                        <p:tgtEl>
                                          <p:spTgt spid="54"/>
                                        </p:tgtEl>
                                        <p:attrNameLst>
                                          <p:attrName>ppt_y</p:attrName>
                                        </p:attrNameLst>
                                      </p:cBhvr>
                                      <p:tavLst>
                                        <p:tav tm="0">
                                          <p:val>
                                            <p:strVal val="0-#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grpId="0" nodeType="clickEffect">
                                  <p:stCondLst>
                                    <p:cond delay="0"/>
                                  </p:stCondLst>
                                  <p:childTnLst>
                                    <p:set>
                                      <p:cBhvr>
                                        <p:cTn id="49" dur="1" fill="hold">
                                          <p:stCondLst>
                                            <p:cond delay="0"/>
                                          </p:stCondLst>
                                        </p:cTn>
                                        <p:tgtEl>
                                          <p:spTgt spid="51"/>
                                        </p:tgtEl>
                                        <p:attrNameLst>
                                          <p:attrName>style.visibility</p:attrName>
                                        </p:attrNameLst>
                                      </p:cBhvr>
                                      <p:to>
                                        <p:strVal val="visible"/>
                                      </p:to>
                                    </p:set>
                                    <p:anim calcmode="lin" valueType="num">
                                      <p:cBhvr>
                                        <p:cTn id="50" dur="1000" fill="hold"/>
                                        <p:tgtEl>
                                          <p:spTgt spid="51"/>
                                        </p:tgtEl>
                                        <p:attrNameLst>
                                          <p:attrName>ppt_w</p:attrName>
                                        </p:attrNameLst>
                                      </p:cBhvr>
                                      <p:tavLst>
                                        <p:tav tm="0">
                                          <p:val>
                                            <p:fltVal val="0"/>
                                          </p:val>
                                        </p:tav>
                                        <p:tav tm="100000">
                                          <p:val>
                                            <p:strVal val="#ppt_w"/>
                                          </p:val>
                                        </p:tav>
                                      </p:tavLst>
                                    </p:anim>
                                    <p:anim calcmode="lin" valueType="num">
                                      <p:cBhvr>
                                        <p:cTn id="51" dur="1000" fill="hold"/>
                                        <p:tgtEl>
                                          <p:spTgt spid="51"/>
                                        </p:tgtEl>
                                        <p:attrNameLst>
                                          <p:attrName>ppt_h</p:attrName>
                                        </p:attrNameLst>
                                      </p:cBhvr>
                                      <p:tavLst>
                                        <p:tav tm="0">
                                          <p:val>
                                            <p:fltVal val="0"/>
                                          </p:val>
                                        </p:tav>
                                        <p:tav tm="100000">
                                          <p:val>
                                            <p:strVal val="#ppt_h"/>
                                          </p:val>
                                        </p:tav>
                                      </p:tavLst>
                                    </p:anim>
                                    <p:anim calcmode="lin" valueType="num">
                                      <p:cBhvr>
                                        <p:cTn id="52" dur="1000" fill="hold"/>
                                        <p:tgtEl>
                                          <p:spTgt spid="51"/>
                                        </p:tgtEl>
                                        <p:attrNameLst>
                                          <p:attrName>style.rotation</p:attrName>
                                        </p:attrNameLst>
                                      </p:cBhvr>
                                      <p:tavLst>
                                        <p:tav tm="0">
                                          <p:val>
                                            <p:fltVal val="90"/>
                                          </p:val>
                                        </p:tav>
                                        <p:tav tm="100000">
                                          <p:val>
                                            <p:fltVal val="0"/>
                                          </p:val>
                                        </p:tav>
                                      </p:tavLst>
                                    </p:anim>
                                    <p:animEffect transition="in" filter="fade">
                                      <p:cBhvr>
                                        <p:cTn id="53" dur="10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31"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 calcmode="lin" valueType="num">
                                      <p:cBhvr>
                                        <p:cTn id="58" dur="1000" fill="hold"/>
                                        <p:tgtEl>
                                          <p:spTgt spid="53"/>
                                        </p:tgtEl>
                                        <p:attrNameLst>
                                          <p:attrName>ppt_w</p:attrName>
                                        </p:attrNameLst>
                                      </p:cBhvr>
                                      <p:tavLst>
                                        <p:tav tm="0">
                                          <p:val>
                                            <p:fltVal val="0"/>
                                          </p:val>
                                        </p:tav>
                                        <p:tav tm="100000">
                                          <p:val>
                                            <p:strVal val="#ppt_w"/>
                                          </p:val>
                                        </p:tav>
                                      </p:tavLst>
                                    </p:anim>
                                    <p:anim calcmode="lin" valueType="num">
                                      <p:cBhvr>
                                        <p:cTn id="59" dur="1000" fill="hold"/>
                                        <p:tgtEl>
                                          <p:spTgt spid="53"/>
                                        </p:tgtEl>
                                        <p:attrNameLst>
                                          <p:attrName>ppt_h</p:attrName>
                                        </p:attrNameLst>
                                      </p:cBhvr>
                                      <p:tavLst>
                                        <p:tav tm="0">
                                          <p:val>
                                            <p:fltVal val="0"/>
                                          </p:val>
                                        </p:tav>
                                        <p:tav tm="100000">
                                          <p:val>
                                            <p:strVal val="#ppt_h"/>
                                          </p:val>
                                        </p:tav>
                                      </p:tavLst>
                                    </p:anim>
                                    <p:anim calcmode="lin" valueType="num">
                                      <p:cBhvr>
                                        <p:cTn id="60" dur="1000" fill="hold"/>
                                        <p:tgtEl>
                                          <p:spTgt spid="53"/>
                                        </p:tgtEl>
                                        <p:attrNameLst>
                                          <p:attrName>style.rotation</p:attrName>
                                        </p:attrNameLst>
                                      </p:cBhvr>
                                      <p:tavLst>
                                        <p:tav tm="0">
                                          <p:val>
                                            <p:fltVal val="90"/>
                                          </p:val>
                                        </p:tav>
                                        <p:tav tm="100000">
                                          <p:val>
                                            <p:fltVal val="0"/>
                                          </p:val>
                                        </p:tav>
                                      </p:tavLst>
                                    </p:anim>
                                    <p:animEffect transition="in" filter="fade">
                                      <p:cBhvr>
                                        <p:cTn id="61"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p:bldP spid="44" grpId="0" animBg="1"/>
      <p:bldP spid="45" grpId="0"/>
      <p:bldP spid="48" grpId="0" animBg="1"/>
      <p:bldP spid="49" grpId="0" animBg="1"/>
      <p:bldP spid="50" grpId="0" animBg="1"/>
      <p:bldP spid="51" grpId="0" animBg="1"/>
      <p:bldP spid="53" grpId="0" animBg="1"/>
      <p:bldP spid="5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0"/>
            <a:ext cx="9203665" cy="6858000"/>
          </a:xfrm>
          <a:prstGeom prst="rect">
            <a:avLst/>
          </a:prstGeom>
          <a:solidFill>
            <a:schemeClr val="tx1"/>
          </a:solidFill>
          <a:ln>
            <a:noFill/>
          </a:ln>
          <a:effectLst>
            <a:glow rad="266700">
              <a:srgbClr val="00FFFF">
                <a:alpha val="40000"/>
              </a:srgbClr>
            </a:glow>
          </a:effectLst>
          <a:scene3d>
            <a:camera prst="orthographicFront"/>
            <a:lightRig rig="threePt" dir="t"/>
          </a:scene3d>
          <a:sp3d>
            <a:bevelT prst="convex"/>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53" name="Rectangle 52"/>
          <p:cNvSpPr/>
          <p:nvPr/>
        </p:nvSpPr>
        <p:spPr>
          <a:xfrm>
            <a:off x="6775410" y="2923466"/>
            <a:ext cx="2293180" cy="258489"/>
          </a:xfrm>
          <a:prstGeom prst="rect">
            <a:avLst/>
          </a:prstGeom>
          <a:solidFill>
            <a:srgbClr val="FFFF00"/>
          </a:solidFill>
          <a:ln>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 name="Rectangle 12"/>
          <p:cNvSpPr/>
          <p:nvPr/>
        </p:nvSpPr>
        <p:spPr>
          <a:xfrm>
            <a:off x="4404094" y="3426940"/>
            <a:ext cx="1143000" cy="2514598"/>
          </a:xfrm>
          <a:prstGeom prst="rect">
            <a:avLst/>
          </a:prstGeom>
          <a:solidFill>
            <a:srgbClr val="FFFF00"/>
          </a:solidFill>
          <a:ln>
            <a:solidFill>
              <a:schemeClr val="tx1"/>
            </a:solidFill>
          </a:ln>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6" name="Rectangle 15"/>
          <p:cNvSpPr/>
          <p:nvPr/>
        </p:nvSpPr>
        <p:spPr>
          <a:xfrm>
            <a:off x="4404095" y="5027139"/>
            <a:ext cx="1143000" cy="228600"/>
          </a:xfrm>
          <a:prstGeom prst="rect">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8" name="Rectangle 7"/>
          <p:cNvSpPr/>
          <p:nvPr/>
        </p:nvSpPr>
        <p:spPr>
          <a:xfrm>
            <a:off x="2308594" y="3426940"/>
            <a:ext cx="1143000" cy="2514598"/>
          </a:xfrm>
          <a:prstGeom prst="rect">
            <a:avLst/>
          </a:prstGeom>
          <a:solidFill>
            <a:srgbClr val="FFFF00"/>
          </a:solidFill>
          <a:ln>
            <a:solidFill>
              <a:schemeClr val="tx1"/>
            </a:solidFill>
          </a:ln>
          <a:scene3d>
            <a:camera prst="orthographicFront"/>
            <a:lightRig rig="threePt" dir="t"/>
          </a:scene3d>
          <a:sp3d>
            <a:bevelT w="101600" prst="riblet"/>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 name="Rectangle 11"/>
          <p:cNvSpPr/>
          <p:nvPr/>
        </p:nvSpPr>
        <p:spPr>
          <a:xfrm>
            <a:off x="2308594" y="5484339"/>
            <a:ext cx="1143000" cy="30480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rPr>
              <a:t>stack</a:t>
            </a:r>
          </a:p>
        </p:txBody>
      </p:sp>
      <p:sp>
        <p:nvSpPr>
          <p:cNvPr id="17" name="Rectangle 16"/>
          <p:cNvSpPr/>
          <p:nvPr/>
        </p:nvSpPr>
        <p:spPr>
          <a:xfrm>
            <a:off x="4404095" y="5255739"/>
            <a:ext cx="1143000" cy="228600"/>
          </a:xfrm>
          <a:prstGeom prst="rect">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1" name="TextBox 10"/>
          <p:cNvSpPr txBox="1"/>
          <p:nvPr/>
        </p:nvSpPr>
        <p:spPr>
          <a:xfrm>
            <a:off x="4572279" y="3714530"/>
            <a:ext cx="806631" cy="18288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R0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R1</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R2</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R3</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R12</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LR</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PC</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PSR</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 name="Rectangle 20"/>
          <p:cNvSpPr/>
          <p:nvPr/>
        </p:nvSpPr>
        <p:spPr>
          <a:xfrm>
            <a:off x="1087573" y="3563509"/>
            <a:ext cx="533400" cy="345426"/>
          </a:xfrm>
          <a:prstGeom prst="rect">
            <a:avLst/>
          </a:prstGeom>
          <a:solidFill>
            <a:srgbClr val="00FF00"/>
          </a:solidFill>
          <a:ln>
            <a:solidFill>
              <a:schemeClr val="tx1"/>
            </a:solidFill>
          </a:ln>
          <a:effectLst>
            <a:glow rad="266700">
              <a:srgbClr val="00FFFF">
                <a:alpha val="40000"/>
              </a:srgbClr>
            </a:glow>
          </a:effectLst>
          <a:scene3d>
            <a:camera prst="orthographicFront"/>
            <a:lightRig rig="threePt" dir="t"/>
          </a:scene3d>
          <a:sp3d>
            <a:bevelT prst="convex"/>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smtClean="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1087573" y="4002922"/>
            <a:ext cx="533400" cy="345426"/>
          </a:xfrm>
          <a:prstGeom prst="rect">
            <a:avLst/>
          </a:prstGeom>
          <a:solidFill>
            <a:srgbClr val="00FF00"/>
          </a:solidFill>
          <a:ln>
            <a:solidFill>
              <a:schemeClr val="tx1"/>
            </a:solidFill>
          </a:ln>
          <a:effectLst>
            <a:glow rad="266700">
              <a:srgbClr val="00FFFF">
                <a:alpha val="40000"/>
              </a:srgbClr>
            </a:glow>
          </a:effectLst>
          <a:scene3d>
            <a:camera prst="orthographicFront"/>
            <a:lightRig rig="threePt" dir="t"/>
          </a:scene3d>
          <a:sp3d>
            <a:bevelT prst="convex"/>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smtClean="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1087573" y="4442335"/>
            <a:ext cx="533400" cy="345426"/>
          </a:xfrm>
          <a:prstGeom prst="rect">
            <a:avLst/>
          </a:prstGeom>
          <a:solidFill>
            <a:srgbClr val="00FF00"/>
          </a:solidFill>
          <a:ln>
            <a:solidFill>
              <a:schemeClr val="tx1"/>
            </a:solidFill>
          </a:ln>
          <a:effectLst>
            <a:glow rad="266700">
              <a:srgbClr val="00FFFF">
                <a:alpha val="40000"/>
              </a:srgbClr>
            </a:glow>
          </a:effectLst>
          <a:scene3d>
            <a:camera prst="orthographicFront"/>
            <a:lightRig rig="threePt" dir="t"/>
          </a:scene3d>
          <a:sp3d>
            <a:bevelT prst="convex"/>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smtClean="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24" name="TextBox 23"/>
          <p:cNvSpPr txBox="1"/>
          <p:nvPr/>
        </p:nvSpPr>
        <p:spPr>
          <a:xfrm>
            <a:off x="709241" y="3583725"/>
            <a:ext cx="23916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I</a:t>
            </a:r>
            <a:endParaRPr kumimoji="0" lang="en-US" sz="11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25" name="TextBox 24"/>
          <p:cNvSpPr txBox="1"/>
          <p:nvPr/>
        </p:nvSpPr>
        <p:spPr>
          <a:xfrm>
            <a:off x="514177" y="4002922"/>
            <a:ext cx="51488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IPSR</a:t>
            </a:r>
            <a:endParaRPr kumimoji="0" lang="en-US" sz="11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26" name="TextBox 25"/>
          <p:cNvSpPr txBox="1"/>
          <p:nvPr/>
        </p:nvSpPr>
        <p:spPr>
          <a:xfrm>
            <a:off x="301917" y="4475796"/>
            <a:ext cx="81464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BASEPRI</a:t>
            </a:r>
            <a:endParaRPr kumimoji="0" lang="en-US" sz="11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27" name="TextBox 26"/>
          <p:cNvSpPr txBox="1"/>
          <p:nvPr/>
        </p:nvSpPr>
        <p:spPr>
          <a:xfrm>
            <a:off x="1200995" y="3563509"/>
            <a:ext cx="3048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0</a:t>
            </a:r>
            <a:endPar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8" name="TextBox 27"/>
          <p:cNvSpPr txBox="1"/>
          <p:nvPr/>
        </p:nvSpPr>
        <p:spPr>
          <a:xfrm>
            <a:off x="1195433" y="4420346"/>
            <a:ext cx="3048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0</a:t>
            </a:r>
            <a:endPar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9" name="TextBox 28"/>
          <p:cNvSpPr txBox="1"/>
          <p:nvPr/>
        </p:nvSpPr>
        <p:spPr>
          <a:xfrm>
            <a:off x="1195433" y="4002922"/>
            <a:ext cx="3048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0</a:t>
            </a:r>
            <a:endPar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0" name="TextBox 29"/>
          <p:cNvSpPr txBox="1"/>
          <p:nvPr/>
        </p:nvSpPr>
        <p:spPr>
          <a:xfrm>
            <a:off x="1206786" y="5245106"/>
            <a:ext cx="6976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rPr>
              <a:t>MSP</a:t>
            </a:r>
            <a:endParaRPr kumimoji="0" lang="en-US" sz="1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cxnSp>
        <p:nvCxnSpPr>
          <p:cNvPr id="32" name="Straight Arrow Connector 31"/>
          <p:cNvCxnSpPr/>
          <p:nvPr/>
        </p:nvCxnSpPr>
        <p:spPr>
          <a:xfrm>
            <a:off x="1851394" y="5435089"/>
            <a:ext cx="457200" cy="0"/>
          </a:xfrm>
          <a:prstGeom prst="straightConnector1">
            <a:avLst/>
          </a:prstGeom>
          <a:ln w="38100">
            <a:solidFill>
              <a:srgbClr val="FF33CC"/>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134953" y="1508541"/>
            <a:ext cx="1432881" cy="780727"/>
          </a:xfrm>
          <a:prstGeom prst="rect">
            <a:avLst/>
          </a:prstGeom>
          <a:solidFill>
            <a:srgbClr val="00FF00"/>
          </a:solidFill>
          <a:ln>
            <a:solidFill>
              <a:schemeClr val="tx1"/>
            </a:solidFill>
          </a:ln>
          <a:effectLst>
            <a:glow rad="330200">
              <a:srgbClr val="FFFF00">
                <a:alpha val="60000"/>
              </a:srgbClr>
            </a:glow>
            <a:reflection blurRad="6350" stA="50000" endA="300" endPos="55000" dir="5400000" sy="-100000" algn="bl" rotWithShape="0"/>
          </a:effectLst>
          <a:scene3d>
            <a:camera prst="orthographicFront"/>
            <a:lightRig rig="threePt" dir="t"/>
          </a:scene3d>
          <a:sp3d>
            <a:bevelT prst="convex"/>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Thread Mode</a:t>
            </a:r>
          </a:p>
        </p:txBody>
      </p:sp>
      <p:sp>
        <p:nvSpPr>
          <p:cNvPr id="34" name="Rectangle 33"/>
          <p:cNvSpPr/>
          <p:nvPr/>
        </p:nvSpPr>
        <p:spPr>
          <a:xfrm>
            <a:off x="4495800" y="1600200"/>
            <a:ext cx="1295400" cy="609600"/>
          </a:xfrm>
          <a:prstGeom prst="rect">
            <a:avLst/>
          </a:prstGeom>
          <a:solidFill>
            <a:srgbClr val="00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Handler Mode</a:t>
            </a:r>
          </a:p>
        </p:txBody>
      </p:sp>
      <p:cxnSp>
        <p:nvCxnSpPr>
          <p:cNvPr id="36" name="Straight Arrow Connector 35"/>
          <p:cNvCxnSpPr>
            <a:endCxn id="34" idx="1"/>
          </p:cNvCxnSpPr>
          <p:nvPr/>
        </p:nvCxnSpPr>
        <p:spPr>
          <a:xfrm flipV="1">
            <a:off x="2552113" y="1905000"/>
            <a:ext cx="1920240" cy="0"/>
          </a:xfrm>
          <a:prstGeom prst="straightConnector1">
            <a:avLst/>
          </a:prstGeom>
          <a:ln w="38100">
            <a:solidFill>
              <a:srgbClr val="FF33CC"/>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775410" y="2573593"/>
            <a:ext cx="166744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FF00"/>
                </a:solidFill>
                <a:effectLst/>
                <a:uLnTx/>
                <a:uFillTx/>
                <a:latin typeface="Arial"/>
                <a:ea typeface="+mn-ea"/>
                <a:cs typeface="Arial"/>
              </a:rPr>
              <a:t>Context Switch</a:t>
            </a:r>
            <a:endParaRPr kumimoji="0" lang="en-US" sz="1600" b="1" i="0" u="none" strike="noStrike" kern="1200" cap="none" spc="0" normalizeH="0" baseline="0" noProof="0" dirty="0">
              <a:ln>
                <a:noFill/>
              </a:ln>
              <a:solidFill>
                <a:srgbClr val="00FF00"/>
              </a:solidFill>
              <a:effectLst/>
              <a:uLnTx/>
              <a:uFillTx/>
              <a:latin typeface="Arial"/>
              <a:ea typeface="+mn-ea"/>
              <a:cs typeface="Arial"/>
            </a:endParaRPr>
          </a:p>
        </p:txBody>
      </p:sp>
      <p:sp>
        <p:nvSpPr>
          <p:cNvPr id="39" name="TextBox 38"/>
          <p:cNvSpPr txBox="1"/>
          <p:nvPr/>
        </p:nvSpPr>
        <p:spPr>
          <a:xfrm>
            <a:off x="6483202" y="2880712"/>
            <a:ext cx="2535865" cy="1077218"/>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Push Registers</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PC = [0x00000048]</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Set IPSR = 18</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Set LR = 0xFFFFFFF9</a:t>
            </a:r>
            <a:endPar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cxnSp>
        <p:nvCxnSpPr>
          <p:cNvPr id="40" name="Straight Arrow Connector 39"/>
          <p:cNvCxnSpPr/>
          <p:nvPr/>
        </p:nvCxnSpPr>
        <p:spPr>
          <a:xfrm>
            <a:off x="6047267" y="2923466"/>
            <a:ext cx="457200" cy="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4495800" y="1600200"/>
            <a:ext cx="1295400" cy="609600"/>
          </a:xfrm>
          <a:prstGeom prst="rect">
            <a:avLst/>
          </a:prstGeom>
          <a:solidFill>
            <a:srgbClr val="00FF00">
              <a:alpha val="8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 name="Rectangle 54"/>
          <p:cNvSpPr/>
          <p:nvPr/>
        </p:nvSpPr>
        <p:spPr>
          <a:xfrm>
            <a:off x="0" y="76200"/>
            <a:ext cx="9144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33CC"/>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Interrupt Context Switch</a:t>
            </a:r>
          </a:p>
        </p:txBody>
      </p:sp>
      <p:sp>
        <p:nvSpPr>
          <p:cNvPr id="56" name="Rectangle 55"/>
          <p:cNvSpPr/>
          <p:nvPr/>
        </p:nvSpPr>
        <p:spPr>
          <a:xfrm>
            <a:off x="0" y="480703"/>
            <a:ext cx="9085521"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a:t>
            </a:r>
            <a:r>
              <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he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steps involved in a context switch </a:t>
            </a:r>
            <a:r>
              <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from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executing the foreground </a:t>
            </a:r>
            <a:r>
              <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thread (user main program)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to switching to the background thread (ISR) when the </a:t>
            </a:r>
            <a:r>
              <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interrupt occurs</a:t>
            </a:r>
            <a:endPar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57" name="Rectangle 56"/>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smtClean="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endPar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endParaRPr>
          </a:p>
        </p:txBody>
      </p:sp>
      <p:sp>
        <p:nvSpPr>
          <p:cNvPr id="58" name="TextBox 57"/>
          <p:cNvSpPr txBox="1"/>
          <p:nvPr/>
        </p:nvSpPr>
        <p:spPr>
          <a:xfrm>
            <a:off x="442681" y="5443040"/>
            <a:ext cx="14334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rPr>
              <a:t>Main stack pointer</a:t>
            </a:r>
            <a:endPar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59" name="TextBox 58"/>
          <p:cNvSpPr txBox="1"/>
          <p:nvPr/>
        </p:nvSpPr>
        <p:spPr>
          <a:xfrm>
            <a:off x="6300730" y="5184068"/>
            <a:ext cx="1852669" cy="276999"/>
          </a:xfrm>
          <a:prstGeom prst="rect">
            <a:avLst/>
          </a:prstGeom>
          <a:noFill/>
          <a:ln>
            <a:noFill/>
          </a:ln>
        </p:spPr>
        <p:txBody>
          <a:bodyPr wrap="square" rtlCol="0">
            <a:spAutoFit/>
          </a:bodyPr>
          <a:lstStyle>
            <a:defPPr>
              <a:defRPr lang="en-US"/>
            </a:defPPr>
            <a:lvl1pPr>
              <a:defRPr sz="1400" b="1">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LR = Link </a:t>
            </a:r>
            <a:r>
              <a:rPr kumimoji="0" lang="en-US" sz="12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Register</a:t>
            </a:r>
          </a:p>
        </p:txBody>
      </p:sp>
      <p:sp>
        <p:nvSpPr>
          <p:cNvPr id="60" name="TextBox 59"/>
          <p:cNvSpPr txBox="1"/>
          <p:nvPr/>
        </p:nvSpPr>
        <p:spPr>
          <a:xfrm>
            <a:off x="6300730" y="5437804"/>
            <a:ext cx="2005070" cy="27699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PC = Program counter</a:t>
            </a:r>
            <a:endParaRPr kumimoji="0" lang="en-US" sz="12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61" name="Rectangle 60"/>
          <p:cNvSpPr/>
          <p:nvPr/>
        </p:nvSpPr>
        <p:spPr>
          <a:xfrm>
            <a:off x="6172200" y="4925580"/>
            <a:ext cx="2913321" cy="276999"/>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IPSR = Interrupt </a:t>
            </a:r>
            <a:r>
              <a:rPr kumimoji="0" lang="en-US" sz="12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Program Status Register</a:t>
            </a:r>
            <a:r>
              <a:rPr kumimoji="0" lang="en-US" sz="12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a:t>
            </a:r>
          </a:p>
        </p:txBody>
      </p:sp>
      <p:sp>
        <p:nvSpPr>
          <p:cNvPr id="45" name="Rectangle 44"/>
          <p:cNvSpPr/>
          <p:nvPr/>
        </p:nvSpPr>
        <p:spPr>
          <a:xfrm>
            <a:off x="47312" y="4831806"/>
            <a:ext cx="230377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Base Priority Mask register</a:t>
            </a:r>
          </a:p>
        </p:txBody>
      </p:sp>
      <p:sp>
        <p:nvSpPr>
          <p:cNvPr id="46" name="TextBox 45"/>
          <p:cNvSpPr txBox="1"/>
          <p:nvPr/>
        </p:nvSpPr>
        <p:spPr>
          <a:xfrm>
            <a:off x="2308594" y="3057608"/>
            <a:ext cx="1143000" cy="369332"/>
          </a:xfrm>
          <a:prstGeom prst="rect">
            <a:avLst/>
          </a:prstGeom>
          <a:solidFill>
            <a:srgbClr val="FF33CC"/>
          </a:solidFill>
          <a:ln w="28575">
            <a:solidFill>
              <a:schemeClr val="tx1"/>
            </a:solidFill>
          </a:ln>
          <a:effectLst>
            <a:glow rad="190500">
              <a:srgbClr val="FF0000">
                <a:alpha val="68000"/>
              </a:srgbClr>
            </a:glow>
          </a:effectLst>
          <a:scene3d>
            <a:camera prst="orthographicFront"/>
            <a:lightRig rig="threePt" dir="t"/>
          </a:scene3d>
          <a:sp3d>
            <a:bevelT prst="angle"/>
          </a:sp3d>
        </p:spPr>
        <p:txBody>
          <a:bodyPr wrap="square" rtlCol="0">
            <a:spAutoFit/>
          </a:bodyPr>
          <a:lstStyle>
            <a:defPPr>
              <a:defRPr lang="en-US"/>
            </a:defPPr>
            <a:lvl1pPr>
              <a:defRPr b="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RAM</a:t>
            </a:r>
          </a:p>
        </p:txBody>
      </p:sp>
      <p:sp>
        <p:nvSpPr>
          <p:cNvPr id="47" name="TextBox 46"/>
          <p:cNvSpPr txBox="1"/>
          <p:nvPr/>
        </p:nvSpPr>
        <p:spPr>
          <a:xfrm>
            <a:off x="4397228" y="3065388"/>
            <a:ext cx="1143000" cy="369332"/>
          </a:xfrm>
          <a:prstGeom prst="rect">
            <a:avLst/>
          </a:prstGeom>
          <a:solidFill>
            <a:srgbClr val="FF33CC"/>
          </a:solidFill>
          <a:ln w="28575">
            <a:solidFill>
              <a:schemeClr val="tx1"/>
            </a:solidFill>
          </a:ln>
          <a:effectLst>
            <a:glow rad="190500">
              <a:srgbClr val="FF0000">
                <a:alpha val="68000"/>
              </a:srgbClr>
            </a:glow>
          </a:effectLst>
          <a:scene3d>
            <a:camera prst="orthographicFront"/>
            <a:lightRig rig="threePt" dir="t"/>
          </a:scene3d>
          <a:sp3d>
            <a:bevelT prst="angle"/>
          </a:sp3d>
        </p:spPr>
        <p:txBody>
          <a:bodyPr wrap="square" rtlCol="0">
            <a:spAutoFit/>
          </a:bodyPr>
          <a:lstStyle>
            <a:defPPr>
              <a:defRPr lang="en-US"/>
            </a:defPPr>
            <a:lvl1pPr>
              <a:defRPr b="1">
                <a:solidFill>
                  <a:srgbClr val="0000FF"/>
                </a:solidFill>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Registers</a:t>
            </a:r>
          </a:p>
        </p:txBody>
      </p:sp>
    </p:spTree>
    <p:extLst>
      <p:ext uri="{BB962C8B-B14F-4D97-AF65-F5344CB8AC3E}">
        <p14:creationId xmlns:p14="http://schemas.microsoft.com/office/powerpoint/2010/main" val="254134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indefinite"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1000"/>
                                        <p:tgtEl>
                                          <p:spTgt spid="36"/>
                                        </p:tgtEl>
                                      </p:cBhvr>
                                    </p:animEffect>
                                  </p:childTnLst>
                                </p:cTn>
                              </p:par>
                              <p:par>
                                <p:cTn id="8" presetID="22" presetClass="exit" presetSubtype="8" fill="hold" grpId="0" nodeType="withEffect">
                                  <p:stCondLst>
                                    <p:cond delay="0"/>
                                  </p:stCondLst>
                                  <p:childTnLst>
                                    <p:animEffect transition="out" filter="wipe(left)">
                                      <p:cBhvr>
                                        <p:cTn id="9" dur="1000"/>
                                        <p:tgtEl>
                                          <p:spTgt spid="54"/>
                                        </p:tgtEl>
                                      </p:cBhvr>
                                    </p:animEffect>
                                    <p:set>
                                      <p:cBhvr>
                                        <p:cTn id="10" dur="1" fill="hold">
                                          <p:stCondLst>
                                            <p:cond delay="999"/>
                                          </p:stCondLst>
                                        </p:cTn>
                                        <p:tgtEl>
                                          <p:spTgt spid="54"/>
                                        </p:tgtEl>
                                        <p:attrNameLst>
                                          <p:attrName>style.visibility</p:attrName>
                                        </p:attrNameLst>
                                      </p:cBhvr>
                                      <p:to>
                                        <p:strVal val="hidden"/>
                                      </p:to>
                                    </p:set>
                                  </p:childTnLst>
                                </p:cTn>
                              </p:par>
                            </p:childTnLst>
                          </p:cTn>
                        </p:par>
                        <p:par>
                          <p:cTn id="11" fill="hold">
                            <p:stCondLst>
                              <p:cond delay="1000"/>
                            </p:stCondLst>
                            <p:childTnLst>
                              <p:par>
                                <p:cTn id="12" presetID="42" presetClass="path" presetSubtype="0" accel="50000" decel="50000" fill="hold" nodeType="afterEffect">
                                  <p:stCondLst>
                                    <p:cond delay="0"/>
                                  </p:stCondLst>
                                  <p:childTnLst>
                                    <p:animMotion origin="layout" path="M -4.72222E-6 1.11111E-6 L 0.00278 0.0375 " pathEditMode="relative" rAng="0" ptsTypes="AA">
                                      <p:cBhvr>
                                        <p:cTn id="13" dur="2000" fill="hold"/>
                                        <p:tgtEl>
                                          <p:spTgt spid="40"/>
                                        </p:tgtEl>
                                        <p:attrNameLst>
                                          <p:attrName>ppt_x</p:attrName>
                                          <p:attrName>ppt_y</p:attrName>
                                        </p:attrNameLst>
                                      </p:cBhvr>
                                      <p:rCtr x="139" y="1875"/>
                                    </p:animMotion>
                                  </p:childTnLst>
                                </p:cTn>
                              </p:par>
                              <p:par>
                                <p:cTn id="14" presetID="22" presetClass="entr" presetSubtype="1"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wipe(up)">
                                      <p:cBhvr>
                                        <p:cTn id="16" dur="1000"/>
                                        <p:tgtEl>
                                          <p:spTgt spid="53"/>
                                        </p:tgtEl>
                                      </p:cBhvr>
                                    </p:animEffect>
                                  </p:childTnLst>
                                </p:cTn>
                              </p:par>
                              <p:par>
                                <p:cTn id="17" presetID="35" presetClass="path" presetSubtype="0" accel="50000" decel="50000" fill="hold" grpId="0" nodeType="withEffect">
                                  <p:stCondLst>
                                    <p:cond delay="0"/>
                                  </p:stCondLst>
                                  <p:childTnLst>
                                    <p:animMotion origin="layout" path="M -5.55556E-7 -2.96296E-6 L -0.25 -2.96296E-6 " pathEditMode="relative" rAng="0" ptsTypes="AA">
                                      <p:cBhvr>
                                        <p:cTn id="18" dur="500" fill="hold"/>
                                        <p:tgtEl>
                                          <p:spTgt spid="11">
                                            <p:txEl>
                                              <p:pRg st="7" end="7"/>
                                            </p:txEl>
                                          </p:spTgt>
                                        </p:tgtEl>
                                        <p:attrNameLst>
                                          <p:attrName>ppt_x</p:attrName>
                                          <p:attrName>ppt_y</p:attrName>
                                        </p:attrNameLst>
                                      </p:cBhvr>
                                      <p:rCtr x="-12500" y="0"/>
                                    </p:animMotion>
                                  </p:childTnLst>
                                </p:cTn>
                              </p:par>
                            </p:childTnLst>
                          </p:cTn>
                        </p:par>
                        <p:par>
                          <p:cTn id="19" fill="hold">
                            <p:stCondLst>
                              <p:cond delay="3000"/>
                            </p:stCondLst>
                            <p:childTnLst>
                              <p:par>
                                <p:cTn id="20" presetID="35" presetClass="path" presetSubtype="0" fill="hold" grpId="0" nodeType="afterEffect">
                                  <p:stCondLst>
                                    <p:cond delay="0"/>
                                  </p:stCondLst>
                                  <p:childTnLst>
                                    <p:animMotion origin="layout" path="M 1.38889E-6 -2.96296E-6 L -0.25 -2.96296E-6 " pathEditMode="relative" rAng="0" ptsTypes="AA">
                                      <p:cBhvr>
                                        <p:cTn id="21" dur="500" fill="hold"/>
                                        <p:tgtEl>
                                          <p:spTgt spid="11">
                                            <p:txEl>
                                              <p:pRg st="6" end="6"/>
                                            </p:txEl>
                                          </p:spTgt>
                                        </p:tgtEl>
                                        <p:attrNameLst>
                                          <p:attrName>ppt_x</p:attrName>
                                          <p:attrName>ppt_y</p:attrName>
                                        </p:attrNameLst>
                                      </p:cBhvr>
                                      <p:rCtr x="-12500" y="0"/>
                                    </p:animMotion>
                                  </p:childTnLst>
                                </p:cTn>
                              </p:par>
                            </p:childTnLst>
                          </p:cTn>
                        </p:par>
                        <p:par>
                          <p:cTn id="22" fill="hold">
                            <p:stCondLst>
                              <p:cond delay="3500"/>
                            </p:stCondLst>
                            <p:childTnLst>
                              <p:par>
                                <p:cTn id="23" presetID="35" presetClass="path" presetSubtype="0" fill="hold" grpId="0" nodeType="afterEffect">
                                  <p:stCondLst>
                                    <p:cond delay="0"/>
                                  </p:stCondLst>
                                  <p:childTnLst>
                                    <p:animMotion origin="layout" path="M 5.55556E-7 -4.44444E-6 L -0.25 -4.44444E-6 " pathEditMode="relative" rAng="0" ptsTypes="AA">
                                      <p:cBhvr>
                                        <p:cTn id="24" dur="500" fill="hold"/>
                                        <p:tgtEl>
                                          <p:spTgt spid="11">
                                            <p:txEl>
                                              <p:pRg st="5" end="5"/>
                                            </p:txEl>
                                          </p:spTgt>
                                        </p:tgtEl>
                                        <p:attrNameLst>
                                          <p:attrName>ppt_x</p:attrName>
                                          <p:attrName>ppt_y</p:attrName>
                                        </p:attrNameLst>
                                      </p:cBhvr>
                                      <p:rCtr x="-12500" y="0"/>
                                    </p:animMotion>
                                  </p:childTnLst>
                                </p:cTn>
                              </p:par>
                            </p:childTnLst>
                          </p:cTn>
                        </p:par>
                        <p:par>
                          <p:cTn id="25" fill="hold">
                            <p:stCondLst>
                              <p:cond delay="4000"/>
                            </p:stCondLst>
                            <p:childTnLst>
                              <p:par>
                                <p:cTn id="26" presetID="35" presetClass="path" presetSubtype="0" fill="hold" grpId="0" nodeType="afterEffect">
                                  <p:stCondLst>
                                    <p:cond delay="0"/>
                                  </p:stCondLst>
                                  <p:childTnLst>
                                    <p:animMotion origin="layout" path="M 1.94444E-6 -4.44444E-6 L -0.25 -4.44444E-6 " pathEditMode="relative" rAng="0" ptsTypes="AA">
                                      <p:cBhvr>
                                        <p:cTn id="27" dur="500" fill="hold"/>
                                        <p:tgtEl>
                                          <p:spTgt spid="11">
                                            <p:txEl>
                                              <p:pRg st="4" end="4"/>
                                            </p:txEl>
                                          </p:spTgt>
                                        </p:tgtEl>
                                        <p:attrNameLst>
                                          <p:attrName>ppt_x</p:attrName>
                                          <p:attrName>ppt_y</p:attrName>
                                        </p:attrNameLst>
                                      </p:cBhvr>
                                      <p:rCtr x="-12500" y="0"/>
                                    </p:animMotion>
                                  </p:childTnLst>
                                </p:cTn>
                              </p:par>
                            </p:childTnLst>
                          </p:cTn>
                        </p:par>
                        <p:par>
                          <p:cTn id="28" fill="hold">
                            <p:stCondLst>
                              <p:cond delay="4500"/>
                            </p:stCondLst>
                            <p:childTnLst>
                              <p:par>
                                <p:cTn id="29" presetID="35" presetClass="path" presetSubtype="0" fill="hold" grpId="0" nodeType="afterEffect">
                                  <p:stCondLst>
                                    <p:cond delay="0"/>
                                  </p:stCondLst>
                                  <p:childTnLst>
                                    <p:animMotion origin="layout" path="M 3.05556E-6 4.07407E-6 L -0.25 4.07407E-6 " pathEditMode="relative" rAng="0" ptsTypes="AA">
                                      <p:cBhvr>
                                        <p:cTn id="30" dur="500" fill="hold"/>
                                        <p:tgtEl>
                                          <p:spTgt spid="11">
                                            <p:txEl>
                                              <p:pRg st="3" end="3"/>
                                            </p:txEl>
                                          </p:spTgt>
                                        </p:tgtEl>
                                        <p:attrNameLst>
                                          <p:attrName>ppt_x</p:attrName>
                                          <p:attrName>ppt_y</p:attrName>
                                        </p:attrNameLst>
                                      </p:cBhvr>
                                      <p:rCtr x="-12500" y="0"/>
                                    </p:animMotion>
                                  </p:childTnLst>
                                </p:cTn>
                              </p:par>
                            </p:childTnLst>
                          </p:cTn>
                        </p:par>
                        <p:par>
                          <p:cTn id="31" fill="hold">
                            <p:stCondLst>
                              <p:cond delay="5000"/>
                            </p:stCondLst>
                            <p:childTnLst>
                              <p:par>
                                <p:cTn id="32" presetID="35" presetClass="path" presetSubtype="0" fill="hold" grpId="0" nodeType="afterEffect">
                                  <p:stCondLst>
                                    <p:cond delay="0"/>
                                  </p:stCondLst>
                                  <p:childTnLst>
                                    <p:animMotion origin="layout" path="M 3.05556E-6 2.59259E-6 L -0.25 2.59259E-6 " pathEditMode="relative" rAng="0" ptsTypes="AA">
                                      <p:cBhvr>
                                        <p:cTn id="33" dur="500" fill="hold"/>
                                        <p:tgtEl>
                                          <p:spTgt spid="11">
                                            <p:txEl>
                                              <p:pRg st="2" end="2"/>
                                            </p:txEl>
                                          </p:spTgt>
                                        </p:tgtEl>
                                        <p:attrNameLst>
                                          <p:attrName>ppt_x</p:attrName>
                                          <p:attrName>ppt_y</p:attrName>
                                        </p:attrNameLst>
                                      </p:cBhvr>
                                      <p:rCtr x="-12500" y="0"/>
                                    </p:animMotion>
                                  </p:childTnLst>
                                </p:cTn>
                              </p:par>
                            </p:childTnLst>
                          </p:cTn>
                        </p:par>
                        <p:par>
                          <p:cTn id="34" fill="hold">
                            <p:stCondLst>
                              <p:cond delay="5500"/>
                            </p:stCondLst>
                            <p:childTnLst>
                              <p:par>
                                <p:cTn id="35" presetID="35" presetClass="path" presetSubtype="0" fill="hold" grpId="0" nodeType="afterEffect">
                                  <p:stCondLst>
                                    <p:cond delay="0"/>
                                  </p:stCondLst>
                                  <p:childTnLst>
                                    <p:animMotion origin="layout" path="M 3.05556E-6 2.59259E-6 L -0.25 2.59259E-6 " pathEditMode="relative" rAng="0" ptsTypes="AA">
                                      <p:cBhvr>
                                        <p:cTn id="36" dur="500" fill="hold"/>
                                        <p:tgtEl>
                                          <p:spTgt spid="11">
                                            <p:txEl>
                                              <p:pRg st="1" end="1"/>
                                            </p:txEl>
                                          </p:spTgt>
                                        </p:tgtEl>
                                        <p:attrNameLst>
                                          <p:attrName>ppt_x</p:attrName>
                                          <p:attrName>ppt_y</p:attrName>
                                        </p:attrNameLst>
                                      </p:cBhvr>
                                      <p:rCtr x="-12500" y="0"/>
                                    </p:animMotion>
                                  </p:childTnLst>
                                </p:cTn>
                              </p:par>
                            </p:childTnLst>
                          </p:cTn>
                        </p:par>
                        <p:par>
                          <p:cTn id="37" fill="hold">
                            <p:stCondLst>
                              <p:cond delay="6000"/>
                            </p:stCondLst>
                            <p:childTnLst>
                              <p:par>
                                <p:cTn id="38" presetID="35" presetClass="path" presetSubtype="0" fill="hold" grpId="0" nodeType="afterEffect">
                                  <p:stCondLst>
                                    <p:cond delay="0"/>
                                  </p:stCondLst>
                                  <p:childTnLst>
                                    <p:animMotion origin="layout" path="M 3.05556E-6 1.11111E-6 L -0.25 1.11111E-6 " pathEditMode="relative" rAng="0" ptsTypes="AA">
                                      <p:cBhvr>
                                        <p:cTn id="39" dur="500" fill="hold"/>
                                        <p:tgtEl>
                                          <p:spTgt spid="11">
                                            <p:txEl>
                                              <p:pRg st="0" end="0"/>
                                            </p:txEl>
                                          </p:spTgt>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11" grpId="0" uiExpand="1" build="p" rev="1"/>
      <p:bldP spid="5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0"/>
            <a:ext cx="9203665" cy="685800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42" name="Rectangle 41"/>
          <p:cNvSpPr/>
          <p:nvPr/>
        </p:nvSpPr>
        <p:spPr>
          <a:xfrm>
            <a:off x="6775410" y="3197824"/>
            <a:ext cx="2293180" cy="258489"/>
          </a:xfrm>
          <a:prstGeom prst="rect">
            <a:avLst/>
          </a:prstGeom>
          <a:solidFill>
            <a:srgbClr val="FFFF00"/>
          </a:solidFill>
          <a:ln>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3" name="Rectangle 52"/>
          <p:cNvSpPr/>
          <p:nvPr/>
        </p:nvSpPr>
        <p:spPr>
          <a:xfrm>
            <a:off x="6775410" y="2923466"/>
            <a:ext cx="2293180" cy="258489"/>
          </a:xfrm>
          <a:prstGeom prst="rect">
            <a:avLst/>
          </a:prstGeom>
          <a:solidFill>
            <a:srgbClr val="FFFF00"/>
          </a:solidFill>
          <a:ln>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 name="Rectangle 12"/>
          <p:cNvSpPr/>
          <p:nvPr/>
        </p:nvSpPr>
        <p:spPr>
          <a:xfrm>
            <a:off x="4404094" y="3426940"/>
            <a:ext cx="1143000" cy="2514598"/>
          </a:xfrm>
          <a:prstGeom prst="rect">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6" name="Rectangle 15"/>
          <p:cNvSpPr/>
          <p:nvPr/>
        </p:nvSpPr>
        <p:spPr>
          <a:xfrm>
            <a:off x="4404095" y="5027139"/>
            <a:ext cx="1143000" cy="228600"/>
          </a:xfrm>
          <a:prstGeom prst="rect">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8" name="Rectangle 7"/>
          <p:cNvSpPr/>
          <p:nvPr/>
        </p:nvSpPr>
        <p:spPr>
          <a:xfrm>
            <a:off x="2308594" y="3426940"/>
            <a:ext cx="1143000" cy="2514598"/>
          </a:xfrm>
          <a:prstGeom prst="rect">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 name="Rectangle 11"/>
          <p:cNvSpPr/>
          <p:nvPr/>
        </p:nvSpPr>
        <p:spPr>
          <a:xfrm>
            <a:off x="2308594" y="5484339"/>
            <a:ext cx="1143000" cy="30480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rPr>
              <a:t>stack</a:t>
            </a:r>
          </a:p>
        </p:txBody>
      </p:sp>
      <p:sp>
        <p:nvSpPr>
          <p:cNvPr id="17" name="Rectangle 16"/>
          <p:cNvSpPr/>
          <p:nvPr/>
        </p:nvSpPr>
        <p:spPr>
          <a:xfrm>
            <a:off x="4404095" y="5255739"/>
            <a:ext cx="1143000" cy="228600"/>
          </a:xfrm>
          <a:prstGeom prst="rect">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9" name="TextBox 18"/>
          <p:cNvSpPr txBox="1"/>
          <p:nvPr/>
        </p:nvSpPr>
        <p:spPr>
          <a:xfrm>
            <a:off x="2308594" y="3057608"/>
            <a:ext cx="1143000" cy="369332"/>
          </a:xfrm>
          <a:prstGeom prst="rect">
            <a:avLst/>
          </a:prstGeom>
          <a:solidFill>
            <a:srgbClr val="FF33CC"/>
          </a:solidFill>
          <a:ln w="28575">
            <a:solidFill>
              <a:schemeClr val="tx1"/>
            </a:solidFill>
          </a:ln>
          <a:effectLst>
            <a:glow rad="228600">
              <a:srgbClr val="FF0000">
                <a:alpha val="40000"/>
              </a:srgbClr>
            </a:glow>
          </a:effectLst>
          <a:scene3d>
            <a:camera prst="orthographicFront"/>
            <a:lightRig rig="threePt" dir="t"/>
          </a:scene3d>
          <a:sp3d>
            <a:bevelT prst="angle"/>
          </a:sp3d>
        </p:spPr>
        <p:txBody>
          <a:bodyPr wrap="square" rtlCol="0">
            <a:spAutoFit/>
          </a:bodyPr>
          <a:lstStyle>
            <a:defPPr>
              <a:defRPr lang="en-US"/>
            </a:defPPr>
            <a:lvl1pPr>
              <a:defRPr b="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RAM</a:t>
            </a:r>
          </a:p>
        </p:txBody>
      </p:sp>
      <p:sp>
        <p:nvSpPr>
          <p:cNvPr id="20" name="TextBox 19"/>
          <p:cNvSpPr txBox="1"/>
          <p:nvPr/>
        </p:nvSpPr>
        <p:spPr>
          <a:xfrm>
            <a:off x="4397228" y="3065388"/>
            <a:ext cx="1143000" cy="369332"/>
          </a:xfrm>
          <a:prstGeom prst="rect">
            <a:avLst/>
          </a:prstGeom>
          <a:solidFill>
            <a:srgbClr val="FF33CC"/>
          </a:solidFill>
          <a:ln w="28575">
            <a:solidFill>
              <a:schemeClr val="tx1"/>
            </a:solidFill>
          </a:ln>
          <a:effectLst>
            <a:glow rad="228600">
              <a:srgbClr val="FF0000">
                <a:alpha val="40000"/>
              </a:srgbClr>
            </a:glow>
          </a:effectLst>
          <a:scene3d>
            <a:camera prst="orthographicFront"/>
            <a:lightRig rig="threePt" dir="t"/>
          </a:scene3d>
          <a:sp3d>
            <a:bevelT prst="angle"/>
          </a:sp3d>
        </p:spPr>
        <p:txBody>
          <a:bodyPr wrap="square" rtlCol="0">
            <a:spAutoFit/>
          </a:bodyPr>
          <a:lstStyle>
            <a:defPPr>
              <a:defRPr lang="en-US"/>
            </a:defPPr>
            <a:lvl1pPr>
              <a:defRPr b="1">
                <a:solidFill>
                  <a:srgbClr val="0000FF"/>
                </a:solidFill>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Registers</a:t>
            </a:r>
          </a:p>
        </p:txBody>
      </p:sp>
      <p:sp>
        <p:nvSpPr>
          <p:cNvPr id="21" name="Rectangle 20"/>
          <p:cNvSpPr/>
          <p:nvPr/>
        </p:nvSpPr>
        <p:spPr>
          <a:xfrm>
            <a:off x="1087573" y="3563509"/>
            <a:ext cx="533400" cy="345426"/>
          </a:xfrm>
          <a:prstGeom prst="rect">
            <a:avLst/>
          </a:prstGeom>
          <a:solidFill>
            <a:srgbClr val="00FF00"/>
          </a:solidFill>
          <a:ln>
            <a:solidFill>
              <a:schemeClr val="tx1"/>
            </a:solidFill>
          </a:ln>
          <a:effectLst>
            <a:glow rad="127000">
              <a:srgbClr val="FFFF00">
                <a:alpha val="58000"/>
              </a:srgbClr>
            </a:glo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smtClean="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1087573" y="4002922"/>
            <a:ext cx="533400" cy="345426"/>
          </a:xfrm>
          <a:prstGeom prst="rect">
            <a:avLst/>
          </a:prstGeom>
          <a:solidFill>
            <a:srgbClr val="00FF00"/>
          </a:solidFill>
          <a:ln>
            <a:solidFill>
              <a:schemeClr val="tx1"/>
            </a:solidFill>
          </a:ln>
          <a:effectLst>
            <a:glow rad="127000">
              <a:srgbClr val="FFFF00">
                <a:alpha val="58000"/>
              </a:srgbClr>
            </a:glo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smtClean="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1087573" y="4442335"/>
            <a:ext cx="533400" cy="345426"/>
          </a:xfrm>
          <a:prstGeom prst="rect">
            <a:avLst/>
          </a:prstGeom>
          <a:solidFill>
            <a:srgbClr val="00FF00"/>
          </a:solidFill>
          <a:ln>
            <a:solidFill>
              <a:schemeClr val="tx1"/>
            </a:solidFill>
          </a:ln>
          <a:effectLst>
            <a:glow rad="127000">
              <a:srgbClr val="FFFF00">
                <a:alpha val="58000"/>
              </a:srgbClr>
            </a:glo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smtClean="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24" name="TextBox 23"/>
          <p:cNvSpPr txBox="1"/>
          <p:nvPr/>
        </p:nvSpPr>
        <p:spPr>
          <a:xfrm>
            <a:off x="709241" y="3583725"/>
            <a:ext cx="23916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I</a:t>
            </a:r>
            <a:endParaRPr kumimoji="0" lang="en-US" sz="11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25" name="TextBox 24"/>
          <p:cNvSpPr txBox="1"/>
          <p:nvPr/>
        </p:nvSpPr>
        <p:spPr>
          <a:xfrm>
            <a:off x="514177" y="4002922"/>
            <a:ext cx="51488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IPSR</a:t>
            </a:r>
            <a:endParaRPr kumimoji="0" lang="en-US" sz="11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26" name="TextBox 25"/>
          <p:cNvSpPr txBox="1"/>
          <p:nvPr/>
        </p:nvSpPr>
        <p:spPr>
          <a:xfrm>
            <a:off x="301917" y="4475796"/>
            <a:ext cx="81464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BASEPRI</a:t>
            </a:r>
            <a:endParaRPr kumimoji="0" lang="en-US" sz="11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27" name="TextBox 26"/>
          <p:cNvSpPr txBox="1"/>
          <p:nvPr/>
        </p:nvSpPr>
        <p:spPr>
          <a:xfrm>
            <a:off x="1200995" y="3563509"/>
            <a:ext cx="3048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0</a:t>
            </a:r>
            <a:endPar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8" name="TextBox 27"/>
          <p:cNvSpPr txBox="1"/>
          <p:nvPr/>
        </p:nvSpPr>
        <p:spPr>
          <a:xfrm>
            <a:off x="1195433" y="4420346"/>
            <a:ext cx="3048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0</a:t>
            </a:r>
            <a:endPar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9" name="TextBox 28"/>
          <p:cNvSpPr txBox="1"/>
          <p:nvPr/>
        </p:nvSpPr>
        <p:spPr>
          <a:xfrm>
            <a:off x="1195433" y="4002922"/>
            <a:ext cx="3048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0</a:t>
            </a:r>
            <a:endPar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0" name="TextBox 29"/>
          <p:cNvSpPr txBox="1"/>
          <p:nvPr/>
        </p:nvSpPr>
        <p:spPr>
          <a:xfrm>
            <a:off x="1206786" y="5245106"/>
            <a:ext cx="6976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rPr>
              <a:t>MSP</a:t>
            </a:r>
            <a:endParaRPr kumimoji="0" lang="en-US" sz="1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cxnSp>
        <p:nvCxnSpPr>
          <p:cNvPr id="32" name="Straight Arrow Connector 31"/>
          <p:cNvCxnSpPr/>
          <p:nvPr/>
        </p:nvCxnSpPr>
        <p:spPr>
          <a:xfrm>
            <a:off x="1851394" y="5435089"/>
            <a:ext cx="457200" cy="0"/>
          </a:xfrm>
          <a:prstGeom prst="straightConnector1">
            <a:avLst/>
          </a:prstGeom>
          <a:ln w="38100">
            <a:solidFill>
              <a:srgbClr val="FF33CC"/>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134953" y="1508541"/>
            <a:ext cx="1432881" cy="780727"/>
          </a:xfrm>
          <a:prstGeom prst="rect">
            <a:avLst/>
          </a:prstGeom>
          <a:solidFill>
            <a:srgbClr val="00FF00"/>
          </a:solidFill>
          <a:ln>
            <a:solidFill>
              <a:schemeClr val="tx1"/>
            </a:solidFill>
          </a:ln>
          <a:effectLst>
            <a:glow rad="114300">
              <a:srgbClr val="FFFF00"/>
            </a:glow>
          </a:effectLst>
          <a:scene3d>
            <a:camera prst="orthographicFront"/>
            <a:lightRig rig="threePt" dir="t"/>
          </a:scene3d>
          <a:sp3d>
            <a:bevelT prst="slope"/>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Thread Mode</a:t>
            </a:r>
          </a:p>
        </p:txBody>
      </p:sp>
      <p:sp>
        <p:nvSpPr>
          <p:cNvPr id="34" name="Rectangle 33"/>
          <p:cNvSpPr/>
          <p:nvPr/>
        </p:nvSpPr>
        <p:spPr>
          <a:xfrm>
            <a:off x="4495800" y="1600200"/>
            <a:ext cx="1295400" cy="609600"/>
          </a:xfrm>
          <a:prstGeom prst="rect">
            <a:avLst/>
          </a:prstGeom>
          <a:solidFill>
            <a:srgbClr val="00FF00"/>
          </a:solidFill>
          <a:ln>
            <a:solidFill>
              <a:schemeClr val="tx1"/>
            </a:solidFill>
          </a:ln>
          <a:effectLst>
            <a:glow rad="127000">
              <a:srgbClr val="FFFF00"/>
            </a:glo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Handler Mode</a:t>
            </a:r>
          </a:p>
        </p:txBody>
      </p:sp>
      <p:cxnSp>
        <p:nvCxnSpPr>
          <p:cNvPr id="36" name="Straight Arrow Connector 35"/>
          <p:cNvCxnSpPr>
            <a:endCxn id="34" idx="1"/>
          </p:cNvCxnSpPr>
          <p:nvPr/>
        </p:nvCxnSpPr>
        <p:spPr>
          <a:xfrm flipV="1">
            <a:off x="2552113" y="1905000"/>
            <a:ext cx="1943687" cy="0"/>
          </a:xfrm>
          <a:prstGeom prst="straightConnector1">
            <a:avLst/>
          </a:prstGeom>
          <a:ln w="38100">
            <a:solidFill>
              <a:srgbClr val="FF33CC"/>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775410" y="2573593"/>
            <a:ext cx="166744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FFFF"/>
                </a:solidFill>
                <a:effectLst/>
                <a:uLnTx/>
                <a:uFillTx/>
                <a:latin typeface="Arial"/>
                <a:ea typeface="+mn-ea"/>
                <a:cs typeface="Arial"/>
              </a:rPr>
              <a:t>Context Switch</a:t>
            </a:r>
            <a:endParaRPr kumimoji="0" lang="en-US" sz="1600" b="1" i="0" u="none" strike="noStrike" kern="1200" cap="none" spc="0" normalizeH="0" baseline="0" noProof="0" dirty="0">
              <a:ln>
                <a:noFill/>
              </a:ln>
              <a:solidFill>
                <a:srgbClr val="00FFFF"/>
              </a:solidFill>
              <a:effectLst/>
              <a:uLnTx/>
              <a:uFillTx/>
              <a:latin typeface="Arial"/>
              <a:ea typeface="+mn-ea"/>
              <a:cs typeface="Arial"/>
            </a:endParaRPr>
          </a:p>
        </p:txBody>
      </p:sp>
      <p:sp>
        <p:nvSpPr>
          <p:cNvPr id="39" name="TextBox 38"/>
          <p:cNvSpPr txBox="1"/>
          <p:nvPr/>
        </p:nvSpPr>
        <p:spPr>
          <a:xfrm>
            <a:off x="6483202" y="2880712"/>
            <a:ext cx="2535865" cy="1077218"/>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Push Registers</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PC = [0x00000048]</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Set IPSR = 18</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Set LR = 0xFFFFFFF9</a:t>
            </a:r>
            <a:endPar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 name="Rectangle 54"/>
          <p:cNvSpPr/>
          <p:nvPr/>
        </p:nvSpPr>
        <p:spPr>
          <a:xfrm>
            <a:off x="0" y="76200"/>
            <a:ext cx="9144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Interrupt Context Switch</a:t>
            </a:r>
          </a:p>
        </p:txBody>
      </p:sp>
      <p:sp>
        <p:nvSpPr>
          <p:cNvPr id="56" name="Rectangle 55"/>
          <p:cNvSpPr/>
          <p:nvPr/>
        </p:nvSpPr>
        <p:spPr>
          <a:xfrm>
            <a:off x="0" y="480703"/>
            <a:ext cx="9085521"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a:t>
            </a:r>
            <a:r>
              <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he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steps involved in a context switch </a:t>
            </a:r>
            <a:r>
              <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from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executing the foreground </a:t>
            </a:r>
            <a:r>
              <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thread (user main program)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to switching to the background thread (ISR) when the </a:t>
            </a:r>
            <a:r>
              <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interrupt occurs</a:t>
            </a:r>
            <a:endPar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57" name="Rectangle 56"/>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smtClean="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endPar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endParaRPr>
          </a:p>
        </p:txBody>
      </p:sp>
      <p:sp>
        <p:nvSpPr>
          <p:cNvPr id="58" name="TextBox 57"/>
          <p:cNvSpPr txBox="1"/>
          <p:nvPr/>
        </p:nvSpPr>
        <p:spPr>
          <a:xfrm>
            <a:off x="442681" y="5443040"/>
            <a:ext cx="14334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rPr>
              <a:t>Main stack pointer</a:t>
            </a:r>
            <a:endPar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59" name="TextBox 58"/>
          <p:cNvSpPr txBox="1"/>
          <p:nvPr/>
        </p:nvSpPr>
        <p:spPr>
          <a:xfrm>
            <a:off x="6300730" y="5184068"/>
            <a:ext cx="1852669" cy="276999"/>
          </a:xfrm>
          <a:prstGeom prst="rect">
            <a:avLst/>
          </a:prstGeom>
          <a:noFill/>
        </p:spPr>
        <p:txBody>
          <a:bodyPr wrap="square" rtlCol="0">
            <a:spAutoFit/>
          </a:bodyPr>
          <a:lstStyle>
            <a:defPPr>
              <a:defRPr lang="en-US"/>
            </a:defPPr>
            <a:lvl1pPr>
              <a:defRPr sz="1400" b="1">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LR = Link </a:t>
            </a:r>
            <a:r>
              <a:rPr kumimoji="0" lang="en-US" sz="12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Register</a:t>
            </a:r>
          </a:p>
        </p:txBody>
      </p:sp>
      <p:sp>
        <p:nvSpPr>
          <p:cNvPr id="60" name="TextBox 59"/>
          <p:cNvSpPr txBox="1"/>
          <p:nvPr/>
        </p:nvSpPr>
        <p:spPr>
          <a:xfrm>
            <a:off x="6300730" y="5437804"/>
            <a:ext cx="200507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PC = Program counter</a:t>
            </a:r>
            <a:endParaRPr kumimoji="0" lang="en-US" sz="12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61" name="Rectangle 60"/>
          <p:cNvSpPr/>
          <p:nvPr/>
        </p:nvSpPr>
        <p:spPr>
          <a:xfrm>
            <a:off x="6172200" y="4925580"/>
            <a:ext cx="2913321"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IPSR = Interrupt </a:t>
            </a:r>
            <a:r>
              <a:rPr kumimoji="0" lang="en-US" sz="12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Program Status Register</a:t>
            </a:r>
            <a:r>
              <a:rPr kumimoji="0" lang="en-US" sz="12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a:t>
            </a:r>
          </a:p>
        </p:txBody>
      </p:sp>
      <p:sp>
        <p:nvSpPr>
          <p:cNvPr id="62" name="Rectangle 61"/>
          <p:cNvSpPr/>
          <p:nvPr/>
        </p:nvSpPr>
        <p:spPr>
          <a:xfrm>
            <a:off x="47312" y="4831806"/>
            <a:ext cx="230377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Base Priority Mask register</a:t>
            </a:r>
          </a:p>
        </p:txBody>
      </p:sp>
      <p:cxnSp>
        <p:nvCxnSpPr>
          <p:cNvPr id="41" name="Straight Arrow Connector 40"/>
          <p:cNvCxnSpPr/>
          <p:nvPr/>
        </p:nvCxnSpPr>
        <p:spPr>
          <a:xfrm>
            <a:off x="6059870" y="3181955"/>
            <a:ext cx="457200" cy="0"/>
          </a:xfrm>
          <a:prstGeom prst="straightConnector1">
            <a:avLst/>
          </a:prstGeom>
          <a:ln w="38100">
            <a:solidFill>
              <a:srgbClr val="FF33CC"/>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419600" y="5255739"/>
            <a:ext cx="112062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PC = </a:t>
            </a:r>
            <a:r>
              <a:rPr kumimoji="0" lang="en-US" sz="9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[0x00000048</a:t>
            </a:r>
            <a:r>
              <a:rPr kumimoji="0" lang="en-US" sz="9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a:t>
            </a:r>
            <a:endParaRPr kumimoji="0" lang="en-US" sz="9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 name="TextBox 10"/>
          <p:cNvSpPr txBox="1"/>
          <p:nvPr/>
        </p:nvSpPr>
        <p:spPr>
          <a:xfrm>
            <a:off x="2286000" y="3714530"/>
            <a:ext cx="806631" cy="18288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R0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R1</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R2</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R3</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R12</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LR</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PC</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PSR</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72976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1000"/>
                                        <p:tgtEl>
                                          <p:spTgt spid="3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up)">
                                      <p:cBhvr>
                                        <p:cTn id="10" dur="1000"/>
                                        <p:tgtEl>
                                          <p:spTgt spid="42"/>
                                        </p:tgtEl>
                                      </p:cBhvr>
                                    </p:animEffect>
                                  </p:childTnLst>
                                </p:cTn>
                              </p:par>
                              <p:par>
                                <p:cTn id="11" presetID="19" presetClass="emph" presetSubtype="0" repeatCount="3000" fill="hold" grpId="0" nodeType="withEffect">
                                  <p:stCondLst>
                                    <p:cond delay="0"/>
                                  </p:stCondLst>
                                  <p:childTnLst>
                                    <p:animClr clrSpc="rgb" dir="cw">
                                      <p:cBhvr override="childStyle">
                                        <p:cTn id="12" dur="500" fill="hold"/>
                                        <p:tgtEl>
                                          <p:spTgt spid="43"/>
                                        </p:tgtEl>
                                        <p:attrNameLst>
                                          <p:attrName>style.color</p:attrName>
                                        </p:attrNameLst>
                                      </p:cBhvr>
                                      <p:to>
                                        <a:srgbClr val="FF0066"/>
                                      </p:to>
                                    </p:animClr>
                                    <p:animClr clrSpc="rgb" dir="cw">
                                      <p:cBhvr>
                                        <p:cTn id="13" dur="500" fill="hold"/>
                                        <p:tgtEl>
                                          <p:spTgt spid="43"/>
                                        </p:tgtEl>
                                        <p:attrNameLst>
                                          <p:attrName>fillcolor</p:attrName>
                                        </p:attrNameLst>
                                      </p:cBhvr>
                                      <p:to>
                                        <a:srgbClr val="FF0066"/>
                                      </p:to>
                                    </p:animClr>
                                    <p:set>
                                      <p:cBhvr>
                                        <p:cTn id="14" dur="500" fill="hold"/>
                                        <p:tgtEl>
                                          <p:spTgt spid="43"/>
                                        </p:tgtEl>
                                        <p:attrNameLst>
                                          <p:attrName>fill.type</p:attrName>
                                        </p:attrNameLst>
                                      </p:cBhvr>
                                      <p:to>
                                        <p:strVal val="solid"/>
                                      </p:to>
                                    </p:set>
                                    <p:set>
                                      <p:cBhvr>
                                        <p:cTn id="15" dur="500" fill="hold"/>
                                        <p:tgtEl>
                                          <p:spTgt spid="4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0" y="-9679"/>
            <a:ext cx="9203665" cy="685800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44" name="Rectangle 43"/>
          <p:cNvSpPr/>
          <p:nvPr/>
        </p:nvSpPr>
        <p:spPr>
          <a:xfrm>
            <a:off x="6775410" y="3435642"/>
            <a:ext cx="2293180" cy="258489"/>
          </a:xfrm>
          <a:prstGeom prst="rect">
            <a:avLst/>
          </a:prstGeom>
          <a:solidFill>
            <a:srgbClr val="FFFF00"/>
          </a:solidFill>
          <a:ln>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2" name="Rectangle 41"/>
          <p:cNvSpPr/>
          <p:nvPr/>
        </p:nvSpPr>
        <p:spPr>
          <a:xfrm>
            <a:off x="6775410" y="3216874"/>
            <a:ext cx="2293180" cy="258489"/>
          </a:xfrm>
          <a:prstGeom prst="rect">
            <a:avLst/>
          </a:prstGeom>
          <a:solidFill>
            <a:srgbClr val="FFFF00"/>
          </a:solidFill>
          <a:ln>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3" name="Rectangle 52"/>
          <p:cNvSpPr/>
          <p:nvPr/>
        </p:nvSpPr>
        <p:spPr>
          <a:xfrm>
            <a:off x="6775410" y="2942516"/>
            <a:ext cx="2293180" cy="258489"/>
          </a:xfrm>
          <a:prstGeom prst="rect">
            <a:avLst/>
          </a:prstGeom>
          <a:solidFill>
            <a:srgbClr val="FFFF00"/>
          </a:solidFill>
          <a:ln>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 name="Rectangle 12"/>
          <p:cNvSpPr/>
          <p:nvPr/>
        </p:nvSpPr>
        <p:spPr>
          <a:xfrm>
            <a:off x="4404094" y="3426940"/>
            <a:ext cx="1143000" cy="2514598"/>
          </a:xfrm>
          <a:prstGeom prst="rect">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6" name="Rectangle 15"/>
          <p:cNvSpPr/>
          <p:nvPr/>
        </p:nvSpPr>
        <p:spPr>
          <a:xfrm>
            <a:off x="4404095" y="5027139"/>
            <a:ext cx="1143000" cy="228600"/>
          </a:xfrm>
          <a:prstGeom prst="rect">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8" name="Rectangle 7"/>
          <p:cNvSpPr/>
          <p:nvPr/>
        </p:nvSpPr>
        <p:spPr>
          <a:xfrm>
            <a:off x="2308594" y="3426940"/>
            <a:ext cx="1143000" cy="2514598"/>
          </a:xfrm>
          <a:prstGeom prst="rect">
            <a:avLst/>
          </a:prstGeom>
          <a:solidFill>
            <a:srgbClr val="FFFF00"/>
          </a:solidFill>
          <a:ln>
            <a:solidFill>
              <a:schemeClr val="tx1"/>
            </a:solidFill>
          </a:ln>
          <a:scene3d>
            <a:camera prst="orthographicFront"/>
            <a:lightRig rig="threePt" dir="t"/>
          </a:scene3d>
          <a:sp3d>
            <a:bevelT prst="slope"/>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 name="Rectangle 11"/>
          <p:cNvSpPr/>
          <p:nvPr/>
        </p:nvSpPr>
        <p:spPr>
          <a:xfrm>
            <a:off x="2308594" y="5484339"/>
            <a:ext cx="1143000" cy="30480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rPr>
              <a:t>stack</a:t>
            </a:r>
          </a:p>
        </p:txBody>
      </p:sp>
      <p:sp>
        <p:nvSpPr>
          <p:cNvPr id="17" name="Rectangle 16"/>
          <p:cNvSpPr/>
          <p:nvPr/>
        </p:nvSpPr>
        <p:spPr>
          <a:xfrm>
            <a:off x="4404095" y="5255739"/>
            <a:ext cx="1143000" cy="228600"/>
          </a:xfrm>
          <a:prstGeom prst="rect">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9" name="TextBox 18"/>
          <p:cNvSpPr txBox="1"/>
          <p:nvPr/>
        </p:nvSpPr>
        <p:spPr>
          <a:xfrm>
            <a:off x="2305050" y="3057608"/>
            <a:ext cx="1146544" cy="369332"/>
          </a:xfrm>
          <a:prstGeom prst="rect">
            <a:avLst/>
          </a:prstGeom>
          <a:solidFill>
            <a:srgbClr val="FF33CC"/>
          </a:solidFill>
          <a:ln w="28575">
            <a:solidFill>
              <a:schemeClr val="tx1"/>
            </a:solidFill>
          </a:ln>
          <a:effectLst>
            <a:glow rad="127000">
              <a:srgbClr val="FF0000"/>
            </a:glow>
          </a:effectLst>
          <a:scene3d>
            <a:camera prst="orthographicFront"/>
            <a:lightRig rig="threePt" dir="t"/>
          </a:scene3d>
          <a:sp3d>
            <a:bevelT prst="angle"/>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RAM</a:t>
            </a:r>
            <a:endPar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 name="TextBox 19"/>
          <p:cNvSpPr txBox="1"/>
          <p:nvPr/>
        </p:nvSpPr>
        <p:spPr>
          <a:xfrm>
            <a:off x="4404092" y="3057608"/>
            <a:ext cx="1143001" cy="369332"/>
          </a:xfrm>
          <a:prstGeom prst="rect">
            <a:avLst/>
          </a:prstGeom>
          <a:solidFill>
            <a:srgbClr val="FF33CC"/>
          </a:solidFill>
          <a:ln w="28575">
            <a:solidFill>
              <a:schemeClr val="tx1"/>
            </a:solidFill>
          </a:ln>
          <a:effectLst>
            <a:glow rad="127000">
              <a:srgbClr val="FF0000"/>
            </a:glow>
          </a:effectLst>
          <a:scene3d>
            <a:camera prst="orthographicFront"/>
            <a:lightRig rig="threePt" dir="t"/>
          </a:scene3d>
          <a:sp3d>
            <a:bevelT prst="angle"/>
          </a:sp3d>
        </p:spPr>
        <p:txBody>
          <a:bodyPr wrap="square" rtlCol="0">
            <a:spAutoFit/>
          </a:bodyPr>
          <a:lstStyle>
            <a:defPPr>
              <a:defRPr lang="en-US"/>
            </a:defPPr>
            <a:lvl1pPr>
              <a:defRPr b="1">
                <a:solidFill>
                  <a:srgbClr val="0000FF"/>
                </a:solidFill>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Registers</a:t>
            </a:r>
          </a:p>
        </p:txBody>
      </p:sp>
      <p:sp>
        <p:nvSpPr>
          <p:cNvPr id="21" name="Rectangle 20"/>
          <p:cNvSpPr/>
          <p:nvPr/>
        </p:nvSpPr>
        <p:spPr>
          <a:xfrm>
            <a:off x="1087573" y="3563509"/>
            <a:ext cx="533400" cy="345426"/>
          </a:xfrm>
          <a:prstGeom prst="rect">
            <a:avLst/>
          </a:prstGeom>
          <a:solidFill>
            <a:srgbClr val="00FF00"/>
          </a:solidFill>
          <a:ln>
            <a:solidFill>
              <a:schemeClr val="tx1"/>
            </a:solidFill>
          </a:ln>
          <a:effectLst>
            <a:glow rad="127000">
              <a:srgbClr val="FFFF00">
                <a:alpha val="48000"/>
              </a:srgbClr>
            </a:glo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smtClean="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1087573" y="4002922"/>
            <a:ext cx="533400" cy="345426"/>
          </a:xfrm>
          <a:prstGeom prst="rect">
            <a:avLst/>
          </a:prstGeom>
          <a:solidFill>
            <a:srgbClr val="00FF00"/>
          </a:solidFill>
          <a:ln>
            <a:solidFill>
              <a:schemeClr val="tx1"/>
            </a:solidFill>
          </a:ln>
          <a:effectLst>
            <a:glow rad="127000">
              <a:srgbClr val="FFFF00">
                <a:alpha val="48000"/>
              </a:srgbClr>
            </a:glo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smtClean="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1087573" y="4442335"/>
            <a:ext cx="533400" cy="345426"/>
          </a:xfrm>
          <a:prstGeom prst="rect">
            <a:avLst/>
          </a:prstGeom>
          <a:solidFill>
            <a:srgbClr val="00FF00"/>
          </a:solidFill>
          <a:ln>
            <a:solidFill>
              <a:schemeClr val="tx1"/>
            </a:solidFill>
          </a:ln>
          <a:effectLst>
            <a:glow rad="127000">
              <a:srgbClr val="FFFF00">
                <a:alpha val="48000"/>
              </a:srgbClr>
            </a:glo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smtClean="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24" name="TextBox 23"/>
          <p:cNvSpPr txBox="1"/>
          <p:nvPr/>
        </p:nvSpPr>
        <p:spPr>
          <a:xfrm>
            <a:off x="709241" y="3583725"/>
            <a:ext cx="23916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I</a:t>
            </a:r>
            <a:endParaRPr kumimoji="0" lang="en-US" sz="11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25" name="TextBox 24"/>
          <p:cNvSpPr txBox="1"/>
          <p:nvPr/>
        </p:nvSpPr>
        <p:spPr>
          <a:xfrm>
            <a:off x="514177" y="4002922"/>
            <a:ext cx="51488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IPSR</a:t>
            </a:r>
            <a:endParaRPr kumimoji="0" lang="en-US" sz="11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26" name="TextBox 25"/>
          <p:cNvSpPr txBox="1"/>
          <p:nvPr/>
        </p:nvSpPr>
        <p:spPr>
          <a:xfrm>
            <a:off x="301917" y="4475796"/>
            <a:ext cx="81464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BASEPRI</a:t>
            </a:r>
            <a:endParaRPr kumimoji="0" lang="en-US" sz="11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27" name="TextBox 26"/>
          <p:cNvSpPr txBox="1"/>
          <p:nvPr/>
        </p:nvSpPr>
        <p:spPr>
          <a:xfrm>
            <a:off x="1200994" y="3563509"/>
            <a:ext cx="41244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0</a:t>
            </a:r>
            <a:endPar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8" name="TextBox 27"/>
          <p:cNvSpPr txBox="1"/>
          <p:nvPr/>
        </p:nvSpPr>
        <p:spPr>
          <a:xfrm>
            <a:off x="1195433" y="4420346"/>
            <a:ext cx="41800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0</a:t>
            </a:r>
            <a:endPar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9" name="TextBox 28"/>
          <p:cNvSpPr txBox="1"/>
          <p:nvPr/>
        </p:nvSpPr>
        <p:spPr>
          <a:xfrm>
            <a:off x="1195433" y="4002922"/>
            <a:ext cx="3048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0</a:t>
            </a:r>
            <a:endPar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0" name="TextBox 29"/>
          <p:cNvSpPr txBox="1"/>
          <p:nvPr/>
        </p:nvSpPr>
        <p:spPr>
          <a:xfrm>
            <a:off x="1206786" y="5245106"/>
            <a:ext cx="6976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rPr>
              <a:t>MSP</a:t>
            </a:r>
            <a:endParaRPr kumimoji="0" lang="en-US" sz="1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cxnSp>
        <p:nvCxnSpPr>
          <p:cNvPr id="32" name="Straight Arrow Connector 31"/>
          <p:cNvCxnSpPr/>
          <p:nvPr/>
        </p:nvCxnSpPr>
        <p:spPr>
          <a:xfrm>
            <a:off x="1851394" y="5435089"/>
            <a:ext cx="457200" cy="0"/>
          </a:xfrm>
          <a:prstGeom prst="straightConnector1">
            <a:avLst/>
          </a:prstGeom>
          <a:ln w="38100">
            <a:solidFill>
              <a:srgbClr val="FF33CC"/>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134953" y="1508541"/>
            <a:ext cx="1432881" cy="780727"/>
          </a:xfrm>
          <a:prstGeom prst="rect">
            <a:avLst/>
          </a:prstGeom>
          <a:solidFill>
            <a:srgbClr val="00FF00"/>
          </a:solidFill>
          <a:ln>
            <a:solidFill>
              <a:schemeClr val="tx1"/>
            </a:solidFill>
          </a:ln>
          <a:effectLst>
            <a:glow rad="127000">
              <a:srgbClr val="FFFF00"/>
            </a:glow>
          </a:effectLst>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Thread Mode</a:t>
            </a:r>
          </a:p>
        </p:txBody>
      </p:sp>
      <p:sp>
        <p:nvSpPr>
          <p:cNvPr id="34" name="Rectangle 33"/>
          <p:cNvSpPr/>
          <p:nvPr/>
        </p:nvSpPr>
        <p:spPr>
          <a:xfrm>
            <a:off x="4495800" y="1600200"/>
            <a:ext cx="1295400" cy="609600"/>
          </a:xfrm>
          <a:prstGeom prst="rect">
            <a:avLst/>
          </a:prstGeom>
          <a:solidFill>
            <a:srgbClr val="00FF00"/>
          </a:solidFill>
          <a:ln>
            <a:solidFill>
              <a:schemeClr val="tx1"/>
            </a:solidFill>
          </a:ln>
          <a:effectLst>
            <a:glow rad="127000">
              <a:srgbClr val="FFFF00"/>
            </a:glo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Handler Mode</a:t>
            </a:r>
          </a:p>
        </p:txBody>
      </p:sp>
      <p:cxnSp>
        <p:nvCxnSpPr>
          <p:cNvPr id="36" name="Straight Arrow Connector 35"/>
          <p:cNvCxnSpPr>
            <a:endCxn id="34" idx="1"/>
          </p:cNvCxnSpPr>
          <p:nvPr/>
        </p:nvCxnSpPr>
        <p:spPr>
          <a:xfrm flipV="1">
            <a:off x="2552113" y="1905000"/>
            <a:ext cx="1943687" cy="0"/>
          </a:xfrm>
          <a:prstGeom prst="straightConnector1">
            <a:avLst/>
          </a:prstGeom>
          <a:ln w="38100">
            <a:solidFill>
              <a:srgbClr val="FF33CC"/>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775410" y="2573593"/>
            <a:ext cx="166744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FFFF"/>
                </a:solidFill>
                <a:effectLst/>
                <a:uLnTx/>
                <a:uFillTx/>
                <a:latin typeface="Arial"/>
                <a:ea typeface="+mn-ea"/>
                <a:cs typeface="Arial"/>
              </a:rPr>
              <a:t>Context Switch</a:t>
            </a:r>
            <a:endParaRPr kumimoji="0" lang="en-US" sz="1600" b="1" i="0" u="none" strike="noStrike" kern="1200" cap="none" spc="0" normalizeH="0" baseline="0" noProof="0" dirty="0">
              <a:ln>
                <a:noFill/>
              </a:ln>
              <a:solidFill>
                <a:srgbClr val="00FFFF"/>
              </a:solidFill>
              <a:effectLst/>
              <a:uLnTx/>
              <a:uFillTx/>
              <a:latin typeface="Arial"/>
              <a:ea typeface="+mn-ea"/>
              <a:cs typeface="Arial"/>
            </a:endParaRPr>
          </a:p>
        </p:txBody>
      </p:sp>
      <p:sp>
        <p:nvSpPr>
          <p:cNvPr id="39" name="TextBox 38"/>
          <p:cNvSpPr txBox="1"/>
          <p:nvPr/>
        </p:nvSpPr>
        <p:spPr>
          <a:xfrm>
            <a:off x="6483202" y="2880712"/>
            <a:ext cx="2535865" cy="1077218"/>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Push Registers</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PC = [0x00000048]</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Set IPSR = 18</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Set LR = 0xFFFFFFF9</a:t>
            </a:r>
            <a:endPar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 name="Rectangle 54"/>
          <p:cNvSpPr/>
          <p:nvPr/>
        </p:nvSpPr>
        <p:spPr>
          <a:xfrm>
            <a:off x="0" y="76200"/>
            <a:ext cx="9144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33CC"/>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Interrupt Context Switch</a:t>
            </a:r>
          </a:p>
        </p:txBody>
      </p:sp>
      <p:sp>
        <p:nvSpPr>
          <p:cNvPr id="56" name="Rectangle 55"/>
          <p:cNvSpPr/>
          <p:nvPr/>
        </p:nvSpPr>
        <p:spPr>
          <a:xfrm>
            <a:off x="0" y="480703"/>
            <a:ext cx="9085521"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a:t>
            </a:r>
            <a:r>
              <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he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steps involved in a context switch </a:t>
            </a:r>
            <a:r>
              <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from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executing the foreground </a:t>
            </a:r>
            <a:r>
              <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thread (user main program)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to switching to the background thread (ISR) when the </a:t>
            </a:r>
            <a:r>
              <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interrupt occurs</a:t>
            </a:r>
            <a:endPar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57" name="Rectangle 56"/>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smtClean="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endPar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endParaRPr>
          </a:p>
        </p:txBody>
      </p:sp>
      <p:sp>
        <p:nvSpPr>
          <p:cNvPr id="58" name="TextBox 57"/>
          <p:cNvSpPr txBox="1"/>
          <p:nvPr/>
        </p:nvSpPr>
        <p:spPr>
          <a:xfrm>
            <a:off x="442681" y="5443040"/>
            <a:ext cx="14334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rPr>
              <a:t>Main stack pointer</a:t>
            </a:r>
            <a:endPar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59" name="TextBox 58"/>
          <p:cNvSpPr txBox="1"/>
          <p:nvPr/>
        </p:nvSpPr>
        <p:spPr>
          <a:xfrm>
            <a:off x="6300730" y="5184068"/>
            <a:ext cx="1852669" cy="276999"/>
          </a:xfrm>
          <a:prstGeom prst="rect">
            <a:avLst/>
          </a:prstGeom>
          <a:noFill/>
        </p:spPr>
        <p:txBody>
          <a:bodyPr wrap="square" rtlCol="0">
            <a:spAutoFit/>
          </a:bodyPr>
          <a:lstStyle>
            <a:defPPr>
              <a:defRPr lang="en-US"/>
            </a:defPPr>
            <a:lvl1pPr>
              <a:defRPr sz="1400" b="1">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LR = Link </a:t>
            </a:r>
            <a:r>
              <a:rPr kumimoji="0" lang="en-US" sz="12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Register</a:t>
            </a:r>
          </a:p>
        </p:txBody>
      </p:sp>
      <p:sp>
        <p:nvSpPr>
          <p:cNvPr id="60" name="TextBox 59"/>
          <p:cNvSpPr txBox="1"/>
          <p:nvPr/>
        </p:nvSpPr>
        <p:spPr>
          <a:xfrm>
            <a:off x="6300730" y="5437804"/>
            <a:ext cx="200507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PC = Program counter</a:t>
            </a:r>
            <a:endParaRPr kumimoji="0" lang="en-US" sz="12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61" name="Rectangle 60"/>
          <p:cNvSpPr/>
          <p:nvPr/>
        </p:nvSpPr>
        <p:spPr>
          <a:xfrm>
            <a:off x="6172200" y="4925580"/>
            <a:ext cx="2913321"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IPSR = Interrupt </a:t>
            </a:r>
            <a:r>
              <a:rPr kumimoji="0" lang="en-US" sz="12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Program Status Register</a:t>
            </a:r>
            <a:r>
              <a:rPr kumimoji="0" lang="en-US" sz="12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a:t>
            </a:r>
          </a:p>
        </p:txBody>
      </p:sp>
      <p:sp>
        <p:nvSpPr>
          <p:cNvPr id="62" name="Rectangle 61"/>
          <p:cNvSpPr/>
          <p:nvPr/>
        </p:nvSpPr>
        <p:spPr>
          <a:xfrm>
            <a:off x="13791" y="4801821"/>
            <a:ext cx="230377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Base Priority Mask register</a:t>
            </a:r>
          </a:p>
        </p:txBody>
      </p:sp>
      <p:cxnSp>
        <p:nvCxnSpPr>
          <p:cNvPr id="41" name="Straight Arrow Connector 40"/>
          <p:cNvCxnSpPr/>
          <p:nvPr/>
        </p:nvCxnSpPr>
        <p:spPr>
          <a:xfrm>
            <a:off x="6062411" y="3452341"/>
            <a:ext cx="457200" cy="0"/>
          </a:xfrm>
          <a:prstGeom prst="straightConnector1">
            <a:avLst/>
          </a:prstGeom>
          <a:ln w="38100">
            <a:solidFill>
              <a:srgbClr val="FF33CC"/>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349569" y="5255739"/>
            <a:ext cx="142520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PC = </a:t>
            </a:r>
            <a:r>
              <a:rPr kumimoji="0" lang="en-US" sz="11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[0x00000048</a:t>
            </a:r>
            <a:r>
              <a:rPr kumimoji="0" lang="en-US" sz="11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a:t>
            </a:r>
            <a:endParaRPr kumimoji="0" lang="en-US" sz="11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5" name="TextBox 44"/>
          <p:cNvSpPr txBox="1"/>
          <p:nvPr/>
        </p:nvSpPr>
        <p:spPr>
          <a:xfrm>
            <a:off x="1139205" y="3997816"/>
            <a:ext cx="41725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18</a:t>
            </a:r>
            <a:endPar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 name="TextBox 10"/>
          <p:cNvSpPr txBox="1"/>
          <p:nvPr/>
        </p:nvSpPr>
        <p:spPr>
          <a:xfrm>
            <a:off x="2286000" y="3714530"/>
            <a:ext cx="806631" cy="18288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R0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R1</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R2</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R3</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R12</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LR</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PC</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PSR</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03913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1000"/>
                                        <p:tgtEl>
                                          <p:spTgt spid="36"/>
                                        </p:tgtEl>
                                      </p:cBhvr>
                                    </p:animEffect>
                                  </p:childTnLst>
                                </p:cTn>
                              </p:par>
                              <p:par>
                                <p:cTn id="8" presetID="42" presetClass="path" presetSubtype="0" accel="50000" decel="50000" fill="hold" nodeType="withEffect">
                                  <p:stCondLst>
                                    <p:cond delay="0"/>
                                  </p:stCondLst>
                                  <p:childTnLst>
                                    <p:animMotion origin="layout" path="M -8.33333E-7 -2.22222E-6 L 0.00104 0.03426 " pathEditMode="relative" rAng="0" ptsTypes="AA">
                                      <p:cBhvr>
                                        <p:cTn id="9" dur="2000" fill="hold"/>
                                        <p:tgtEl>
                                          <p:spTgt spid="41"/>
                                        </p:tgtEl>
                                        <p:attrNameLst>
                                          <p:attrName>ppt_x</p:attrName>
                                          <p:attrName>ppt_y</p:attrName>
                                        </p:attrNameLst>
                                      </p:cBhvr>
                                      <p:rCtr x="52" y="1713"/>
                                    </p:animMotion>
                                  </p:childTnLst>
                                </p:cTn>
                              </p:par>
                              <p:par>
                                <p:cTn id="10" presetID="22" presetClass="entr" presetSubtype="1"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up)">
                                      <p:cBhvr>
                                        <p:cTn id="12" dur="1000"/>
                                        <p:tgtEl>
                                          <p:spTgt spid="44"/>
                                        </p:tgtEl>
                                      </p:cBhvr>
                                    </p:animEffect>
                                  </p:childTnLst>
                                </p:cTn>
                              </p:par>
                              <p:par>
                                <p:cTn id="13" presetID="2" presetClass="exit" presetSubtype="4" fill="hold" grpId="0" nodeType="withEffect">
                                  <p:stCondLst>
                                    <p:cond delay="0"/>
                                  </p:stCondLst>
                                  <p:childTnLst>
                                    <p:anim calcmode="lin" valueType="num">
                                      <p:cBhvr additive="base">
                                        <p:cTn id="14" dur="500"/>
                                        <p:tgtEl>
                                          <p:spTgt spid="29"/>
                                        </p:tgtEl>
                                        <p:attrNameLst>
                                          <p:attrName>ppt_x</p:attrName>
                                        </p:attrNameLst>
                                      </p:cBhvr>
                                      <p:tavLst>
                                        <p:tav tm="0">
                                          <p:val>
                                            <p:strVal val="ppt_x"/>
                                          </p:val>
                                        </p:tav>
                                        <p:tav tm="100000">
                                          <p:val>
                                            <p:strVal val="ppt_x"/>
                                          </p:val>
                                        </p:tav>
                                      </p:tavLst>
                                    </p:anim>
                                    <p:anim calcmode="lin" valueType="num">
                                      <p:cBhvr additive="base">
                                        <p:cTn id="15" dur="500"/>
                                        <p:tgtEl>
                                          <p:spTgt spid="29"/>
                                        </p:tgtEl>
                                        <p:attrNameLst>
                                          <p:attrName>ppt_y</p:attrName>
                                        </p:attrNameLst>
                                      </p:cBhvr>
                                      <p:tavLst>
                                        <p:tav tm="0">
                                          <p:val>
                                            <p:strVal val="ppt_y"/>
                                          </p:val>
                                        </p:tav>
                                        <p:tav tm="100000">
                                          <p:val>
                                            <p:strVal val="1+ppt_h/2"/>
                                          </p:val>
                                        </p:tav>
                                      </p:tavLst>
                                    </p:anim>
                                    <p:set>
                                      <p:cBhvr>
                                        <p:cTn id="16" dur="1" fill="hold">
                                          <p:stCondLst>
                                            <p:cond delay="499"/>
                                          </p:stCondLst>
                                        </p:cTn>
                                        <p:tgtEl>
                                          <p:spTgt spid="29"/>
                                        </p:tgtEl>
                                        <p:attrNameLst>
                                          <p:attrName>style.visibility</p:attrName>
                                        </p:attrNameLst>
                                      </p:cBhvr>
                                      <p:to>
                                        <p:strVal val="hidden"/>
                                      </p:to>
                                    </p:set>
                                  </p:childTnLst>
                                </p:cTn>
                              </p:par>
                              <p:par>
                                <p:cTn id="17" presetID="19" presetClass="emph" presetSubtype="0" repeatCount="indefinite" fill="hold" grpId="0" nodeType="withEffect">
                                  <p:stCondLst>
                                    <p:cond delay="0"/>
                                  </p:stCondLst>
                                  <p:endCondLst>
                                    <p:cond evt="onNext" delay="0">
                                      <p:tgtEl>
                                        <p:sldTgt/>
                                      </p:tgtEl>
                                    </p:cond>
                                  </p:endCondLst>
                                  <p:childTnLst>
                                    <p:animClr clrSpc="rgb" dir="cw">
                                      <p:cBhvr override="childStyle">
                                        <p:cTn id="18" dur="500" fill="hold"/>
                                        <p:tgtEl>
                                          <p:spTgt spid="22"/>
                                        </p:tgtEl>
                                        <p:attrNameLst>
                                          <p:attrName>style.color</p:attrName>
                                        </p:attrNameLst>
                                      </p:cBhvr>
                                      <p:to>
                                        <a:srgbClr val="FF33CC"/>
                                      </p:to>
                                    </p:animClr>
                                    <p:animClr clrSpc="rgb" dir="cw">
                                      <p:cBhvr>
                                        <p:cTn id="19" dur="500" fill="hold"/>
                                        <p:tgtEl>
                                          <p:spTgt spid="22"/>
                                        </p:tgtEl>
                                        <p:attrNameLst>
                                          <p:attrName>fillcolor</p:attrName>
                                        </p:attrNameLst>
                                      </p:cBhvr>
                                      <p:to>
                                        <a:srgbClr val="FF33CC"/>
                                      </p:to>
                                    </p:animClr>
                                    <p:set>
                                      <p:cBhvr>
                                        <p:cTn id="20" dur="500" fill="hold"/>
                                        <p:tgtEl>
                                          <p:spTgt spid="22"/>
                                        </p:tgtEl>
                                        <p:attrNameLst>
                                          <p:attrName>fill.type</p:attrName>
                                        </p:attrNameLst>
                                      </p:cBhvr>
                                      <p:to>
                                        <p:strVal val="solid"/>
                                      </p:to>
                                    </p:set>
                                    <p:set>
                                      <p:cBhvr>
                                        <p:cTn id="21" dur="500" fill="hold"/>
                                        <p:tgtEl>
                                          <p:spTgt spid="22"/>
                                        </p:tgtEl>
                                        <p:attrNameLst>
                                          <p:attrName>fill.on</p:attrName>
                                        </p:attrNameLst>
                                      </p:cBhvr>
                                      <p:to>
                                        <p:strVal val="true"/>
                                      </p:to>
                                    </p:set>
                                  </p:childTnLst>
                                </p:cTn>
                              </p:par>
                              <p:par>
                                <p:cTn id="22" presetID="2" presetClass="entr" presetSubtype="1"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 calcmode="lin" valueType="num">
                                      <p:cBhvr additive="base">
                                        <p:cTn id="24" dur="1000" fill="hold"/>
                                        <p:tgtEl>
                                          <p:spTgt spid="45"/>
                                        </p:tgtEl>
                                        <p:attrNameLst>
                                          <p:attrName>ppt_x</p:attrName>
                                        </p:attrNameLst>
                                      </p:cBhvr>
                                      <p:tavLst>
                                        <p:tav tm="0">
                                          <p:val>
                                            <p:strVal val="#ppt_x"/>
                                          </p:val>
                                        </p:tav>
                                        <p:tav tm="100000">
                                          <p:val>
                                            <p:strVal val="#ppt_x"/>
                                          </p:val>
                                        </p:tav>
                                      </p:tavLst>
                                    </p:anim>
                                    <p:anim calcmode="lin" valueType="num">
                                      <p:cBhvr additive="base">
                                        <p:cTn id="25" dur="1000" fill="hold"/>
                                        <p:tgtEl>
                                          <p:spTgt spid="4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2" grpId="0" animBg="1"/>
      <p:bldP spid="29" grpId="0"/>
      <p:bldP spid="4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0" y="0"/>
            <a:ext cx="9203665" cy="685800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46" name="Rectangle 45"/>
          <p:cNvSpPr/>
          <p:nvPr/>
        </p:nvSpPr>
        <p:spPr>
          <a:xfrm>
            <a:off x="6775407" y="3631058"/>
            <a:ext cx="2293180" cy="258489"/>
          </a:xfrm>
          <a:prstGeom prst="rect">
            <a:avLst/>
          </a:prstGeom>
          <a:solidFill>
            <a:srgbClr val="FFFF00"/>
          </a:solidFill>
          <a:ln>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4" name="Rectangle 43"/>
          <p:cNvSpPr/>
          <p:nvPr/>
        </p:nvSpPr>
        <p:spPr>
          <a:xfrm>
            <a:off x="6775410" y="3445167"/>
            <a:ext cx="2293180" cy="258489"/>
          </a:xfrm>
          <a:prstGeom prst="rect">
            <a:avLst/>
          </a:prstGeom>
          <a:solidFill>
            <a:srgbClr val="FFFF00"/>
          </a:solidFill>
          <a:ln>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2" name="Rectangle 41"/>
          <p:cNvSpPr/>
          <p:nvPr/>
        </p:nvSpPr>
        <p:spPr>
          <a:xfrm>
            <a:off x="6775410" y="3216874"/>
            <a:ext cx="2293180" cy="258489"/>
          </a:xfrm>
          <a:prstGeom prst="rect">
            <a:avLst/>
          </a:prstGeom>
          <a:solidFill>
            <a:srgbClr val="FFFF00"/>
          </a:solidFill>
          <a:ln>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3" name="Rectangle 52"/>
          <p:cNvSpPr/>
          <p:nvPr/>
        </p:nvSpPr>
        <p:spPr>
          <a:xfrm>
            <a:off x="6775410" y="2942516"/>
            <a:ext cx="2293180" cy="258489"/>
          </a:xfrm>
          <a:prstGeom prst="rect">
            <a:avLst/>
          </a:prstGeom>
          <a:solidFill>
            <a:srgbClr val="FFFF00"/>
          </a:solidFill>
          <a:ln>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 name="Rectangle 12"/>
          <p:cNvSpPr/>
          <p:nvPr/>
        </p:nvSpPr>
        <p:spPr>
          <a:xfrm>
            <a:off x="4404094" y="3426940"/>
            <a:ext cx="1143000" cy="2514598"/>
          </a:xfrm>
          <a:prstGeom prst="rect">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6" name="Rectangle 15"/>
          <p:cNvSpPr/>
          <p:nvPr/>
        </p:nvSpPr>
        <p:spPr>
          <a:xfrm>
            <a:off x="4404095" y="5027139"/>
            <a:ext cx="1143000" cy="228600"/>
          </a:xfrm>
          <a:prstGeom prst="rect">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8" name="Rectangle 7"/>
          <p:cNvSpPr/>
          <p:nvPr/>
        </p:nvSpPr>
        <p:spPr>
          <a:xfrm>
            <a:off x="2308594" y="3426940"/>
            <a:ext cx="1143000" cy="2514598"/>
          </a:xfrm>
          <a:prstGeom prst="rect">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 name="Rectangle 11"/>
          <p:cNvSpPr/>
          <p:nvPr/>
        </p:nvSpPr>
        <p:spPr>
          <a:xfrm>
            <a:off x="2308594" y="5484339"/>
            <a:ext cx="1143000" cy="30480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rPr>
              <a:t>stack</a:t>
            </a:r>
          </a:p>
        </p:txBody>
      </p:sp>
      <p:sp>
        <p:nvSpPr>
          <p:cNvPr id="17" name="Rectangle 16"/>
          <p:cNvSpPr/>
          <p:nvPr/>
        </p:nvSpPr>
        <p:spPr>
          <a:xfrm>
            <a:off x="4404095" y="5255739"/>
            <a:ext cx="1143000" cy="228600"/>
          </a:xfrm>
          <a:prstGeom prst="rect">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9" name="TextBox 18"/>
          <p:cNvSpPr txBox="1"/>
          <p:nvPr/>
        </p:nvSpPr>
        <p:spPr>
          <a:xfrm>
            <a:off x="2308593" y="3070648"/>
            <a:ext cx="1143001" cy="369332"/>
          </a:xfrm>
          <a:prstGeom prst="rect">
            <a:avLst/>
          </a:prstGeom>
          <a:solidFill>
            <a:srgbClr val="FF33CC"/>
          </a:solidFill>
          <a:ln w="28575">
            <a:solidFill>
              <a:schemeClr val="tx1"/>
            </a:solidFill>
          </a:ln>
          <a:effectLst>
            <a:glow rad="127000">
              <a:srgbClr val="FF0000"/>
            </a:glow>
          </a:effectLst>
          <a:scene3d>
            <a:camera prst="orthographicFront"/>
            <a:lightRig rig="threePt" dir="t"/>
          </a:scene3d>
          <a:sp3d>
            <a:bevelT prst="angle"/>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RAM</a:t>
            </a:r>
            <a:endPar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 name="TextBox 19"/>
          <p:cNvSpPr txBox="1"/>
          <p:nvPr/>
        </p:nvSpPr>
        <p:spPr>
          <a:xfrm>
            <a:off x="4404095" y="3060828"/>
            <a:ext cx="1143000" cy="369332"/>
          </a:xfrm>
          <a:prstGeom prst="rect">
            <a:avLst/>
          </a:prstGeom>
          <a:solidFill>
            <a:srgbClr val="FF33CC"/>
          </a:solidFill>
          <a:ln w="28575">
            <a:solidFill>
              <a:schemeClr val="tx1"/>
            </a:solidFill>
          </a:ln>
          <a:effectLst>
            <a:glow rad="127000">
              <a:srgbClr val="FF0000"/>
            </a:glow>
          </a:effectLst>
          <a:scene3d>
            <a:camera prst="orthographicFront"/>
            <a:lightRig rig="threePt" dir="t"/>
          </a:scene3d>
          <a:sp3d>
            <a:bevelT prst="angle"/>
          </a:sp3d>
        </p:spPr>
        <p:txBody>
          <a:bodyPr wrap="square" rtlCol="0">
            <a:spAutoFit/>
          </a:bodyPr>
          <a:lstStyle>
            <a:defPPr>
              <a:defRPr lang="en-US"/>
            </a:defPPr>
            <a:lvl1pPr>
              <a:defRPr b="1">
                <a:solidFill>
                  <a:srgbClr val="0000FF"/>
                </a:solidFill>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Registers</a:t>
            </a:r>
          </a:p>
        </p:txBody>
      </p:sp>
      <p:sp>
        <p:nvSpPr>
          <p:cNvPr id="21" name="Rectangle 20"/>
          <p:cNvSpPr/>
          <p:nvPr/>
        </p:nvSpPr>
        <p:spPr>
          <a:xfrm>
            <a:off x="1087573" y="3563509"/>
            <a:ext cx="533400" cy="345426"/>
          </a:xfrm>
          <a:prstGeom prst="rect">
            <a:avLst/>
          </a:prstGeom>
          <a:solidFill>
            <a:srgbClr val="00FF00"/>
          </a:solidFill>
          <a:ln>
            <a:solidFill>
              <a:schemeClr val="tx1"/>
            </a:solidFill>
          </a:ln>
          <a:effectLst>
            <a:glow rad="127000">
              <a:srgbClr val="FFFF00"/>
            </a:glow>
          </a:effectLst>
          <a:scene3d>
            <a:camera prst="orthographicFront"/>
            <a:lightRig rig="threePt" dir="t"/>
          </a:scene3d>
          <a:sp3d>
            <a:bevelT prst="slope"/>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smtClean="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1087573" y="4002922"/>
            <a:ext cx="533400" cy="345426"/>
          </a:xfrm>
          <a:prstGeom prst="rect">
            <a:avLst/>
          </a:prstGeom>
          <a:solidFill>
            <a:srgbClr val="00FF00"/>
          </a:solidFill>
          <a:ln>
            <a:solidFill>
              <a:schemeClr val="tx1"/>
            </a:solidFill>
          </a:ln>
          <a:effectLst>
            <a:glow rad="127000">
              <a:srgbClr val="FFFF00"/>
            </a:glow>
          </a:effectLst>
          <a:scene3d>
            <a:camera prst="orthographicFront"/>
            <a:lightRig rig="threePt" dir="t"/>
          </a:scene3d>
          <a:sp3d>
            <a:bevelT prst="slope"/>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smtClean="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1087573" y="4442335"/>
            <a:ext cx="533400" cy="345426"/>
          </a:xfrm>
          <a:prstGeom prst="rect">
            <a:avLst/>
          </a:prstGeom>
          <a:solidFill>
            <a:srgbClr val="00FF00"/>
          </a:solidFill>
          <a:ln>
            <a:solidFill>
              <a:schemeClr val="tx1"/>
            </a:solidFill>
          </a:ln>
          <a:effectLst>
            <a:glow rad="127000">
              <a:srgbClr val="FFFF00"/>
            </a:glow>
          </a:effectLst>
          <a:scene3d>
            <a:camera prst="orthographicFront"/>
            <a:lightRig rig="threePt" dir="t"/>
          </a:scene3d>
          <a:sp3d>
            <a:bevelT prst="slope"/>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smtClean="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24" name="TextBox 23"/>
          <p:cNvSpPr txBox="1"/>
          <p:nvPr/>
        </p:nvSpPr>
        <p:spPr>
          <a:xfrm>
            <a:off x="709241" y="3583725"/>
            <a:ext cx="23916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I</a:t>
            </a:r>
            <a:endParaRPr kumimoji="0" lang="en-US" sz="11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25" name="TextBox 24"/>
          <p:cNvSpPr txBox="1"/>
          <p:nvPr/>
        </p:nvSpPr>
        <p:spPr>
          <a:xfrm>
            <a:off x="514177" y="4002922"/>
            <a:ext cx="51488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IPSR</a:t>
            </a:r>
            <a:endParaRPr kumimoji="0" lang="en-US" sz="11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26" name="TextBox 25"/>
          <p:cNvSpPr txBox="1"/>
          <p:nvPr/>
        </p:nvSpPr>
        <p:spPr>
          <a:xfrm>
            <a:off x="301917" y="4475796"/>
            <a:ext cx="81464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BASEPRI</a:t>
            </a:r>
            <a:endParaRPr kumimoji="0" lang="en-US" sz="11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27" name="TextBox 26"/>
          <p:cNvSpPr txBox="1"/>
          <p:nvPr/>
        </p:nvSpPr>
        <p:spPr>
          <a:xfrm>
            <a:off x="1200995" y="3563509"/>
            <a:ext cx="3048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0</a:t>
            </a:r>
            <a:endPar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8" name="TextBox 27"/>
          <p:cNvSpPr txBox="1"/>
          <p:nvPr/>
        </p:nvSpPr>
        <p:spPr>
          <a:xfrm>
            <a:off x="1195433" y="4420346"/>
            <a:ext cx="3048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0</a:t>
            </a:r>
            <a:endPar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0" name="TextBox 29"/>
          <p:cNvSpPr txBox="1"/>
          <p:nvPr/>
        </p:nvSpPr>
        <p:spPr>
          <a:xfrm>
            <a:off x="1206786" y="5245106"/>
            <a:ext cx="6976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rPr>
              <a:t>MSP</a:t>
            </a:r>
            <a:endParaRPr kumimoji="0" lang="en-US" sz="1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cxnSp>
        <p:nvCxnSpPr>
          <p:cNvPr id="32" name="Straight Arrow Connector 31"/>
          <p:cNvCxnSpPr/>
          <p:nvPr/>
        </p:nvCxnSpPr>
        <p:spPr>
          <a:xfrm>
            <a:off x="1851394" y="5435089"/>
            <a:ext cx="457200" cy="0"/>
          </a:xfrm>
          <a:prstGeom prst="straightConnector1">
            <a:avLst/>
          </a:prstGeom>
          <a:ln w="38100">
            <a:solidFill>
              <a:srgbClr val="FF33CC"/>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134953" y="1508541"/>
            <a:ext cx="1432881" cy="780727"/>
          </a:xfrm>
          <a:prstGeom prst="rect">
            <a:avLst/>
          </a:prstGeom>
          <a:solidFill>
            <a:srgbClr val="00FF00"/>
          </a:solidFill>
          <a:ln>
            <a:solidFill>
              <a:schemeClr val="tx1"/>
            </a:solidFill>
          </a:ln>
          <a:effectLst>
            <a:glow rad="127000">
              <a:srgbClr val="FFFF00"/>
            </a:glow>
          </a:effectLst>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Thread Mode</a:t>
            </a:r>
          </a:p>
        </p:txBody>
      </p:sp>
      <p:sp>
        <p:nvSpPr>
          <p:cNvPr id="34" name="Rectangle 33"/>
          <p:cNvSpPr/>
          <p:nvPr/>
        </p:nvSpPr>
        <p:spPr>
          <a:xfrm>
            <a:off x="4495800" y="1600200"/>
            <a:ext cx="1295400" cy="609600"/>
          </a:xfrm>
          <a:prstGeom prst="rect">
            <a:avLst/>
          </a:prstGeom>
          <a:solidFill>
            <a:srgbClr val="00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Handler Mode</a:t>
            </a:r>
          </a:p>
        </p:txBody>
      </p:sp>
      <p:cxnSp>
        <p:nvCxnSpPr>
          <p:cNvPr id="36" name="Straight Arrow Connector 35"/>
          <p:cNvCxnSpPr>
            <a:endCxn id="34" idx="1"/>
          </p:cNvCxnSpPr>
          <p:nvPr/>
        </p:nvCxnSpPr>
        <p:spPr>
          <a:xfrm flipV="1">
            <a:off x="2552113" y="1905000"/>
            <a:ext cx="1943687" cy="0"/>
          </a:xfrm>
          <a:prstGeom prst="straightConnector1">
            <a:avLst/>
          </a:prstGeom>
          <a:ln w="38100">
            <a:solidFill>
              <a:srgbClr val="FF33CC"/>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775410" y="2573593"/>
            <a:ext cx="166744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FFFF"/>
                </a:solidFill>
                <a:effectLst/>
                <a:uLnTx/>
                <a:uFillTx/>
                <a:latin typeface="Arial"/>
                <a:ea typeface="+mn-ea"/>
                <a:cs typeface="Arial"/>
              </a:rPr>
              <a:t>Context Switch</a:t>
            </a:r>
            <a:endParaRPr kumimoji="0" lang="en-US" sz="1600" b="1" i="0" u="none" strike="noStrike" kern="1200" cap="none" spc="0" normalizeH="0" baseline="0" noProof="0" dirty="0">
              <a:ln>
                <a:noFill/>
              </a:ln>
              <a:solidFill>
                <a:srgbClr val="00FFFF"/>
              </a:solidFill>
              <a:effectLst/>
              <a:uLnTx/>
              <a:uFillTx/>
              <a:latin typeface="Arial"/>
              <a:ea typeface="+mn-ea"/>
              <a:cs typeface="Arial"/>
            </a:endParaRPr>
          </a:p>
        </p:txBody>
      </p:sp>
      <p:sp>
        <p:nvSpPr>
          <p:cNvPr id="39" name="TextBox 38"/>
          <p:cNvSpPr txBox="1"/>
          <p:nvPr/>
        </p:nvSpPr>
        <p:spPr>
          <a:xfrm>
            <a:off x="6483202" y="2880712"/>
            <a:ext cx="2535865" cy="1077218"/>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Push Registers</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PC = [0x00000048]</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Set IPSR = 18</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Set </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LR = 0xFFFFFFF9</a:t>
            </a:r>
          </a:p>
        </p:txBody>
      </p:sp>
      <p:sp>
        <p:nvSpPr>
          <p:cNvPr id="55" name="Rectangle 54"/>
          <p:cNvSpPr/>
          <p:nvPr/>
        </p:nvSpPr>
        <p:spPr>
          <a:xfrm>
            <a:off x="0" y="76200"/>
            <a:ext cx="9144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33CC"/>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Interrupt Context Switch</a:t>
            </a:r>
          </a:p>
        </p:txBody>
      </p:sp>
      <p:sp>
        <p:nvSpPr>
          <p:cNvPr id="56" name="Rectangle 55"/>
          <p:cNvSpPr/>
          <p:nvPr/>
        </p:nvSpPr>
        <p:spPr>
          <a:xfrm>
            <a:off x="0" y="480703"/>
            <a:ext cx="9085521"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a:t>
            </a:r>
            <a:r>
              <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he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steps involved in a context switch </a:t>
            </a:r>
            <a:r>
              <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from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executing the foreground </a:t>
            </a:r>
            <a:r>
              <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thread (user main program)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to switching to the background thread (ISR) when the </a:t>
            </a:r>
            <a:r>
              <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interrupt occurs</a:t>
            </a:r>
            <a:endPar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57" name="Rectangle 56"/>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smtClean="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endPar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endParaRPr>
          </a:p>
        </p:txBody>
      </p:sp>
      <p:sp>
        <p:nvSpPr>
          <p:cNvPr id="58" name="TextBox 57"/>
          <p:cNvSpPr txBox="1"/>
          <p:nvPr/>
        </p:nvSpPr>
        <p:spPr>
          <a:xfrm>
            <a:off x="442681" y="5443040"/>
            <a:ext cx="14334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rPr>
              <a:t>Main stack pointer</a:t>
            </a:r>
            <a:endPar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59" name="TextBox 58"/>
          <p:cNvSpPr txBox="1"/>
          <p:nvPr/>
        </p:nvSpPr>
        <p:spPr>
          <a:xfrm>
            <a:off x="6300730" y="5184068"/>
            <a:ext cx="1852669" cy="276999"/>
          </a:xfrm>
          <a:prstGeom prst="rect">
            <a:avLst/>
          </a:prstGeom>
          <a:noFill/>
        </p:spPr>
        <p:txBody>
          <a:bodyPr wrap="square" rtlCol="0">
            <a:spAutoFit/>
          </a:bodyPr>
          <a:lstStyle>
            <a:defPPr>
              <a:defRPr lang="en-US"/>
            </a:defPPr>
            <a:lvl1pPr>
              <a:defRPr sz="1400" b="1">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LR = Link </a:t>
            </a:r>
            <a:r>
              <a:rPr kumimoji="0" lang="en-US" sz="12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Register</a:t>
            </a:r>
          </a:p>
        </p:txBody>
      </p:sp>
      <p:sp>
        <p:nvSpPr>
          <p:cNvPr id="60" name="TextBox 59"/>
          <p:cNvSpPr txBox="1"/>
          <p:nvPr/>
        </p:nvSpPr>
        <p:spPr>
          <a:xfrm>
            <a:off x="6300730" y="5437804"/>
            <a:ext cx="200507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PC = Program counter</a:t>
            </a:r>
            <a:endParaRPr kumimoji="0" lang="en-US" sz="12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61" name="Rectangle 60"/>
          <p:cNvSpPr/>
          <p:nvPr/>
        </p:nvSpPr>
        <p:spPr>
          <a:xfrm>
            <a:off x="6172200" y="4925580"/>
            <a:ext cx="2913321"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IPSR = Interrupt </a:t>
            </a:r>
            <a:r>
              <a:rPr kumimoji="0" lang="en-US" sz="12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Program Status Register</a:t>
            </a:r>
            <a:r>
              <a:rPr kumimoji="0" lang="en-US" sz="12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a:t>
            </a:r>
          </a:p>
        </p:txBody>
      </p:sp>
      <p:sp>
        <p:nvSpPr>
          <p:cNvPr id="62" name="Rectangle 61"/>
          <p:cNvSpPr/>
          <p:nvPr/>
        </p:nvSpPr>
        <p:spPr>
          <a:xfrm>
            <a:off x="-8886" y="4861783"/>
            <a:ext cx="230377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Base Priority Mask register</a:t>
            </a:r>
          </a:p>
        </p:txBody>
      </p:sp>
      <p:cxnSp>
        <p:nvCxnSpPr>
          <p:cNvPr id="41" name="Straight Arrow Connector 40"/>
          <p:cNvCxnSpPr/>
          <p:nvPr/>
        </p:nvCxnSpPr>
        <p:spPr>
          <a:xfrm>
            <a:off x="6072130" y="3583725"/>
            <a:ext cx="457200" cy="0"/>
          </a:xfrm>
          <a:prstGeom prst="straightConnector1">
            <a:avLst/>
          </a:prstGeom>
          <a:ln w="38100">
            <a:solidFill>
              <a:srgbClr val="FF33CC"/>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419600" y="5255739"/>
            <a:ext cx="1127494" cy="230832"/>
          </a:xfrm>
          <a:prstGeom prst="rect">
            <a:avLst/>
          </a:prstGeom>
          <a:solidFill>
            <a:srgbClr val="00FF00"/>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PC = </a:t>
            </a:r>
            <a:r>
              <a:rPr kumimoji="0" lang="en-US" sz="9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[0x00000048</a:t>
            </a:r>
            <a:r>
              <a:rPr kumimoji="0" lang="en-US" sz="9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a:t>
            </a:r>
            <a:endParaRPr kumimoji="0" lang="en-US" sz="9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5" name="TextBox 44"/>
          <p:cNvSpPr txBox="1"/>
          <p:nvPr/>
        </p:nvSpPr>
        <p:spPr>
          <a:xfrm>
            <a:off x="1143000" y="4008366"/>
            <a:ext cx="501767" cy="338554"/>
          </a:xfrm>
          <a:prstGeom prst="rect">
            <a:avLst/>
          </a:prstGeom>
          <a:noFill/>
          <a:effectLst>
            <a:glow rad="127000">
              <a:srgbClr val="FFFF00"/>
            </a:glow>
          </a:effectLst>
          <a:scene3d>
            <a:camera prst="orthographicFront"/>
            <a:lightRig rig="threePt" dir="t"/>
          </a:scene3d>
          <a:sp3d>
            <a:bevelT prst="slope"/>
          </a:sp3d>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18</a:t>
            </a:r>
            <a:endPar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7" name="TextBox 46"/>
          <p:cNvSpPr txBox="1"/>
          <p:nvPr/>
        </p:nvSpPr>
        <p:spPr>
          <a:xfrm>
            <a:off x="4334982" y="5017892"/>
            <a:ext cx="142520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LR = 0XFFFFFF9</a:t>
            </a:r>
            <a:endParaRPr kumimoji="0" lang="en-US" sz="11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 name="TextBox 10"/>
          <p:cNvSpPr txBox="1"/>
          <p:nvPr/>
        </p:nvSpPr>
        <p:spPr>
          <a:xfrm>
            <a:off x="2286000" y="3714530"/>
            <a:ext cx="806631" cy="18288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R0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R1</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R2</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R3</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R12</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LR</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PC</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PSR</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54690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1000"/>
                                        <p:tgtEl>
                                          <p:spTgt spid="36"/>
                                        </p:tgtEl>
                                      </p:cBhvr>
                                    </p:animEffect>
                                  </p:childTnLst>
                                </p:cTn>
                              </p:par>
                              <p:par>
                                <p:cTn id="8" presetID="42" presetClass="path" presetSubtype="0" accel="50000" decel="50000" fill="hold" nodeType="withEffect">
                                  <p:stCondLst>
                                    <p:cond delay="0"/>
                                  </p:stCondLst>
                                  <p:childTnLst>
                                    <p:animMotion origin="layout" path="M -2.5E-6 -3.7037E-6 L 0.00295 0.0382 " pathEditMode="relative" rAng="0" ptsTypes="AA">
                                      <p:cBhvr>
                                        <p:cTn id="9" dur="2000" fill="hold"/>
                                        <p:tgtEl>
                                          <p:spTgt spid="41"/>
                                        </p:tgtEl>
                                        <p:attrNameLst>
                                          <p:attrName>ppt_x</p:attrName>
                                          <p:attrName>ppt_y</p:attrName>
                                        </p:attrNameLst>
                                      </p:cBhvr>
                                      <p:rCtr x="139" y="1898"/>
                                    </p:animMotion>
                                  </p:childTnLst>
                                </p:cTn>
                              </p:par>
                              <p:par>
                                <p:cTn id="10" presetID="22" presetClass="entr" presetSubtype="1" repeatCount="2000" fill="hold" grpId="0" nodeType="with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up)">
                                      <p:cBhvr>
                                        <p:cTn id="12" dur="2000"/>
                                        <p:tgtEl>
                                          <p:spTgt spid="46"/>
                                        </p:tgtEl>
                                      </p:cBhvr>
                                    </p:animEffect>
                                  </p:childTnLst>
                                </p:cTn>
                              </p:par>
                              <p:par>
                                <p:cTn id="13" presetID="22" presetClass="emph" presetSubtype="0" repeatCount="indefinite" fill="hold" grpId="0" nodeType="withEffect">
                                  <p:stCondLst>
                                    <p:cond delay="0"/>
                                  </p:stCondLst>
                                  <p:childTnLst>
                                    <p:animClr clrSpc="hsl" dir="cw">
                                      <p:cBhvr override="childStyle">
                                        <p:cTn id="14" dur="1000" fill="hold"/>
                                        <p:tgtEl>
                                          <p:spTgt spid="16"/>
                                        </p:tgtEl>
                                        <p:attrNameLst>
                                          <p:attrName>style.color</p:attrName>
                                        </p:attrNameLst>
                                      </p:cBhvr>
                                      <p:by>
                                        <p:hsl h="-7200000" s="0" l="0"/>
                                      </p:by>
                                    </p:animClr>
                                    <p:animClr clrSpc="hsl" dir="cw">
                                      <p:cBhvr>
                                        <p:cTn id="15" dur="1000" fill="hold"/>
                                        <p:tgtEl>
                                          <p:spTgt spid="16"/>
                                        </p:tgtEl>
                                        <p:attrNameLst>
                                          <p:attrName>fillcolor</p:attrName>
                                        </p:attrNameLst>
                                      </p:cBhvr>
                                      <p:by>
                                        <p:hsl h="-7200000" s="0" l="0"/>
                                      </p:by>
                                    </p:animClr>
                                    <p:animClr clrSpc="hsl" dir="cw">
                                      <p:cBhvr>
                                        <p:cTn id="16" dur="1000" fill="hold"/>
                                        <p:tgtEl>
                                          <p:spTgt spid="16"/>
                                        </p:tgtEl>
                                        <p:attrNameLst>
                                          <p:attrName>stroke.color</p:attrName>
                                        </p:attrNameLst>
                                      </p:cBhvr>
                                      <p:by>
                                        <p:hsl h="-7200000" s="0" l="0"/>
                                      </p:by>
                                    </p:animClr>
                                    <p:set>
                                      <p:cBhvr>
                                        <p:cTn id="17" dur="1000" fill="hold"/>
                                        <p:tgtEl>
                                          <p:spTgt spid="16"/>
                                        </p:tgtEl>
                                        <p:attrNameLst>
                                          <p:attrName>fill.type</p:attrName>
                                        </p:attrNameLst>
                                      </p:cBhvr>
                                      <p:to>
                                        <p:strVal val="solid"/>
                                      </p:to>
                                    </p:set>
                                  </p:childTnLst>
                                </p:cTn>
                              </p:par>
                              <p:par>
                                <p:cTn id="18" presetID="2" presetClass="entr" presetSubtype="6" fill="hold" grpId="0" nodeType="with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additive="base">
                                        <p:cTn id="20" dur="1000" fill="hold"/>
                                        <p:tgtEl>
                                          <p:spTgt spid="47"/>
                                        </p:tgtEl>
                                        <p:attrNameLst>
                                          <p:attrName>ppt_x</p:attrName>
                                        </p:attrNameLst>
                                      </p:cBhvr>
                                      <p:tavLst>
                                        <p:tav tm="0">
                                          <p:val>
                                            <p:strVal val="1+#ppt_w/2"/>
                                          </p:val>
                                        </p:tav>
                                        <p:tav tm="100000">
                                          <p:val>
                                            <p:strVal val="#ppt_x"/>
                                          </p:val>
                                        </p:tav>
                                      </p:tavLst>
                                    </p:anim>
                                    <p:anim calcmode="lin" valueType="num">
                                      <p:cBhvr additive="base">
                                        <p:cTn id="21" dur="10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6" grpId="0" animBg="1"/>
      <p:bldP spid="4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1" y="-82882"/>
            <a:ext cx="9144000" cy="685800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46" name="Rectangle 45"/>
          <p:cNvSpPr/>
          <p:nvPr/>
        </p:nvSpPr>
        <p:spPr>
          <a:xfrm>
            <a:off x="6775407" y="3631058"/>
            <a:ext cx="2293180" cy="258489"/>
          </a:xfrm>
          <a:prstGeom prst="rect">
            <a:avLst/>
          </a:prstGeom>
          <a:solidFill>
            <a:srgbClr val="FFFF00"/>
          </a:solidFill>
          <a:ln>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4" name="Rectangle 43"/>
          <p:cNvSpPr/>
          <p:nvPr/>
        </p:nvSpPr>
        <p:spPr>
          <a:xfrm>
            <a:off x="6775410" y="3445167"/>
            <a:ext cx="2293180" cy="258489"/>
          </a:xfrm>
          <a:prstGeom prst="rect">
            <a:avLst/>
          </a:prstGeom>
          <a:solidFill>
            <a:srgbClr val="FFFF00"/>
          </a:solidFill>
          <a:ln>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2" name="Rectangle 41"/>
          <p:cNvSpPr/>
          <p:nvPr/>
        </p:nvSpPr>
        <p:spPr>
          <a:xfrm>
            <a:off x="6775410" y="3216874"/>
            <a:ext cx="2293180" cy="258489"/>
          </a:xfrm>
          <a:prstGeom prst="rect">
            <a:avLst/>
          </a:prstGeom>
          <a:solidFill>
            <a:srgbClr val="FFFF00"/>
          </a:solidFill>
          <a:ln>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3" name="Rectangle 52"/>
          <p:cNvSpPr/>
          <p:nvPr/>
        </p:nvSpPr>
        <p:spPr>
          <a:xfrm>
            <a:off x="6775410" y="2932991"/>
            <a:ext cx="2293180" cy="258489"/>
          </a:xfrm>
          <a:prstGeom prst="rect">
            <a:avLst/>
          </a:prstGeom>
          <a:solidFill>
            <a:srgbClr val="FFFF00"/>
          </a:solidFill>
          <a:ln>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 name="Rectangle 12"/>
          <p:cNvSpPr/>
          <p:nvPr/>
        </p:nvSpPr>
        <p:spPr>
          <a:xfrm>
            <a:off x="4404094" y="3426940"/>
            <a:ext cx="1143000" cy="2514598"/>
          </a:xfrm>
          <a:prstGeom prst="rect">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6" name="Rectangle 15"/>
          <p:cNvSpPr/>
          <p:nvPr/>
        </p:nvSpPr>
        <p:spPr>
          <a:xfrm>
            <a:off x="4404095" y="5027139"/>
            <a:ext cx="1143000" cy="228600"/>
          </a:xfrm>
          <a:prstGeom prst="rect">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8" name="Rectangle 7"/>
          <p:cNvSpPr/>
          <p:nvPr/>
        </p:nvSpPr>
        <p:spPr>
          <a:xfrm>
            <a:off x="2308594" y="3426940"/>
            <a:ext cx="1143000" cy="2514598"/>
          </a:xfrm>
          <a:prstGeom prst="rect">
            <a:avLst/>
          </a:prstGeom>
          <a:solidFill>
            <a:srgbClr val="FFFF00"/>
          </a:solidFill>
          <a:ln>
            <a:solidFill>
              <a:schemeClr val="tx1"/>
            </a:solidFill>
          </a:ln>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 name="Rectangle 11"/>
          <p:cNvSpPr/>
          <p:nvPr/>
        </p:nvSpPr>
        <p:spPr>
          <a:xfrm>
            <a:off x="2308594" y="5484339"/>
            <a:ext cx="1143000" cy="30480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rPr>
              <a:t>stack</a:t>
            </a:r>
          </a:p>
        </p:txBody>
      </p:sp>
      <p:sp>
        <p:nvSpPr>
          <p:cNvPr id="17" name="Rectangle 16"/>
          <p:cNvSpPr/>
          <p:nvPr/>
        </p:nvSpPr>
        <p:spPr>
          <a:xfrm>
            <a:off x="4404095" y="5255739"/>
            <a:ext cx="1143000" cy="228600"/>
          </a:xfrm>
          <a:prstGeom prst="rect">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9" name="TextBox 18"/>
          <p:cNvSpPr txBox="1"/>
          <p:nvPr/>
        </p:nvSpPr>
        <p:spPr>
          <a:xfrm>
            <a:off x="2321848" y="3089519"/>
            <a:ext cx="1120221" cy="369332"/>
          </a:xfrm>
          <a:prstGeom prst="rect">
            <a:avLst/>
          </a:prstGeom>
          <a:solidFill>
            <a:srgbClr val="FF33CC"/>
          </a:solidFill>
          <a:effectLst>
            <a:glow rad="127000">
              <a:srgbClr val="FF0000"/>
            </a:glow>
          </a:effectLst>
          <a:scene3d>
            <a:camera prst="orthographicFront"/>
            <a:lightRig rig="threePt" dir="t"/>
          </a:scene3d>
          <a:sp3d>
            <a:bevelT prst="angle"/>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RAM</a:t>
            </a:r>
            <a:endPar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0" name="TextBox 19"/>
          <p:cNvSpPr txBox="1"/>
          <p:nvPr/>
        </p:nvSpPr>
        <p:spPr>
          <a:xfrm>
            <a:off x="4419812" y="3075835"/>
            <a:ext cx="1115568" cy="369332"/>
          </a:xfrm>
          <a:prstGeom prst="rect">
            <a:avLst/>
          </a:prstGeom>
          <a:solidFill>
            <a:srgbClr val="FF33CC"/>
          </a:solidFill>
          <a:effectLst>
            <a:glow rad="127000">
              <a:srgbClr val="FF0000"/>
            </a:glow>
          </a:effectLst>
          <a:scene3d>
            <a:camera prst="orthographicFront"/>
            <a:lightRig rig="threePt" dir="t"/>
          </a:scene3d>
          <a:sp3d>
            <a:bevelT prst="angle"/>
          </a:sp3d>
        </p:spPr>
        <p:txBody>
          <a:bodyPr wrap="square" rtlCol="0">
            <a:spAutoFit/>
          </a:bodyPr>
          <a:lstStyle>
            <a:defPPr>
              <a:defRPr lang="en-US"/>
            </a:defPPr>
            <a:lvl1pPr>
              <a:defRPr b="1">
                <a:solidFill>
                  <a:srgbClr val="0000FF"/>
                </a:solidFill>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Registers</a:t>
            </a:r>
          </a:p>
        </p:txBody>
      </p:sp>
      <p:sp>
        <p:nvSpPr>
          <p:cNvPr id="21" name="Rectangle 20"/>
          <p:cNvSpPr/>
          <p:nvPr/>
        </p:nvSpPr>
        <p:spPr>
          <a:xfrm>
            <a:off x="1087573" y="3563509"/>
            <a:ext cx="533400" cy="345426"/>
          </a:xfrm>
          <a:prstGeom prst="rect">
            <a:avLst/>
          </a:prstGeom>
          <a:solidFill>
            <a:srgbClr val="00FF00"/>
          </a:solidFill>
          <a:ln>
            <a:solidFill>
              <a:schemeClr val="tx1"/>
            </a:solidFill>
          </a:ln>
          <a:effectLst>
            <a:glow rad="127000">
              <a:srgbClr val="FFFF00"/>
            </a:glow>
          </a:effectLst>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smtClean="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1087573" y="4002922"/>
            <a:ext cx="533400" cy="345426"/>
          </a:xfrm>
          <a:prstGeom prst="rect">
            <a:avLst/>
          </a:prstGeom>
          <a:solidFill>
            <a:srgbClr val="00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smtClean="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1087573" y="4442335"/>
            <a:ext cx="533400" cy="345426"/>
          </a:xfrm>
          <a:prstGeom prst="rect">
            <a:avLst/>
          </a:prstGeom>
          <a:solidFill>
            <a:srgbClr val="00FF00"/>
          </a:solidFill>
          <a:ln>
            <a:solidFill>
              <a:schemeClr val="tx1"/>
            </a:solidFill>
          </a:ln>
          <a:effectLst>
            <a:glow rad="127000">
              <a:srgbClr val="FFFF00"/>
            </a:glow>
          </a:effectLst>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smtClean="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24" name="TextBox 23"/>
          <p:cNvSpPr txBox="1"/>
          <p:nvPr/>
        </p:nvSpPr>
        <p:spPr>
          <a:xfrm>
            <a:off x="709241" y="3583725"/>
            <a:ext cx="23916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I</a:t>
            </a:r>
            <a:endParaRPr kumimoji="0" lang="en-US" sz="11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25" name="TextBox 24"/>
          <p:cNvSpPr txBox="1"/>
          <p:nvPr/>
        </p:nvSpPr>
        <p:spPr>
          <a:xfrm>
            <a:off x="514177" y="4002922"/>
            <a:ext cx="51488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IPSR</a:t>
            </a:r>
            <a:endParaRPr kumimoji="0" lang="en-US" sz="11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26" name="TextBox 25"/>
          <p:cNvSpPr txBox="1"/>
          <p:nvPr/>
        </p:nvSpPr>
        <p:spPr>
          <a:xfrm>
            <a:off x="301917" y="4475796"/>
            <a:ext cx="81464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BASEPRI</a:t>
            </a:r>
            <a:endParaRPr kumimoji="0" lang="en-US" sz="11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27" name="TextBox 26"/>
          <p:cNvSpPr txBox="1"/>
          <p:nvPr/>
        </p:nvSpPr>
        <p:spPr>
          <a:xfrm>
            <a:off x="1200995" y="3563509"/>
            <a:ext cx="3048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0</a:t>
            </a:r>
            <a:endPar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8" name="TextBox 27"/>
          <p:cNvSpPr txBox="1"/>
          <p:nvPr/>
        </p:nvSpPr>
        <p:spPr>
          <a:xfrm>
            <a:off x="1195433" y="4420346"/>
            <a:ext cx="3048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0</a:t>
            </a:r>
            <a:endPar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0" name="TextBox 29"/>
          <p:cNvSpPr txBox="1"/>
          <p:nvPr/>
        </p:nvSpPr>
        <p:spPr>
          <a:xfrm>
            <a:off x="1206786" y="5245106"/>
            <a:ext cx="6976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rPr>
              <a:t>MSP</a:t>
            </a:r>
            <a:endParaRPr kumimoji="0" lang="en-US" sz="1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cxnSp>
        <p:nvCxnSpPr>
          <p:cNvPr id="32" name="Straight Arrow Connector 31"/>
          <p:cNvCxnSpPr/>
          <p:nvPr/>
        </p:nvCxnSpPr>
        <p:spPr>
          <a:xfrm>
            <a:off x="1851394" y="5435089"/>
            <a:ext cx="457200" cy="0"/>
          </a:xfrm>
          <a:prstGeom prst="straightConnector1">
            <a:avLst/>
          </a:prstGeom>
          <a:ln w="38100">
            <a:solidFill>
              <a:srgbClr val="FF33CC"/>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134953" y="1508541"/>
            <a:ext cx="1432881" cy="780727"/>
          </a:xfrm>
          <a:prstGeom prst="rect">
            <a:avLst/>
          </a:prstGeom>
          <a:solidFill>
            <a:srgbClr val="00FF00"/>
          </a:solidFill>
          <a:ln>
            <a:solidFill>
              <a:schemeClr val="tx1"/>
            </a:solidFill>
          </a:ln>
          <a:effectLst>
            <a:glow rad="228600">
              <a:srgbClr val="FFFF00">
                <a:alpha val="69000"/>
              </a:srgbClr>
            </a:glow>
          </a:effectLst>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Thread Mode</a:t>
            </a:r>
          </a:p>
        </p:txBody>
      </p:sp>
      <p:sp>
        <p:nvSpPr>
          <p:cNvPr id="34" name="Rectangle 33"/>
          <p:cNvSpPr/>
          <p:nvPr/>
        </p:nvSpPr>
        <p:spPr>
          <a:xfrm>
            <a:off x="4495800" y="1600200"/>
            <a:ext cx="1295400" cy="609600"/>
          </a:xfrm>
          <a:prstGeom prst="rect">
            <a:avLst/>
          </a:prstGeom>
          <a:solidFill>
            <a:srgbClr val="00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Handler Mode</a:t>
            </a:r>
          </a:p>
        </p:txBody>
      </p:sp>
      <p:cxnSp>
        <p:nvCxnSpPr>
          <p:cNvPr id="36" name="Straight Arrow Connector 35"/>
          <p:cNvCxnSpPr>
            <a:endCxn id="34" idx="1"/>
          </p:cNvCxnSpPr>
          <p:nvPr/>
        </p:nvCxnSpPr>
        <p:spPr>
          <a:xfrm flipV="1">
            <a:off x="2552113" y="1905000"/>
            <a:ext cx="1943687" cy="0"/>
          </a:xfrm>
          <a:prstGeom prst="straightConnector1">
            <a:avLst/>
          </a:prstGeom>
          <a:ln w="38100">
            <a:solidFill>
              <a:srgbClr val="FF33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775410" y="2573593"/>
            <a:ext cx="166744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FFFF"/>
                </a:solidFill>
                <a:effectLst/>
                <a:uLnTx/>
                <a:uFillTx/>
                <a:latin typeface="Arial"/>
                <a:ea typeface="+mn-ea"/>
                <a:cs typeface="Arial"/>
              </a:rPr>
              <a:t>Context Switch</a:t>
            </a:r>
            <a:endParaRPr kumimoji="0" lang="en-US" sz="1600" b="1" i="0" u="none" strike="noStrike" kern="1200" cap="none" spc="0" normalizeH="0" baseline="0" noProof="0" dirty="0">
              <a:ln>
                <a:noFill/>
              </a:ln>
              <a:solidFill>
                <a:srgbClr val="00FFFF"/>
              </a:solidFill>
              <a:effectLst/>
              <a:uLnTx/>
              <a:uFillTx/>
              <a:latin typeface="Arial"/>
              <a:ea typeface="+mn-ea"/>
              <a:cs typeface="Arial"/>
            </a:endParaRPr>
          </a:p>
        </p:txBody>
      </p:sp>
      <p:sp>
        <p:nvSpPr>
          <p:cNvPr id="39" name="TextBox 38"/>
          <p:cNvSpPr txBox="1"/>
          <p:nvPr/>
        </p:nvSpPr>
        <p:spPr>
          <a:xfrm>
            <a:off x="6483202" y="2880712"/>
            <a:ext cx="2535865" cy="1077218"/>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Push Registers</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PC = [0x00000048]</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Set IPSR = 18</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Set </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LR = 0xFFFFFFF9</a:t>
            </a:r>
          </a:p>
        </p:txBody>
      </p:sp>
      <p:sp>
        <p:nvSpPr>
          <p:cNvPr id="55" name="Rectangle 54"/>
          <p:cNvSpPr/>
          <p:nvPr/>
        </p:nvSpPr>
        <p:spPr>
          <a:xfrm>
            <a:off x="0" y="76200"/>
            <a:ext cx="9144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33CC"/>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Interrupt Context Switch</a:t>
            </a:r>
          </a:p>
        </p:txBody>
      </p:sp>
      <p:sp>
        <p:nvSpPr>
          <p:cNvPr id="56" name="Rectangle 55"/>
          <p:cNvSpPr/>
          <p:nvPr/>
        </p:nvSpPr>
        <p:spPr>
          <a:xfrm>
            <a:off x="0" y="480703"/>
            <a:ext cx="9085521"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a:t>
            </a: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he </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steps involved in a context switch </a:t>
            </a: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from </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executing the foreground </a:t>
            </a: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thread (user main program) </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to switching to the background thread (ISR) when the </a:t>
            </a: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interrupt occurs</a:t>
            </a:r>
            <a:endPar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7" name="Rectangle 56"/>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smtClean="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endPar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endParaRPr>
          </a:p>
        </p:txBody>
      </p:sp>
      <p:sp>
        <p:nvSpPr>
          <p:cNvPr id="58" name="TextBox 57"/>
          <p:cNvSpPr txBox="1"/>
          <p:nvPr/>
        </p:nvSpPr>
        <p:spPr>
          <a:xfrm>
            <a:off x="442681" y="5443040"/>
            <a:ext cx="14334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rPr>
              <a:t>Main stack pointer</a:t>
            </a:r>
            <a:endPar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59" name="TextBox 58"/>
          <p:cNvSpPr txBox="1"/>
          <p:nvPr/>
        </p:nvSpPr>
        <p:spPr>
          <a:xfrm>
            <a:off x="6300730" y="5184068"/>
            <a:ext cx="1852669" cy="276999"/>
          </a:xfrm>
          <a:prstGeom prst="rect">
            <a:avLst/>
          </a:prstGeom>
          <a:noFill/>
        </p:spPr>
        <p:txBody>
          <a:bodyPr wrap="square" rtlCol="0">
            <a:spAutoFit/>
          </a:bodyPr>
          <a:lstStyle>
            <a:defPPr>
              <a:defRPr lang="en-US"/>
            </a:defPPr>
            <a:lvl1pPr>
              <a:defRPr sz="1400" b="1">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LR = Link </a:t>
            </a:r>
            <a:r>
              <a:rPr kumimoji="0" lang="en-US" sz="12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Register</a:t>
            </a:r>
          </a:p>
        </p:txBody>
      </p:sp>
      <p:sp>
        <p:nvSpPr>
          <p:cNvPr id="60" name="TextBox 59"/>
          <p:cNvSpPr txBox="1"/>
          <p:nvPr/>
        </p:nvSpPr>
        <p:spPr>
          <a:xfrm>
            <a:off x="6300730" y="5437804"/>
            <a:ext cx="200507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PC = Program counter</a:t>
            </a:r>
            <a:endParaRPr kumimoji="0" lang="en-US" sz="12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61" name="Rectangle 60"/>
          <p:cNvSpPr/>
          <p:nvPr/>
        </p:nvSpPr>
        <p:spPr>
          <a:xfrm>
            <a:off x="6172200" y="4925580"/>
            <a:ext cx="2913321"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IPSR = Interrupt </a:t>
            </a:r>
            <a:r>
              <a:rPr kumimoji="0" lang="en-US" sz="12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Program Status Register</a:t>
            </a:r>
            <a:r>
              <a:rPr kumimoji="0" lang="en-US" sz="12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a:t>
            </a:r>
          </a:p>
        </p:txBody>
      </p:sp>
      <p:sp>
        <p:nvSpPr>
          <p:cNvPr id="62" name="Rectangle 61"/>
          <p:cNvSpPr/>
          <p:nvPr/>
        </p:nvSpPr>
        <p:spPr>
          <a:xfrm>
            <a:off x="27601" y="4842072"/>
            <a:ext cx="230377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Base Priority Mask register</a:t>
            </a:r>
          </a:p>
        </p:txBody>
      </p:sp>
      <p:cxnSp>
        <p:nvCxnSpPr>
          <p:cNvPr id="41" name="Straight Arrow Connector 40"/>
          <p:cNvCxnSpPr/>
          <p:nvPr/>
        </p:nvCxnSpPr>
        <p:spPr>
          <a:xfrm>
            <a:off x="6089064" y="3845335"/>
            <a:ext cx="457200" cy="0"/>
          </a:xfrm>
          <a:prstGeom prst="straightConnector1">
            <a:avLst/>
          </a:prstGeom>
          <a:ln w="38100">
            <a:solidFill>
              <a:srgbClr val="FF33CC"/>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349569" y="5245106"/>
            <a:ext cx="142520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PC = </a:t>
            </a:r>
            <a:r>
              <a:rPr kumimoji="0" lang="en-US" sz="11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[0x00000048</a:t>
            </a:r>
            <a:r>
              <a:rPr kumimoji="0" lang="en-US" sz="11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a:t>
            </a:r>
            <a:endParaRPr kumimoji="0" lang="en-US" sz="11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5" name="TextBox 44"/>
          <p:cNvSpPr txBox="1"/>
          <p:nvPr/>
        </p:nvSpPr>
        <p:spPr>
          <a:xfrm>
            <a:off x="1143000" y="4008366"/>
            <a:ext cx="501767" cy="338554"/>
          </a:xfrm>
          <a:prstGeom prst="rect">
            <a:avLst/>
          </a:prstGeom>
          <a:noFill/>
          <a:effectLst>
            <a:glow rad="127000">
              <a:srgbClr val="FFFF00"/>
            </a:glow>
          </a:effectLst>
          <a:scene3d>
            <a:camera prst="orthographicFront"/>
            <a:lightRig rig="threePt" dir="t"/>
          </a:scene3d>
          <a:sp3d>
            <a:bevelT prst="angle"/>
          </a:sp3d>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18</a:t>
            </a:r>
            <a:endPar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7" name="TextBox 46"/>
          <p:cNvSpPr txBox="1"/>
          <p:nvPr/>
        </p:nvSpPr>
        <p:spPr>
          <a:xfrm>
            <a:off x="4349569" y="5018331"/>
            <a:ext cx="142520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LR = 0XFFFFFF9</a:t>
            </a:r>
            <a:endParaRPr kumimoji="0" lang="en-US" sz="11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8" name="Rectangle 47"/>
          <p:cNvSpPr/>
          <p:nvPr/>
        </p:nvSpPr>
        <p:spPr>
          <a:xfrm>
            <a:off x="4495800" y="1608453"/>
            <a:ext cx="1295400" cy="609600"/>
          </a:xfrm>
          <a:prstGeom prst="rect">
            <a:avLst/>
          </a:prstGeom>
          <a:solidFill>
            <a:srgbClr val="00FF00">
              <a:alpha val="8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9" name="TextBox 48"/>
          <p:cNvSpPr txBox="1"/>
          <p:nvPr/>
        </p:nvSpPr>
        <p:spPr>
          <a:xfrm>
            <a:off x="1219195" y="4013810"/>
            <a:ext cx="3048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0</a:t>
            </a:r>
            <a:endPar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 name="Rectangle 3"/>
          <p:cNvSpPr/>
          <p:nvPr/>
        </p:nvSpPr>
        <p:spPr>
          <a:xfrm>
            <a:off x="4495800" y="3505629"/>
            <a:ext cx="990600" cy="1487548"/>
          </a:xfrm>
          <a:prstGeom prst="rect">
            <a:avLst/>
          </a:prstGeom>
          <a:solidFill>
            <a:srgbClr val="FFFF00"/>
          </a:solidFill>
          <a:ln>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1" name="TextBox 10"/>
          <p:cNvSpPr txBox="1"/>
          <p:nvPr/>
        </p:nvSpPr>
        <p:spPr>
          <a:xfrm>
            <a:off x="2286000" y="3714530"/>
            <a:ext cx="806631" cy="18288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R0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R1</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R2</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R3</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R12</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LR</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PC</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old PSR</a:t>
            </a:r>
            <a:endPar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08197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22" presetClass="entr" presetSubtype="2" repeatCount="indefinite"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right)">
                                      <p:cBhvr>
                                        <p:cTn id="10" dur="10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2.22222E-6 1.85185E-6 L 0.00104 -0.15093 " pathEditMode="relative" rAng="0" ptsTypes="AA">
                                      <p:cBhvr>
                                        <p:cTn id="14" dur="2000" fill="hold"/>
                                        <p:tgtEl>
                                          <p:spTgt spid="41"/>
                                        </p:tgtEl>
                                        <p:attrNameLst>
                                          <p:attrName>ppt_x</p:attrName>
                                          <p:attrName>ppt_y</p:attrName>
                                        </p:attrNameLst>
                                      </p:cBhvr>
                                      <p:rCtr x="52" y="-7546"/>
                                    </p:animMotion>
                                  </p:childTnLst>
                                </p:cTn>
                              </p:par>
                              <p:par>
                                <p:cTn id="15" presetID="22" presetClass="exit" presetSubtype="4" fill="hold" grpId="0" nodeType="withEffect">
                                  <p:stCondLst>
                                    <p:cond delay="0"/>
                                  </p:stCondLst>
                                  <p:childTnLst>
                                    <p:animEffect transition="out" filter="wipe(down)">
                                      <p:cBhvr>
                                        <p:cTn id="16" dur="1000"/>
                                        <p:tgtEl>
                                          <p:spTgt spid="46"/>
                                        </p:tgtEl>
                                      </p:cBhvr>
                                    </p:animEffect>
                                    <p:set>
                                      <p:cBhvr>
                                        <p:cTn id="17" dur="1" fill="hold">
                                          <p:stCondLst>
                                            <p:cond delay="999"/>
                                          </p:stCondLst>
                                        </p:cTn>
                                        <p:tgtEl>
                                          <p:spTgt spid="46"/>
                                        </p:tgtEl>
                                        <p:attrNameLst>
                                          <p:attrName>style.visibility</p:attrName>
                                        </p:attrNameLst>
                                      </p:cBhvr>
                                      <p:to>
                                        <p:strVal val="hidden"/>
                                      </p:to>
                                    </p:set>
                                  </p:childTnLst>
                                </p:cTn>
                              </p:par>
                              <p:par>
                                <p:cTn id="18" presetID="22" presetClass="exit" presetSubtype="4" fill="hold" grpId="0" nodeType="withEffect">
                                  <p:stCondLst>
                                    <p:cond delay="0"/>
                                  </p:stCondLst>
                                  <p:childTnLst>
                                    <p:animEffect transition="out" filter="wipe(down)">
                                      <p:cBhvr>
                                        <p:cTn id="19" dur="1000"/>
                                        <p:tgtEl>
                                          <p:spTgt spid="44"/>
                                        </p:tgtEl>
                                      </p:cBhvr>
                                    </p:animEffect>
                                    <p:set>
                                      <p:cBhvr>
                                        <p:cTn id="20" dur="1" fill="hold">
                                          <p:stCondLst>
                                            <p:cond delay="999"/>
                                          </p:stCondLst>
                                        </p:cTn>
                                        <p:tgtEl>
                                          <p:spTgt spid="44"/>
                                        </p:tgtEl>
                                        <p:attrNameLst>
                                          <p:attrName>style.visibility</p:attrName>
                                        </p:attrNameLst>
                                      </p:cBhvr>
                                      <p:to>
                                        <p:strVal val="hidden"/>
                                      </p:to>
                                    </p:set>
                                  </p:childTnLst>
                                </p:cTn>
                              </p:par>
                              <p:par>
                                <p:cTn id="21" presetID="22" presetClass="exit" presetSubtype="4" fill="hold" grpId="0" nodeType="withEffect">
                                  <p:stCondLst>
                                    <p:cond delay="0"/>
                                  </p:stCondLst>
                                  <p:childTnLst>
                                    <p:animEffect transition="out" filter="wipe(down)">
                                      <p:cBhvr>
                                        <p:cTn id="22" dur="1000"/>
                                        <p:tgtEl>
                                          <p:spTgt spid="42"/>
                                        </p:tgtEl>
                                      </p:cBhvr>
                                    </p:animEffect>
                                    <p:set>
                                      <p:cBhvr>
                                        <p:cTn id="23" dur="1" fill="hold">
                                          <p:stCondLst>
                                            <p:cond delay="999"/>
                                          </p:stCondLst>
                                        </p:cTn>
                                        <p:tgtEl>
                                          <p:spTgt spid="42"/>
                                        </p:tgtEl>
                                        <p:attrNameLst>
                                          <p:attrName>style.visibility</p:attrName>
                                        </p:attrNameLst>
                                      </p:cBhvr>
                                      <p:to>
                                        <p:strVal val="hidden"/>
                                      </p:to>
                                    </p:set>
                                  </p:childTnLst>
                                </p:cTn>
                              </p:par>
                              <p:par>
                                <p:cTn id="24" presetID="22" presetClass="exit" presetSubtype="4" fill="hold" grpId="0" nodeType="withEffect">
                                  <p:stCondLst>
                                    <p:cond delay="0"/>
                                  </p:stCondLst>
                                  <p:childTnLst>
                                    <p:animEffect transition="out" filter="wipe(down)">
                                      <p:cBhvr>
                                        <p:cTn id="25" dur="1000"/>
                                        <p:tgtEl>
                                          <p:spTgt spid="53"/>
                                        </p:tgtEl>
                                      </p:cBhvr>
                                    </p:animEffect>
                                    <p:set>
                                      <p:cBhvr>
                                        <p:cTn id="26" dur="1" fill="hold">
                                          <p:stCondLst>
                                            <p:cond delay="999"/>
                                          </p:stCondLst>
                                        </p:cTn>
                                        <p:tgtEl>
                                          <p:spTgt spid="5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0" nodeType="clickEffect">
                                  <p:stCondLst>
                                    <p:cond delay="0"/>
                                  </p:stCondLst>
                                  <p:childTnLst>
                                    <p:anim calcmode="lin" valueType="num">
                                      <p:cBhvr additive="base">
                                        <p:cTn id="30" dur="500"/>
                                        <p:tgtEl>
                                          <p:spTgt spid="45"/>
                                        </p:tgtEl>
                                        <p:attrNameLst>
                                          <p:attrName>ppt_x</p:attrName>
                                        </p:attrNameLst>
                                      </p:cBhvr>
                                      <p:tavLst>
                                        <p:tav tm="0">
                                          <p:val>
                                            <p:strVal val="ppt_x"/>
                                          </p:val>
                                        </p:tav>
                                        <p:tav tm="100000">
                                          <p:val>
                                            <p:strVal val="ppt_x"/>
                                          </p:val>
                                        </p:tav>
                                      </p:tavLst>
                                    </p:anim>
                                    <p:anim calcmode="lin" valueType="num">
                                      <p:cBhvr additive="base">
                                        <p:cTn id="31" dur="500"/>
                                        <p:tgtEl>
                                          <p:spTgt spid="45"/>
                                        </p:tgtEl>
                                        <p:attrNameLst>
                                          <p:attrName>ppt_y</p:attrName>
                                        </p:attrNameLst>
                                      </p:cBhvr>
                                      <p:tavLst>
                                        <p:tav tm="0">
                                          <p:val>
                                            <p:strVal val="ppt_y"/>
                                          </p:val>
                                        </p:tav>
                                        <p:tav tm="100000">
                                          <p:val>
                                            <p:strVal val="1+ppt_h/2"/>
                                          </p:val>
                                        </p:tav>
                                      </p:tavLst>
                                    </p:anim>
                                    <p:set>
                                      <p:cBhvr>
                                        <p:cTn id="32" dur="1" fill="hold">
                                          <p:stCondLst>
                                            <p:cond delay="499"/>
                                          </p:stCondLst>
                                        </p:cTn>
                                        <p:tgtEl>
                                          <p:spTgt spid="45"/>
                                        </p:tgtEl>
                                        <p:attrNameLst>
                                          <p:attrName>style.visibility</p:attrName>
                                        </p:attrNameLst>
                                      </p:cBhvr>
                                      <p:to>
                                        <p:strVal val="hidden"/>
                                      </p:to>
                                    </p:set>
                                  </p:childTnLst>
                                </p:cTn>
                              </p:par>
                              <p:par>
                                <p:cTn id="33" presetID="2" presetClass="entr" presetSubtype="1"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1000" fill="hold"/>
                                        <p:tgtEl>
                                          <p:spTgt spid="49"/>
                                        </p:tgtEl>
                                        <p:attrNameLst>
                                          <p:attrName>ppt_x</p:attrName>
                                        </p:attrNameLst>
                                      </p:cBhvr>
                                      <p:tavLst>
                                        <p:tav tm="0">
                                          <p:val>
                                            <p:strVal val="#ppt_x"/>
                                          </p:val>
                                        </p:tav>
                                        <p:tav tm="100000">
                                          <p:val>
                                            <p:strVal val="#ppt_x"/>
                                          </p:val>
                                        </p:tav>
                                      </p:tavLst>
                                    </p:anim>
                                    <p:anim calcmode="lin" valueType="num">
                                      <p:cBhvr additive="base">
                                        <p:cTn id="36" dur="1000" fill="hold"/>
                                        <p:tgtEl>
                                          <p:spTgt spid="49"/>
                                        </p:tgtEl>
                                        <p:attrNameLst>
                                          <p:attrName>ppt_y</p:attrName>
                                        </p:attrNameLst>
                                      </p:cBhvr>
                                      <p:tavLst>
                                        <p:tav tm="0">
                                          <p:val>
                                            <p:strVal val="0-#ppt_h/2"/>
                                          </p:val>
                                        </p:tav>
                                        <p:tav tm="100000">
                                          <p:val>
                                            <p:strVal val="#ppt_y"/>
                                          </p:val>
                                        </p:tav>
                                      </p:tavLst>
                                    </p:anim>
                                  </p:childTnLst>
                                </p:cTn>
                              </p:par>
                            </p:childTnLst>
                          </p:cTn>
                        </p:par>
                        <p:par>
                          <p:cTn id="37" fill="hold">
                            <p:stCondLst>
                              <p:cond delay="1000"/>
                            </p:stCondLst>
                            <p:childTnLst>
                              <p:par>
                                <p:cTn id="38" presetID="19" presetClass="emph" presetSubtype="0" repeatCount="indefinite" fill="hold" grpId="0" nodeType="afterEffect">
                                  <p:stCondLst>
                                    <p:cond delay="0"/>
                                  </p:stCondLst>
                                  <p:childTnLst>
                                    <p:animClr clrSpc="rgb" dir="cw">
                                      <p:cBhvr override="childStyle">
                                        <p:cTn id="39" dur="500" fill="hold"/>
                                        <p:tgtEl>
                                          <p:spTgt spid="22"/>
                                        </p:tgtEl>
                                        <p:attrNameLst>
                                          <p:attrName>style.color</p:attrName>
                                        </p:attrNameLst>
                                      </p:cBhvr>
                                      <p:to>
                                        <a:srgbClr val="00FF00"/>
                                      </p:to>
                                    </p:animClr>
                                    <p:animClr clrSpc="rgb" dir="cw">
                                      <p:cBhvr>
                                        <p:cTn id="40" dur="500" fill="hold"/>
                                        <p:tgtEl>
                                          <p:spTgt spid="22"/>
                                        </p:tgtEl>
                                        <p:attrNameLst>
                                          <p:attrName>fillcolor</p:attrName>
                                        </p:attrNameLst>
                                      </p:cBhvr>
                                      <p:to>
                                        <a:srgbClr val="00FF00"/>
                                      </p:to>
                                    </p:animClr>
                                    <p:set>
                                      <p:cBhvr>
                                        <p:cTn id="41" dur="500" fill="hold"/>
                                        <p:tgtEl>
                                          <p:spTgt spid="22"/>
                                        </p:tgtEl>
                                        <p:attrNameLst>
                                          <p:attrName>fill.type</p:attrName>
                                        </p:attrNameLst>
                                      </p:cBhvr>
                                      <p:to>
                                        <p:strVal val="solid"/>
                                      </p:to>
                                    </p:set>
                                    <p:set>
                                      <p:cBhvr>
                                        <p:cTn id="42" dur="500" fill="hold"/>
                                        <p:tgtEl>
                                          <p:spTgt spid="22"/>
                                        </p:tgtEl>
                                        <p:attrNameLst>
                                          <p:attrName>fill.on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42" presetClass="exit" presetSubtype="0" fill="hold" grpId="0" nodeType="clickEffect">
                                  <p:stCondLst>
                                    <p:cond delay="0"/>
                                  </p:stCondLst>
                                  <p:childTnLst>
                                    <p:animEffect transition="out" filter="fade">
                                      <p:cBhvr>
                                        <p:cTn id="46" dur="1000"/>
                                        <p:tgtEl>
                                          <p:spTgt spid="47"/>
                                        </p:tgtEl>
                                      </p:cBhvr>
                                    </p:animEffect>
                                    <p:anim calcmode="lin" valueType="num">
                                      <p:cBhvr>
                                        <p:cTn id="47" dur="1000"/>
                                        <p:tgtEl>
                                          <p:spTgt spid="47"/>
                                        </p:tgtEl>
                                        <p:attrNameLst>
                                          <p:attrName>ppt_x</p:attrName>
                                        </p:attrNameLst>
                                      </p:cBhvr>
                                      <p:tavLst>
                                        <p:tav tm="0">
                                          <p:val>
                                            <p:strVal val="ppt_x"/>
                                          </p:val>
                                        </p:tav>
                                        <p:tav tm="100000">
                                          <p:val>
                                            <p:strVal val="ppt_x"/>
                                          </p:val>
                                        </p:tav>
                                      </p:tavLst>
                                    </p:anim>
                                    <p:anim calcmode="lin" valueType="num">
                                      <p:cBhvr>
                                        <p:cTn id="48" dur="1000"/>
                                        <p:tgtEl>
                                          <p:spTgt spid="47"/>
                                        </p:tgtEl>
                                        <p:attrNameLst>
                                          <p:attrName>ppt_y</p:attrName>
                                        </p:attrNameLst>
                                      </p:cBhvr>
                                      <p:tavLst>
                                        <p:tav tm="0">
                                          <p:val>
                                            <p:strVal val="ppt_y"/>
                                          </p:val>
                                        </p:tav>
                                        <p:tav tm="100000">
                                          <p:val>
                                            <p:strVal val="ppt_y+.1"/>
                                          </p:val>
                                        </p:tav>
                                      </p:tavLst>
                                    </p:anim>
                                    <p:set>
                                      <p:cBhvr>
                                        <p:cTn id="49" dur="1" fill="hold">
                                          <p:stCondLst>
                                            <p:cond delay="999"/>
                                          </p:stCondLst>
                                        </p:cTn>
                                        <p:tgtEl>
                                          <p:spTgt spid="47"/>
                                        </p:tgtEl>
                                        <p:attrNameLst>
                                          <p:attrName>style.visibility</p:attrName>
                                        </p:attrNameLst>
                                      </p:cBhvr>
                                      <p:to>
                                        <p:strVal val="hidden"/>
                                      </p:to>
                                    </p:set>
                                  </p:childTnLst>
                                </p:cTn>
                              </p:par>
                              <p:par>
                                <p:cTn id="50" presetID="42" presetClass="exit" presetSubtype="0" fill="hold" grpId="0" nodeType="withEffect">
                                  <p:stCondLst>
                                    <p:cond delay="0"/>
                                  </p:stCondLst>
                                  <p:childTnLst>
                                    <p:animEffect transition="out" filter="fade">
                                      <p:cBhvr>
                                        <p:cTn id="51" dur="1000"/>
                                        <p:tgtEl>
                                          <p:spTgt spid="43"/>
                                        </p:tgtEl>
                                      </p:cBhvr>
                                    </p:animEffect>
                                    <p:anim calcmode="lin" valueType="num">
                                      <p:cBhvr>
                                        <p:cTn id="52" dur="1000"/>
                                        <p:tgtEl>
                                          <p:spTgt spid="43"/>
                                        </p:tgtEl>
                                        <p:attrNameLst>
                                          <p:attrName>ppt_x</p:attrName>
                                        </p:attrNameLst>
                                      </p:cBhvr>
                                      <p:tavLst>
                                        <p:tav tm="0">
                                          <p:val>
                                            <p:strVal val="ppt_x"/>
                                          </p:val>
                                        </p:tav>
                                        <p:tav tm="100000">
                                          <p:val>
                                            <p:strVal val="ppt_x"/>
                                          </p:val>
                                        </p:tav>
                                      </p:tavLst>
                                    </p:anim>
                                    <p:anim calcmode="lin" valueType="num">
                                      <p:cBhvr>
                                        <p:cTn id="53" dur="1000"/>
                                        <p:tgtEl>
                                          <p:spTgt spid="43"/>
                                        </p:tgtEl>
                                        <p:attrNameLst>
                                          <p:attrName>ppt_y</p:attrName>
                                        </p:attrNameLst>
                                      </p:cBhvr>
                                      <p:tavLst>
                                        <p:tav tm="0">
                                          <p:val>
                                            <p:strVal val="ppt_y"/>
                                          </p:val>
                                        </p:tav>
                                        <p:tav tm="100000">
                                          <p:val>
                                            <p:strVal val="ppt_y+.1"/>
                                          </p:val>
                                        </p:tav>
                                      </p:tavLst>
                                    </p:anim>
                                    <p:set>
                                      <p:cBhvr>
                                        <p:cTn id="54" dur="1" fill="hold">
                                          <p:stCondLst>
                                            <p:cond delay="999"/>
                                          </p:stCondLst>
                                        </p:cTn>
                                        <p:tgtEl>
                                          <p:spTgt spid="43"/>
                                        </p:tgtEl>
                                        <p:attrNameLst>
                                          <p:attrName>style.visibility</p:attrName>
                                        </p:attrNameLst>
                                      </p:cBhvr>
                                      <p:to>
                                        <p:strVal val="hidden"/>
                                      </p:to>
                                    </p:set>
                                  </p:childTnLst>
                                </p:cTn>
                              </p:par>
                            </p:childTnLst>
                          </p:cTn>
                        </p:par>
                        <p:par>
                          <p:cTn id="55" fill="hold">
                            <p:stCondLst>
                              <p:cond delay="1000"/>
                            </p:stCondLst>
                            <p:childTnLst>
                              <p:par>
                                <p:cTn id="56" presetID="63" presetClass="path" presetSubtype="0" fill="hold" grpId="0" nodeType="afterEffect">
                                  <p:stCondLst>
                                    <p:cond delay="0"/>
                                  </p:stCondLst>
                                  <p:childTnLst>
                                    <p:animMotion origin="layout" path="M 0 0 L 0.25 0 E" pathEditMode="relative" ptsTypes="">
                                      <p:cBhvr>
                                        <p:cTn id="57" dur="500" fill="hold"/>
                                        <p:tgtEl>
                                          <p:spTgt spid="11">
                                            <p:txEl>
                                              <p:pRg st="0" end="0"/>
                                            </p:txEl>
                                          </p:spTgt>
                                        </p:tgtEl>
                                        <p:attrNameLst>
                                          <p:attrName>ppt_x</p:attrName>
                                          <p:attrName>ppt_y</p:attrName>
                                        </p:attrNameLst>
                                      </p:cBhvr>
                                    </p:animMotion>
                                  </p:childTnLst>
                                </p:cTn>
                              </p:par>
                            </p:childTnLst>
                          </p:cTn>
                        </p:par>
                        <p:par>
                          <p:cTn id="58" fill="hold">
                            <p:stCondLst>
                              <p:cond delay="1500"/>
                            </p:stCondLst>
                            <p:childTnLst>
                              <p:par>
                                <p:cTn id="59" presetID="63" presetClass="path" presetSubtype="0" fill="hold" grpId="0" nodeType="afterEffect">
                                  <p:stCondLst>
                                    <p:cond delay="0"/>
                                  </p:stCondLst>
                                  <p:childTnLst>
                                    <p:animMotion origin="layout" path="M 0 0 L 0.25 0 E" pathEditMode="relative" ptsTypes="">
                                      <p:cBhvr>
                                        <p:cTn id="60" dur="500" fill="hold"/>
                                        <p:tgtEl>
                                          <p:spTgt spid="11">
                                            <p:txEl>
                                              <p:pRg st="1" end="1"/>
                                            </p:txEl>
                                          </p:spTgt>
                                        </p:tgtEl>
                                        <p:attrNameLst>
                                          <p:attrName>ppt_x</p:attrName>
                                          <p:attrName>ppt_y</p:attrName>
                                        </p:attrNameLst>
                                      </p:cBhvr>
                                    </p:animMotion>
                                  </p:childTnLst>
                                </p:cTn>
                              </p:par>
                            </p:childTnLst>
                          </p:cTn>
                        </p:par>
                        <p:par>
                          <p:cTn id="61" fill="hold">
                            <p:stCondLst>
                              <p:cond delay="2000"/>
                            </p:stCondLst>
                            <p:childTnLst>
                              <p:par>
                                <p:cTn id="62" presetID="63" presetClass="path" presetSubtype="0" fill="hold" grpId="0" nodeType="afterEffect">
                                  <p:stCondLst>
                                    <p:cond delay="0"/>
                                  </p:stCondLst>
                                  <p:childTnLst>
                                    <p:animMotion origin="layout" path="M 0 0 L 0.25 0 E" pathEditMode="relative" ptsTypes="">
                                      <p:cBhvr>
                                        <p:cTn id="63" dur="500" fill="hold"/>
                                        <p:tgtEl>
                                          <p:spTgt spid="11">
                                            <p:txEl>
                                              <p:pRg st="2" end="2"/>
                                            </p:txEl>
                                          </p:spTgt>
                                        </p:tgtEl>
                                        <p:attrNameLst>
                                          <p:attrName>ppt_x</p:attrName>
                                          <p:attrName>ppt_y</p:attrName>
                                        </p:attrNameLst>
                                      </p:cBhvr>
                                    </p:animMotion>
                                  </p:childTnLst>
                                </p:cTn>
                              </p:par>
                            </p:childTnLst>
                          </p:cTn>
                        </p:par>
                        <p:par>
                          <p:cTn id="64" fill="hold">
                            <p:stCondLst>
                              <p:cond delay="2500"/>
                            </p:stCondLst>
                            <p:childTnLst>
                              <p:par>
                                <p:cTn id="65" presetID="63" presetClass="path" presetSubtype="0" accel="50000" decel="50000" fill="hold" grpId="0" nodeType="afterEffect">
                                  <p:stCondLst>
                                    <p:cond delay="0"/>
                                  </p:stCondLst>
                                  <p:childTnLst>
                                    <p:animMotion origin="layout" path="M 0 0 L 0.25 0 E" pathEditMode="relative" ptsTypes="">
                                      <p:cBhvr>
                                        <p:cTn id="66" dur="500" fill="hold"/>
                                        <p:tgtEl>
                                          <p:spTgt spid="11">
                                            <p:txEl>
                                              <p:pRg st="3" end="3"/>
                                            </p:txEl>
                                          </p:spTgt>
                                        </p:tgtEl>
                                        <p:attrNameLst>
                                          <p:attrName>ppt_x</p:attrName>
                                          <p:attrName>ppt_y</p:attrName>
                                        </p:attrNameLst>
                                      </p:cBhvr>
                                    </p:animMotion>
                                  </p:childTnLst>
                                </p:cTn>
                              </p:par>
                            </p:childTnLst>
                          </p:cTn>
                        </p:par>
                        <p:par>
                          <p:cTn id="67" fill="hold">
                            <p:stCondLst>
                              <p:cond delay="3000"/>
                            </p:stCondLst>
                            <p:childTnLst>
                              <p:par>
                                <p:cTn id="68" presetID="63" presetClass="path" presetSubtype="0" accel="50000" decel="50000" fill="hold" grpId="0" nodeType="afterEffect">
                                  <p:stCondLst>
                                    <p:cond delay="0"/>
                                  </p:stCondLst>
                                  <p:childTnLst>
                                    <p:animMotion origin="layout" path="M 0 0 L 0.25 0 E" pathEditMode="relative" ptsTypes="">
                                      <p:cBhvr>
                                        <p:cTn id="69" dur="500" fill="hold"/>
                                        <p:tgtEl>
                                          <p:spTgt spid="11">
                                            <p:txEl>
                                              <p:pRg st="4" end="4"/>
                                            </p:txEl>
                                          </p:spTgt>
                                        </p:tgtEl>
                                        <p:attrNameLst>
                                          <p:attrName>ppt_x</p:attrName>
                                          <p:attrName>ppt_y</p:attrName>
                                        </p:attrNameLst>
                                      </p:cBhvr>
                                    </p:animMotion>
                                  </p:childTnLst>
                                </p:cTn>
                              </p:par>
                            </p:childTnLst>
                          </p:cTn>
                        </p:par>
                        <p:par>
                          <p:cTn id="70" fill="hold">
                            <p:stCondLst>
                              <p:cond delay="3500"/>
                            </p:stCondLst>
                            <p:childTnLst>
                              <p:par>
                                <p:cTn id="71" presetID="63" presetClass="path" presetSubtype="0" accel="50000" decel="50000" fill="hold" grpId="0" nodeType="afterEffect">
                                  <p:stCondLst>
                                    <p:cond delay="0"/>
                                  </p:stCondLst>
                                  <p:childTnLst>
                                    <p:animMotion origin="layout" path="M 0 0 L 0.25 0 E" pathEditMode="relative" ptsTypes="">
                                      <p:cBhvr>
                                        <p:cTn id="72" dur="500" fill="hold"/>
                                        <p:tgtEl>
                                          <p:spTgt spid="11">
                                            <p:txEl>
                                              <p:pRg st="5" end="5"/>
                                            </p:txEl>
                                          </p:spTgt>
                                        </p:tgtEl>
                                        <p:attrNameLst>
                                          <p:attrName>ppt_x</p:attrName>
                                          <p:attrName>ppt_y</p:attrName>
                                        </p:attrNameLst>
                                      </p:cBhvr>
                                    </p:animMotion>
                                  </p:childTnLst>
                                </p:cTn>
                              </p:par>
                            </p:childTnLst>
                          </p:cTn>
                        </p:par>
                        <p:par>
                          <p:cTn id="73" fill="hold">
                            <p:stCondLst>
                              <p:cond delay="4000"/>
                            </p:stCondLst>
                            <p:childTnLst>
                              <p:par>
                                <p:cTn id="74" presetID="63" presetClass="path" presetSubtype="0" accel="50000" decel="50000" fill="hold" grpId="0" nodeType="afterEffect">
                                  <p:stCondLst>
                                    <p:cond delay="0"/>
                                  </p:stCondLst>
                                  <p:childTnLst>
                                    <p:animMotion origin="layout" path="M 0 0 L 0.25 0 E" pathEditMode="relative" ptsTypes="">
                                      <p:cBhvr>
                                        <p:cTn id="75" dur="500" fill="hold"/>
                                        <p:tgtEl>
                                          <p:spTgt spid="11">
                                            <p:txEl>
                                              <p:pRg st="6" end="6"/>
                                            </p:txEl>
                                          </p:spTgt>
                                        </p:tgtEl>
                                        <p:attrNameLst>
                                          <p:attrName>ppt_x</p:attrName>
                                          <p:attrName>ppt_y</p:attrName>
                                        </p:attrNameLst>
                                      </p:cBhvr>
                                    </p:animMotion>
                                  </p:childTnLst>
                                </p:cTn>
                              </p:par>
                            </p:childTnLst>
                          </p:cTn>
                        </p:par>
                        <p:par>
                          <p:cTn id="76" fill="hold">
                            <p:stCondLst>
                              <p:cond delay="4500"/>
                            </p:stCondLst>
                            <p:childTnLst>
                              <p:par>
                                <p:cTn id="77" presetID="63" presetClass="path" presetSubtype="0" accel="50000" decel="50000" fill="hold" grpId="0" nodeType="afterEffect">
                                  <p:stCondLst>
                                    <p:cond delay="0"/>
                                  </p:stCondLst>
                                  <p:childTnLst>
                                    <p:animMotion origin="layout" path="M 0 0 L 0.25 0 E" pathEditMode="relative" ptsTypes="">
                                      <p:cBhvr>
                                        <p:cTn id="78" dur="500" fill="hold"/>
                                        <p:tgtEl>
                                          <p:spTgt spid="11">
                                            <p:txEl>
                                              <p:pRg st="7" end="7"/>
                                            </p:txEl>
                                          </p:spTgt>
                                        </p:tgtEl>
                                        <p:attrNameLst>
                                          <p:attrName>ppt_x</p:attrName>
                                          <p:attrName>ppt_y</p:attrName>
                                        </p:attrNameLst>
                                      </p:cBhvr>
                                    </p:animMotion>
                                  </p:childTnLst>
                                </p:cTn>
                              </p:par>
                            </p:childTnLst>
                          </p:cTn>
                        </p:par>
                        <p:par>
                          <p:cTn id="79" fill="hold">
                            <p:stCondLst>
                              <p:cond delay="5000"/>
                            </p:stCondLst>
                            <p:childTnLst>
                              <p:par>
                                <p:cTn id="80" presetID="22" presetClass="emph" presetSubtype="0" repeatCount="indefinite" fill="hold" grpId="0" nodeType="afterEffect">
                                  <p:stCondLst>
                                    <p:cond delay="0"/>
                                  </p:stCondLst>
                                  <p:childTnLst>
                                    <p:animClr clrSpc="hsl" dir="cw">
                                      <p:cBhvr override="childStyle">
                                        <p:cTn id="81" dur="500" fill="hold"/>
                                        <p:tgtEl>
                                          <p:spTgt spid="16"/>
                                        </p:tgtEl>
                                        <p:attrNameLst>
                                          <p:attrName>style.color</p:attrName>
                                        </p:attrNameLst>
                                      </p:cBhvr>
                                      <p:by>
                                        <p:hsl h="-7200000" s="0" l="0"/>
                                      </p:by>
                                    </p:animClr>
                                    <p:animClr clrSpc="hsl" dir="cw">
                                      <p:cBhvr>
                                        <p:cTn id="82" dur="500" fill="hold"/>
                                        <p:tgtEl>
                                          <p:spTgt spid="16"/>
                                        </p:tgtEl>
                                        <p:attrNameLst>
                                          <p:attrName>fillcolor</p:attrName>
                                        </p:attrNameLst>
                                      </p:cBhvr>
                                      <p:by>
                                        <p:hsl h="-7200000" s="0" l="0"/>
                                      </p:by>
                                    </p:animClr>
                                    <p:animClr clrSpc="hsl" dir="cw">
                                      <p:cBhvr>
                                        <p:cTn id="83" dur="500" fill="hold"/>
                                        <p:tgtEl>
                                          <p:spTgt spid="16"/>
                                        </p:tgtEl>
                                        <p:attrNameLst>
                                          <p:attrName>stroke.color</p:attrName>
                                        </p:attrNameLst>
                                      </p:cBhvr>
                                      <p:by>
                                        <p:hsl h="-7200000" s="0" l="0"/>
                                      </p:by>
                                    </p:animClr>
                                    <p:set>
                                      <p:cBhvr>
                                        <p:cTn id="84" dur="500" fill="hold"/>
                                        <p:tgtEl>
                                          <p:spTgt spid="16"/>
                                        </p:tgtEl>
                                        <p:attrNameLst>
                                          <p:attrName>fill.type</p:attrName>
                                        </p:attrNameLst>
                                      </p:cBhvr>
                                      <p:to>
                                        <p:strVal val="solid"/>
                                      </p:to>
                                    </p:set>
                                  </p:childTnLst>
                                </p:cTn>
                              </p:par>
                            </p:childTnLst>
                          </p:cTn>
                        </p:par>
                        <p:par>
                          <p:cTn id="85" fill="hold">
                            <p:stCondLst>
                              <p:cond delay="5500"/>
                            </p:stCondLst>
                            <p:childTnLst>
                              <p:par>
                                <p:cTn id="86" presetID="22" presetClass="emph" presetSubtype="0" repeatCount="indefinite" fill="hold" grpId="0" nodeType="afterEffect">
                                  <p:stCondLst>
                                    <p:cond delay="0"/>
                                  </p:stCondLst>
                                  <p:childTnLst>
                                    <p:animClr clrSpc="hsl" dir="cw">
                                      <p:cBhvr override="childStyle">
                                        <p:cTn id="87" dur="500" fill="hold"/>
                                        <p:tgtEl>
                                          <p:spTgt spid="17"/>
                                        </p:tgtEl>
                                        <p:attrNameLst>
                                          <p:attrName>style.color</p:attrName>
                                        </p:attrNameLst>
                                      </p:cBhvr>
                                      <p:by>
                                        <p:hsl h="-7200000" s="0" l="0"/>
                                      </p:by>
                                    </p:animClr>
                                    <p:animClr clrSpc="hsl" dir="cw">
                                      <p:cBhvr>
                                        <p:cTn id="88" dur="500" fill="hold"/>
                                        <p:tgtEl>
                                          <p:spTgt spid="17"/>
                                        </p:tgtEl>
                                        <p:attrNameLst>
                                          <p:attrName>fillcolor</p:attrName>
                                        </p:attrNameLst>
                                      </p:cBhvr>
                                      <p:by>
                                        <p:hsl h="-7200000" s="0" l="0"/>
                                      </p:by>
                                    </p:animClr>
                                    <p:animClr clrSpc="hsl" dir="cw">
                                      <p:cBhvr>
                                        <p:cTn id="89" dur="500" fill="hold"/>
                                        <p:tgtEl>
                                          <p:spTgt spid="17"/>
                                        </p:tgtEl>
                                        <p:attrNameLst>
                                          <p:attrName>stroke.color</p:attrName>
                                        </p:attrNameLst>
                                      </p:cBhvr>
                                      <p:by>
                                        <p:hsl h="-7200000" s="0" l="0"/>
                                      </p:by>
                                    </p:animClr>
                                    <p:set>
                                      <p:cBhvr>
                                        <p:cTn id="90" dur="500" fill="hold"/>
                                        <p:tgtEl>
                                          <p:spTgt spid="1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4" grpId="0" animBg="1"/>
      <p:bldP spid="42" grpId="0" animBg="1"/>
      <p:bldP spid="53" grpId="0" animBg="1"/>
      <p:bldP spid="16" grpId="0" animBg="1"/>
      <p:bldP spid="17" grpId="0" animBg="1"/>
      <p:bldP spid="22" grpId="0" animBg="1"/>
      <p:bldP spid="43" grpId="0"/>
      <p:bldP spid="45" grpId="0"/>
      <p:bldP spid="47" grpId="0"/>
      <p:bldP spid="48" grpId="0" animBg="1"/>
      <p:bldP spid="49" grpId="0"/>
      <p:bldP spid="11" grpId="0" uiExpand="1" build="p" advAuto="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5300" y="76200"/>
            <a:ext cx="8229600" cy="58477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hangingPunct="0"/>
            <a:r>
              <a:rPr lang="en-US" sz="3200" b="1" kern="1200" dirty="0">
                <a:solidFill>
                  <a:srgbClr val="FF00FF"/>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Objectives for today’s lecture</a:t>
            </a:r>
          </a:p>
        </p:txBody>
      </p:sp>
      <p:sp>
        <p:nvSpPr>
          <p:cNvPr id="3" name="Content Placeholder 2"/>
          <p:cNvSpPr>
            <a:spLocks noGrp="1"/>
          </p:cNvSpPr>
          <p:nvPr>
            <p:ph idx="1"/>
          </p:nvPr>
        </p:nvSpPr>
        <p:spPr>
          <a:xfrm>
            <a:off x="228600" y="1170969"/>
            <a:ext cx="8496300" cy="5668963"/>
          </a:xfrm>
        </p:spPr>
        <p:txBody>
          <a:bodyPr>
            <a:normAutofit/>
          </a:bodyPr>
          <a:lstStyle/>
          <a:p>
            <a:pPr marL="0" indent="0">
              <a:buNone/>
            </a:pPr>
            <a:r>
              <a:rPr lang="en-US" sz="2200" b="1" dirty="0" smtClean="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After today’s lecture you should be able to: </a:t>
            </a:r>
          </a:p>
          <a:p>
            <a:pPr marL="0" indent="0">
              <a:buNone/>
            </a:pPr>
            <a:endParaRPr lang="en-US" sz="2200" b="1" dirty="0" smtClean="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1800" b="1" dirty="0">
                <a:solidFill>
                  <a:srgbClr val="00FF00"/>
                </a:solidFill>
                <a:latin typeface="Times New Roman" panose="02020603050405020304" pitchFamily="18" charset="0"/>
                <a:cs typeface="Times New Roman" panose="02020603050405020304" pitchFamily="18" charset="0"/>
              </a:rPr>
              <a:t>Describe MSP432 port I/O configuration and usage</a:t>
            </a:r>
          </a:p>
          <a:p>
            <a:pPr>
              <a:buFont typeface="Wingdings" panose="05000000000000000000" pitchFamily="2" charset="2"/>
              <a:buChar char="ü"/>
            </a:pPr>
            <a:r>
              <a:rPr lang="en-US" sz="1800" b="1" dirty="0">
                <a:solidFill>
                  <a:srgbClr val="00FF00"/>
                </a:solidFill>
                <a:latin typeface="Times New Roman" panose="02020603050405020304" pitchFamily="18" charset="0"/>
                <a:cs typeface="Times New Roman" panose="02020603050405020304" pitchFamily="18" charset="0"/>
              </a:rPr>
              <a:t>Compare HW and SW </a:t>
            </a:r>
            <a:r>
              <a:rPr lang="en-US" sz="1800" b="1" dirty="0" err="1">
                <a:solidFill>
                  <a:srgbClr val="00FF00"/>
                </a:solidFill>
                <a:latin typeface="Times New Roman" panose="02020603050405020304" pitchFamily="18" charset="0"/>
                <a:cs typeface="Times New Roman" panose="02020603050405020304" pitchFamily="18" charset="0"/>
              </a:rPr>
              <a:t>switchbounce</a:t>
            </a:r>
            <a:r>
              <a:rPr lang="en-US" sz="1800" b="1" dirty="0">
                <a:solidFill>
                  <a:srgbClr val="00FF00"/>
                </a:solidFill>
                <a:latin typeface="Times New Roman" panose="02020603050405020304" pitchFamily="18" charset="0"/>
                <a:cs typeface="Times New Roman" panose="02020603050405020304" pitchFamily="18" charset="0"/>
              </a:rPr>
              <a:t> methods</a:t>
            </a:r>
          </a:p>
          <a:p>
            <a:pPr>
              <a:buFont typeface="Wingdings" panose="05000000000000000000" pitchFamily="2" charset="2"/>
              <a:buChar char="ü"/>
            </a:pPr>
            <a:r>
              <a:rPr lang="en-US" sz="1800" b="1" dirty="0">
                <a:solidFill>
                  <a:srgbClr val="00FF00"/>
                </a:solidFill>
                <a:latin typeface="Times New Roman" panose="02020603050405020304" pitchFamily="18" charset="0"/>
                <a:cs typeface="Times New Roman" panose="02020603050405020304" pitchFamily="18" charset="0"/>
              </a:rPr>
              <a:t>Review use of the ARM </a:t>
            </a:r>
            <a:r>
              <a:rPr lang="en-US" sz="1800" b="1" dirty="0" err="1">
                <a:solidFill>
                  <a:srgbClr val="00FF00"/>
                </a:solidFill>
                <a:latin typeface="Times New Roman" panose="02020603050405020304" pitchFamily="18" charset="0"/>
                <a:cs typeface="Times New Roman" panose="02020603050405020304" pitchFamily="18" charset="0"/>
              </a:rPr>
              <a:t>SysTick</a:t>
            </a:r>
            <a:r>
              <a:rPr lang="en-US" sz="1800" b="1" dirty="0">
                <a:solidFill>
                  <a:srgbClr val="00FF00"/>
                </a:solidFill>
                <a:latin typeface="Times New Roman" panose="02020603050405020304" pitchFamily="18" charset="0"/>
                <a:cs typeface="Times New Roman" panose="02020603050405020304" pitchFamily="18" charset="0"/>
              </a:rPr>
              <a:t> timer peripheral on the MSP432 to generate precise time intervals</a:t>
            </a:r>
          </a:p>
          <a:p>
            <a:pPr>
              <a:buFont typeface="Wingdings" panose="05000000000000000000" pitchFamily="2" charset="2"/>
              <a:buChar char="ü"/>
            </a:pPr>
            <a:r>
              <a:rPr lang="en-US" sz="1800" b="1" dirty="0">
                <a:solidFill>
                  <a:srgbClr val="00FF00"/>
                </a:solidFill>
                <a:latin typeface="Times New Roman" panose="02020603050405020304" pitchFamily="18" charset="0"/>
                <a:cs typeface="Times New Roman" panose="02020603050405020304" pitchFamily="18" charset="0"/>
              </a:rPr>
              <a:t>Review implementation and execution of interrupt routines for </a:t>
            </a:r>
            <a:r>
              <a:rPr lang="en-US" sz="1800" b="1" dirty="0" err="1">
                <a:solidFill>
                  <a:srgbClr val="00FF00"/>
                </a:solidFill>
                <a:latin typeface="Times New Roman" panose="02020603050405020304" pitchFamily="18" charset="0"/>
                <a:cs typeface="Times New Roman" panose="02020603050405020304" pitchFamily="18" charset="0"/>
              </a:rPr>
              <a:t>Systick</a:t>
            </a:r>
            <a:r>
              <a:rPr lang="en-US" sz="1800" b="1" dirty="0">
                <a:solidFill>
                  <a:srgbClr val="00FF00"/>
                </a:solidFill>
                <a:latin typeface="Times New Roman" panose="02020603050405020304" pitchFamily="18" charset="0"/>
                <a:cs typeface="Times New Roman" panose="02020603050405020304" pitchFamily="18" charset="0"/>
              </a:rPr>
              <a:t> and GPIO</a:t>
            </a:r>
          </a:p>
          <a:p>
            <a:pPr marL="457200" lvl="1" indent="0">
              <a:buNone/>
            </a:pPr>
            <a:endParaRPr lang="en-US" sz="2000" b="1" dirty="0" smtClean="0">
              <a:solidFill>
                <a:srgbClr val="00FF00"/>
              </a:solidFill>
              <a:latin typeface="Times New Roman" panose="02020603050405020304" pitchFamily="18" charset="0"/>
              <a:cs typeface="Times New Roman" panose="02020603050405020304" pitchFamily="18" charset="0"/>
            </a:endParaRPr>
          </a:p>
          <a:p>
            <a:pPr>
              <a:buNone/>
            </a:pPr>
            <a:endParaRPr lang="en-US" sz="2000" dirty="0" smtClean="0">
              <a:latin typeface="Times New Roman" panose="02020603050405020304" pitchFamily="18" charset="0"/>
              <a:cs typeface="Times New Roman" panose="02020603050405020304" pitchFamily="18" charset="0"/>
            </a:endParaRPr>
          </a:p>
        </p:txBody>
      </p:sp>
      <p:sp>
        <p:nvSpPr>
          <p:cNvPr id="4" name="Rectangle 3"/>
          <p:cNvSpPr/>
          <p:nvPr/>
        </p:nvSpPr>
        <p:spPr>
          <a:xfrm>
            <a:off x="0" y="6611938"/>
            <a:ext cx="9144000" cy="254000"/>
          </a:xfrm>
          <a:prstGeom prst="rect">
            <a:avLst/>
          </a:prstGeom>
          <a:solidFill>
            <a:schemeClr val="bg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15271441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698" name="Title 1"/>
          <p:cNvSpPr>
            <a:spLocks noGrp="1"/>
          </p:cNvSpPr>
          <p:nvPr>
            <p:ph type="title"/>
          </p:nvPr>
        </p:nvSpPr>
        <p:spPr>
          <a:xfrm>
            <a:off x="0" y="0"/>
            <a:ext cx="9144000" cy="81438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fontAlgn="base">
              <a:spcAft>
                <a:spcPct val="0"/>
              </a:spcAft>
            </a:pPr>
            <a:r>
              <a:rPr lang="en-US" sz="2800" b="1" dirty="0">
                <a:solidFill>
                  <a:srgbClr val="FF33CC"/>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Nested Vectored Interrupt Controller (NVIC)</a:t>
            </a:r>
          </a:p>
        </p:txBody>
      </p:sp>
      <p:sp>
        <p:nvSpPr>
          <p:cNvPr id="29699" name="Content Placeholder 2"/>
          <p:cNvSpPr>
            <a:spLocks noGrp="1"/>
          </p:cNvSpPr>
          <p:nvPr>
            <p:ph idx="1"/>
          </p:nvPr>
        </p:nvSpPr>
        <p:spPr>
          <a:xfrm>
            <a:off x="190499" y="838200"/>
            <a:ext cx="8648701" cy="2804394"/>
          </a:xfrm>
        </p:spPr>
        <p:txBody>
          <a:bodyPr>
            <a:noAutofit/>
          </a:bodyPr>
          <a:lstStyle/>
          <a:p>
            <a:pPr eaLnBrk="1" hangingPunct="1"/>
            <a:r>
              <a:rPr lang="en-US" sz="1800" b="1" dirty="0">
                <a:solidFill>
                  <a:srgbClr val="00FF00"/>
                </a:solidFill>
                <a:latin typeface="Times New Roman" panose="02020603050405020304" pitchFamily="18" charset="0"/>
                <a:cs typeface="Times New Roman" panose="02020603050405020304" pitchFamily="18" charset="0"/>
              </a:rPr>
              <a:t>Handles exceptions (processor events) and interrupts (external or peripheral events)</a:t>
            </a:r>
          </a:p>
          <a:p>
            <a:pPr eaLnBrk="1" hangingPunct="1"/>
            <a:r>
              <a:rPr lang="en-US" sz="1800" b="1" dirty="0">
                <a:solidFill>
                  <a:srgbClr val="00FF00"/>
                </a:solidFill>
                <a:latin typeface="Times New Roman" panose="02020603050405020304" pitchFamily="18" charset="0"/>
                <a:cs typeface="Times New Roman" panose="02020603050405020304" pitchFamily="18" charset="0"/>
              </a:rPr>
              <a:t>8 programmable priority levels (defaults to same level, processed in order of entry in Interrupt Vector Table)</a:t>
            </a:r>
          </a:p>
          <a:p>
            <a:pPr eaLnBrk="1" hangingPunct="1"/>
            <a:r>
              <a:rPr lang="en-US" sz="1800" b="1" dirty="0">
                <a:solidFill>
                  <a:srgbClr val="00FF00"/>
                </a:solidFill>
                <a:latin typeface="Times New Roman" panose="02020603050405020304" pitchFamily="18" charset="0"/>
                <a:cs typeface="Times New Roman" panose="02020603050405020304" pitchFamily="18" charset="0"/>
              </a:rPr>
              <a:t>Automatic state saving and restoring: R0–R3, R12, LR, PSR, and PC </a:t>
            </a:r>
          </a:p>
          <a:p>
            <a:pPr eaLnBrk="1" hangingPunct="1"/>
            <a:r>
              <a:rPr lang="en-US" sz="1800" b="1" dirty="0">
                <a:solidFill>
                  <a:srgbClr val="00FF00"/>
                </a:solidFill>
                <a:latin typeface="Times New Roman" panose="02020603050405020304" pitchFamily="18" charset="0"/>
                <a:cs typeface="Times New Roman" panose="02020603050405020304" pitchFamily="18" charset="0"/>
              </a:rPr>
              <a:t>Automatic reading of the vector table entry (in parallel to state saving, over Private Peripheral Bus for fast response time)</a:t>
            </a:r>
          </a:p>
          <a:p>
            <a:pPr eaLnBrk="1" hangingPunct="1"/>
            <a:r>
              <a:rPr lang="en-US" sz="1800" b="1" dirty="0">
                <a:solidFill>
                  <a:srgbClr val="00FF00"/>
                </a:solidFill>
                <a:latin typeface="Times New Roman" panose="02020603050405020304" pitchFamily="18" charset="0"/>
                <a:cs typeface="Times New Roman" panose="02020603050405020304" pitchFamily="18" charset="0"/>
              </a:rPr>
              <a:t>Pre-emptive/Nested Interrupts with tail-chaining</a:t>
            </a:r>
          </a:p>
        </p:txBody>
      </p:sp>
      <p:sp>
        <p:nvSpPr>
          <p:cNvPr id="9" name="Rectangle 6"/>
          <p:cNvSpPr>
            <a:spLocks noChangeArrowheads="1"/>
          </p:cNvSpPr>
          <p:nvPr/>
        </p:nvSpPr>
        <p:spPr bwMode="auto">
          <a:xfrm>
            <a:off x="381000" y="4191000"/>
            <a:ext cx="8388350" cy="2438400"/>
          </a:xfrm>
          <a:prstGeom prst="rect">
            <a:avLst/>
          </a:prstGeom>
          <a:noFill/>
          <a:ln>
            <a:noFill/>
            <a:headEnd/>
            <a:tailEnd/>
          </a:ln>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10" name="Line 11"/>
          <p:cNvSpPr>
            <a:spLocks noChangeShapeType="1"/>
          </p:cNvSpPr>
          <p:nvPr/>
        </p:nvSpPr>
        <p:spPr bwMode="auto">
          <a:xfrm flipV="1">
            <a:off x="539750" y="6448425"/>
            <a:ext cx="5010150" cy="9525"/>
          </a:xfrm>
          <a:prstGeom prst="line">
            <a:avLst/>
          </a:prstGeom>
          <a:noFill/>
          <a:ln w="38100">
            <a:solidFill>
              <a:srgbClr val="FF00FF"/>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11" name="Text Box 12"/>
          <p:cNvSpPr txBox="1">
            <a:spLocks noChangeArrowheads="1"/>
          </p:cNvSpPr>
          <p:nvPr/>
        </p:nvSpPr>
        <p:spPr bwMode="auto">
          <a:xfrm>
            <a:off x="5191127" y="6387378"/>
            <a:ext cx="287258" cy="461665"/>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t</a:t>
            </a:r>
          </a:p>
        </p:txBody>
      </p:sp>
      <p:sp>
        <p:nvSpPr>
          <p:cNvPr id="12" name="Text Box 43"/>
          <p:cNvSpPr txBox="1">
            <a:spLocks noChangeArrowheads="1"/>
          </p:cNvSpPr>
          <p:nvPr/>
        </p:nvSpPr>
        <p:spPr bwMode="auto">
          <a:xfrm>
            <a:off x="5381625" y="4298950"/>
            <a:ext cx="1489510" cy="338554"/>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ADC interrupt</a:t>
            </a:r>
          </a:p>
        </p:txBody>
      </p:sp>
      <p:sp>
        <p:nvSpPr>
          <p:cNvPr id="13" name="Text Box 45"/>
          <p:cNvSpPr txBox="1">
            <a:spLocks noChangeArrowheads="1"/>
          </p:cNvSpPr>
          <p:nvPr/>
        </p:nvSpPr>
        <p:spPr bwMode="auto">
          <a:xfrm>
            <a:off x="5381625" y="4938713"/>
            <a:ext cx="1830309" cy="338554"/>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err="1">
                <a:ln>
                  <a:noFill/>
                </a:ln>
                <a:solidFill>
                  <a:srgbClr val="00FF00"/>
                </a:solidFill>
                <a:effectLst/>
                <a:uLnTx/>
                <a:uFillTx/>
                <a:latin typeface="Times New Roman" panose="02020603050405020304" pitchFamily="18" charset="0"/>
                <a:cs typeface="Times New Roman" panose="02020603050405020304" pitchFamily="18" charset="0"/>
              </a:rPr>
              <a:t>Timer_A</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 interrupt</a:t>
            </a:r>
          </a:p>
        </p:txBody>
      </p:sp>
      <p:sp>
        <p:nvSpPr>
          <p:cNvPr id="14" name="Text Box 50"/>
          <p:cNvSpPr txBox="1">
            <a:spLocks noChangeArrowheads="1"/>
          </p:cNvSpPr>
          <p:nvPr/>
        </p:nvSpPr>
        <p:spPr bwMode="auto">
          <a:xfrm>
            <a:off x="5381625" y="6062663"/>
            <a:ext cx="2860655" cy="338554"/>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Main application (foreground)</a:t>
            </a:r>
          </a:p>
        </p:txBody>
      </p:sp>
      <p:sp>
        <p:nvSpPr>
          <p:cNvPr id="15" name="Line 54"/>
          <p:cNvSpPr>
            <a:spLocks noChangeShapeType="1"/>
          </p:cNvSpPr>
          <p:nvPr/>
        </p:nvSpPr>
        <p:spPr bwMode="auto">
          <a:xfrm>
            <a:off x="539750" y="6305550"/>
            <a:ext cx="438150" cy="0"/>
          </a:xfrm>
          <a:prstGeom prst="line">
            <a:avLst/>
          </a:prstGeom>
          <a:noFill/>
          <a:ln w="57150">
            <a:solidFill>
              <a:srgbClr val="00FF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16" name="Line 55"/>
          <p:cNvSpPr>
            <a:spLocks noChangeShapeType="1"/>
          </p:cNvSpPr>
          <p:nvPr/>
        </p:nvSpPr>
        <p:spPr bwMode="auto">
          <a:xfrm flipV="1">
            <a:off x="977900" y="4476750"/>
            <a:ext cx="0" cy="1828800"/>
          </a:xfrm>
          <a:prstGeom prst="line">
            <a:avLst/>
          </a:prstGeom>
          <a:noFill/>
          <a:ln w="38100">
            <a:solidFill>
              <a:srgbClr val="00FF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17" name="Line 56"/>
          <p:cNvSpPr>
            <a:spLocks noChangeShapeType="1"/>
          </p:cNvSpPr>
          <p:nvPr/>
        </p:nvSpPr>
        <p:spPr bwMode="auto">
          <a:xfrm>
            <a:off x="977900" y="4476750"/>
            <a:ext cx="180975" cy="0"/>
          </a:xfrm>
          <a:prstGeom prst="line">
            <a:avLst/>
          </a:prstGeom>
          <a:noFill/>
          <a:ln w="57150">
            <a:solidFill>
              <a:srgbClr val="FFFF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18" name="Line 57"/>
          <p:cNvSpPr>
            <a:spLocks noChangeShapeType="1"/>
          </p:cNvSpPr>
          <p:nvPr/>
        </p:nvSpPr>
        <p:spPr bwMode="auto">
          <a:xfrm flipV="1">
            <a:off x="1157288" y="4476750"/>
            <a:ext cx="0" cy="1828800"/>
          </a:xfrm>
          <a:prstGeom prst="line">
            <a:avLst/>
          </a:prstGeom>
          <a:noFill/>
          <a:ln w="38100">
            <a:solidFill>
              <a:srgbClr val="00FF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19" name="Line 58"/>
          <p:cNvSpPr>
            <a:spLocks noChangeShapeType="1"/>
          </p:cNvSpPr>
          <p:nvPr/>
        </p:nvSpPr>
        <p:spPr bwMode="auto">
          <a:xfrm>
            <a:off x="1158875" y="6305550"/>
            <a:ext cx="438150" cy="0"/>
          </a:xfrm>
          <a:prstGeom prst="line">
            <a:avLst/>
          </a:prstGeom>
          <a:noFill/>
          <a:ln w="57150">
            <a:solidFill>
              <a:srgbClr val="00FF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20" name="Line 59"/>
          <p:cNvSpPr>
            <a:spLocks noChangeShapeType="1"/>
          </p:cNvSpPr>
          <p:nvPr/>
        </p:nvSpPr>
        <p:spPr bwMode="auto">
          <a:xfrm>
            <a:off x="2606675" y="6307138"/>
            <a:ext cx="609600" cy="0"/>
          </a:xfrm>
          <a:prstGeom prst="line">
            <a:avLst/>
          </a:prstGeom>
          <a:noFill/>
          <a:ln w="57150">
            <a:solidFill>
              <a:srgbClr val="00FF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21" name="Line 60"/>
          <p:cNvSpPr>
            <a:spLocks noChangeShapeType="1"/>
          </p:cNvSpPr>
          <p:nvPr/>
        </p:nvSpPr>
        <p:spPr bwMode="auto">
          <a:xfrm flipV="1">
            <a:off x="1597025" y="4476750"/>
            <a:ext cx="0" cy="1828800"/>
          </a:xfrm>
          <a:prstGeom prst="line">
            <a:avLst/>
          </a:prstGeom>
          <a:noFill/>
          <a:ln w="38100">
            <a:solidFill>
              <a:srgbClr val="00FF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22" name="Line 61"/>
          <p:cNvSpPr>
            <a:spLocks noChangeShapeType="1"/>
          </p:cNvSpPr>
          <p:nvPr/>
        </p:nvSpPr>
        <p:spPr bwMode="auto">
          <a:xfrm>
            <a:off x="1597025" y="4476750"/>
            <a:ext cx="320675" cy="0"/>
          </a:xfrm>
          <a:prstGeom prst="line">
            <a:avLst/>
          </a:prstGeom>
          <a:noFill/>
          <a:ln w="57150">
            <a:solidFill>
              <a:srgbClr val="FFFF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23" name="Line 62"/>
          <p:cNvSpPr>
            <a:spLocks noChangeShapeType="1"/>
          </p:cNvSpPr>
          <p:nvPr/>
        </p:nvSpPr>
        <p:spPr bwMode="auto">
          <a:xfrm flipV="1">
            <a:off x="1917700" y="4476750"/>
            <a:ext cx="0" cy="1828800"/>
          </a:xfrm>
          <a:prstGeom prst="line">
            <a:avLst/>
          </a:prstGeom>
          <a:noFill/>
          <a:ln w="38100">
            <a:solidFill>
              <a:srgbClr val="00FF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24" name="Line 63"/>
          <p:cNvSpPr>
            <a:spLocks noChangeShapeType="1"/>
          </p:cNvSpPr>
          <p:nvPr/>
        </p:nvSpPr>
        <p:spPr bwMode="auto">
          <a:xfrm>
            <a:off x="1917700" y="6305550"/>
            <a:ext cx="296863" cy="0"/>
          </a:xfrm>
          <a:prstGeom prst="line">
            <a:avLst/>
          </a:prstGeom>
          <a:noFill/>
          <a:ln w="57150">
            <a:solidFill>
              <a:srgbClr val="00FF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25" name="Line 64"/>
          <p:cNvSpPr>
            <a:spLocks noChangeShapeType="1"/>
          </p:cNvSpPr>
          <p:nvPr/>
        </p:nvSpPr>
        <p:spPr bwMode="auto">
          <a:xfrm flipV="1">
            <a:off x="2211388" y="5133975"/>
            <a:ext cx="0" cy="1171575"/>
          </a:xfrm>
          <a:prstGeom prst="line">
            <a:avLst/>
          </a:prstGeom>
          <a:noFill/>
          <a:ln w="38100">
            <a:solidFill>
              <a:srgbClr val="00FF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26" name="Line 65"/>
          <p:cNvSpPr>
            <a:spLocks noChangeShapeType="1"/>
          </p:cNvSpPr>
          <p:nvPr/>
        </p:nvSpPr>
        <p:spPr bwMode="auto">
          <a:xfrm>
            <a:off x="2214563" y="5133975"/>
            <a:ext cx="57150" cy="9525"/>
          </a:xfrm>
          <a:prstGeom prst="line">
            <a:avLst/>
          </a:prstGeom>
          <a:noFill/>
          <a:ln w="76200">
            <a:solidFill>
              <a:srgbClr val="FFFF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27" name="Line 66"/>
          <p:cNvSpPr>
            <a:spLocks noChangeShapeType="1"/>
          </p:cNvSpPr>
          <p:nvPr/>
        </p:nvSpPr>
        <p:spPr bwMode="auto">
          <a:xfrm flipV="1">
            <a:off x="2281238" y="4476750"/>
            <a:ext cx="0" cy="657225"/>
          </a:xfrm>
          <a:prstGeom prst="line">
            <a:avLst/>
          </a:prstGeom>
          <a:noFill/>
          <a:ln w="38100">
            <a:solidFill>
              <a:srgbClr val="00FF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28" name="Line 67"/>
          <p:cNvSpPr>
            <a:spLocks noChangeShapeType="1"/>
          </p:cNvSpPr>
          <p:nvPr/>
        </p:nvSpPr>
        <p:spPr bwMode="auto">
          <a:xfrm>
            <a:off x="2276475" y="4476750"/>
            <a:ext cx="180975" cy="0"/>
          </a:xfrm>
          <a:prstGeom prst="line">
            <a:avLst/>
          </a:prstGeom>
          <a:noFill/>
          <a:ln w="57150">
            <a:solidFill>
              <a:srgbClr val="FFFF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29" name="Line 68"/>
          <p:cNvSpPr>
            <a:spLocks noChangeShapeType="1"/>
          </p:cNvSpPr>
          <p:nvPr/>
        </p:nvSpPr>
        <p:spPr bwMode="auto">
          <a:xfrm>
            <a:off x="2457450" y="4476750"/>
            <a:ext cx="0" cy="657225"/>
          </a:xfrm>
          <a:prstGeom prst="line">
            <a:avLst/>
          </a:prstGeom>
          <a:noFill/>
          <a:ln w="38100">
            <a:solidFill>
              <a:srgbClr val="00FF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30" name="Line 69"/>
          <p:cNvSpPr>
            <a:spLocks noChangeShapeType="1"/>
          </p:cNvSpPr>
          <p:nvPr/>
        </p:nvSpPr>
        <p:spPr bwMode="auto">
          <a:xfrm>
            <a:off x="2457450" y="5133975"/>
            <a:ext cx="149225" cy="0"/>
          </a:xfrm>
          <a:prstGeom prst="line">
            <a:avLst/>
          </a:prstGeom>
          <a:noFill/>
          <a:ln w="76200">
            <a:solidFill>
              <a:srgbClr val="FFFF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31" name="Line 70"/>
          <p:cNvSpPr>
            <a:spLocks noChangeShapeType="1"/>
          </p:cNvSpPr>
          <p:nvPr/>
        </p:nvSpPr>
        <p:spPr bwMode="auto">
          <a:xfrm>
            <a:off x="2606675" y="5110163"/>
            <a:ext cx="0" cy="1171575"/>
          </a:xfrm>
          <a:prstGeom prst="line">
            <a:avLst/>
          </a:prstGeom>
          <a:noFill/>
          <a:ln w="38100">
            <a:solidFill>
              <a:srgbClr val="00FF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32" name="Line 71"/>
          <p:cNvSpPr>
            <a:spLocks noChangeShapeType="1"/>
          </p:cNvSpPr>
          <p:nvPr/>
        </p:nvSpPr>
        <p:spPr bwMode="auto">
          <a:xfrm flipV="1">
            <a:off x="3216275" y="4476750"/>
            <a:ext cx="0" cy="1828800"/>
          </a:xfrm>
          <a:prstGeom prst="line">
            <a:avLst/>
          </a:prstGeom>
          <a:noFill/>
          <a:ln w="38100">
            <a:solidFill>
              <a:srgbClr val="00FF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33" name="Line 72"/>
          <p:cNvSpPr>
            <a:spLocks noChangeShapeType="1"/>
          </p:cNvSpPr>
          <p:nvPr/>
        </p:nvSpPr>
        <p:spPr bwMode="auto">
          <a:xfrm>
            <a:off x="3216275" y="4476750"/>
            <a:ext cx="180975" cy="0"/>
          </a:xfrm>
          <a:prstGeom prst="line">
            <a:avLst/>
          </a:prstGeom>
          <a:noFill/>
          <a:ln w="57150">
            <a:solidFill>
              <a:srgbClr val="FFFF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34" name="Line 73"/>
          <p:cNvSpPr>
            <a:spLocks noChangeShapeType="1"/>
          </p:cNvSpPr>
          <p:nvPr/>
        </p:nvSpPr>
        <p:spPr bwMode="auto">
          <a:xfrm>
            <a:off x="3397250" y="4476750"/>
            <a:ext cx="0" cy="1828800"/>
          </a:xfrm>
          <a:prstGeom prst="line">
            <a:avLst/>
          </a:prstGeom>
          <a:noFill/>
          <a:ln w="38100">
            <a:solidFill>
              <a:srgbClr val="00FF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35" name="Line 74"/>
          <p:cNvSpPr>
            <a:spLocks noChangeShapeType="1"/>
          </p:cNvSpPr>
          <p:nvPr/>
        </p:nvSpPr>
        <p:spPr bwMode="auto">
          <a:xfrm flipV="1">
            <a:off x="3397250" y="6305550"/>
            <a:ext cx="190500" cy="1588"/>
          </a:xfrm>
          <a:prstGeom prst="line">
            <a:avLst/>
          </a:prstGeom>
          <a:noFill/>
          <a:ln w="57150">
            <a:solidFill>
              <a:srgbClr val="00FF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36" name="Line 75"/>
          <p:cNvSpPr>
            <a:spLocks noChangeShapeType="1"/>
          </p:cNvSpPr>
          <p:nvPr/>
        </p:nvSpPr>
        <p:spPr bwMode="auto">
          <a:xfrm flipV="1">
            <a:off x="4044950" y="4476750"/>
            <a:ext cx="0" cy="1828800"/>
          </a:xfrm>
          <a:prstGeom prst="line">
            <a:avLst/>
          </a:prstGeom>
          <a:noFill/>
          <a:ln w="38100">
            <a:solidFill>
              <a:srgbClr val="00FF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37" name="Line 76"/>
          <p:cNvSpPr>
            <a:spLocks noChangeShapeType="1"/>
          </p:cNvSpPr>
          <p:nvPr/>
        </p:nvSpPr>
        <p:spPr bwMode="auto">
          <a:xfrm>
            <a:off x="4044950" y="4476750"/>
            <a:ext cx="180975" cy="0"/>
          </a:xfrm>
          <a:prstGeom prst="line">
            <a:avLst/>
          </a:prstGeom>
          <a:noFill/>
          <a:ln w="57150">
            <a:solidFill>
              <a:srgbClr val="FFFF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38" name="Line 77"/>
          <p:cNvSpPr>
            <a:spLocks noChangeShapeType="1"/>
          </p:cNvSpPr>
          <p:nvPr/>
        </p:nvSpPr>
        <p:spPr bwMode="auto">
          <a:xfrm>
            <a:off x="4225925" y="4497388"/>
            <a:ext cx="0" cy="636587"/>
          </a:xfrm>
          <a:prstGeom prst="line">
            <a:avLst/>
          </a:prstGeom>
          <a:noFill/>
          <a:ln w="38100">
            <a:solidFill>
              <a:srgbClr val="00FF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39" name="Line 78"/>
          <p:cNvSpPr>
            <a:spLocks noChangeShapeType="1"/>
          </p:cNvSpPr>
          <p:nvPr/>
        </p:nvSpPr>
        <p:spPr bwMode="auto">
          <a:xfrm>
            <a:off x="4225925" y="5133975"/>
            <a:ext cx="285750" cy="0"/>
          </a:xfrm>
          <a:prstGeom prst="line">
            <a:avLst/>
          </a:prstGeom>
          <a:noFill/>
          <a:ln w="76200">
            <a:solidFill>
              <a:srgbClr val="FFFF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40" name="Line 79"/>
          <p:cNvSpPr>
            <a:spLocks noChangeShapeType="1"/>
          </p:cNvSpPr>
          <p:nvPr/>
        </p:nvSpPr>
        <p:spPr bwMode="auto">
          <a:xfrm>
            <a:off x="4511675" y="5133975"/>
            <a:ext cx="0" cy="1171575"/>
          </a:xfrm>
          <a:prstGeom prst="line">
            <a:avLst/>
          </a:prstGeom>
          <a:noFill/>
          <a:ln w="38100">
            <a:solidFill>
              <a:srgbClr val="00FF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41" name="Line 80"/>
          <p:cNvSpPr>
            <a:spLocks noChangeShapeType="1"/>
          </p:cNvSpPr>
          <p:nvPr/>
        </p:nvSpPr>
        <p:spPr bwMode="auto">
          <a:xfrm>
            <a:off x="4511675" y="6307138"/>
            <a:ext cx="647700" cy="0"/>
          </a:xfrm>
          <a:prstGeom prst="line">
            <a:avLst/>
          </a:prstGeom>
          <a:noFill/>
          <a:ln w="57150">
            <a:solidFill>
              <a:srgbClr val="00FF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42" name="Line 81"/>
          <p:cNvSpPr>
            <a:spLocks noChangeShapeType="1"/>
          </p:cNvSpPr>
          <p:nvPr/>
        </p:nvSpPr>
        <p:spPr bwMode="auto">
          <a:xfrm>
            <a:off x="3578225" y="5124450"/>
            <a:ext cx="0" cy="1171575"/>
          </a:xfrm>
          <a:prstGeom prst="line">
            <a:avLst/>
          </a:prstGeom>
          <a:noFill/>
          <a:ln w="38100">
            <a:solidFill>
              <a:srgbClr val="00FF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43" name="Line 82"/>
          <p:cNvSpPr>
            <a:spLocks noChangeShapeType="1"/>
          </p:cNvSpPr>
          <p:nvPr/>
        </p:nvSpPr>
        <p:spPr bwMode="auto">
          <a:xfrm>
            <a:off x="3768725" y="5133975"/>
            <a:ext cx="0" cy="1171575"/>
          </a:xfrm>
          <a:prstGeom prst="line">
            <a:avLst/>
          </a:prstGeom>
          <a:noFill/>
          <a:ln w="38100">
            <a:solidFill>
              <a:srgbClr val="00FF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44" name="Line 83"/>
          <p:cNvSpPr>
            <a:spLocks noChangeShapeType="1"/>
          </p:cNvSpPr>
          <p:nvPr/>
        </p:nvSpPr>
        <p:spPr bwMode="auto">
          <a:xfrm flipV="1">
            <a:off x="3759200" y="6307138"/>
            <a:ext cx="304800" cy="0"/>
          </a:xfrm>
          <a:prstGeom prst="line">
            <a:avLst/>
          </a:prstGeom>
          <a:noFill/>
          <a:ln w="57150">
            <a:solidFill>
              <a:srgbClr val="00FF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45" name="Line 84"/>
          <p:cNvSpPr>
            <a:spLocks noChangeShapeType="1"/>
          </p:cNvSpPr>
          <p:nvPr/>
        </p:nvSpPr>
        <p:spPr bwMode="auto">
          <a:xfrm>
            <a:off x="3582988" y="5133975"/>
            <a:ext cx="182562" cy="0"/>
          </a:xfrm>
          <a:prstGeom prst="line">
            <a:avLst/>
          </a:prstGeom>
          <a:noFill/>
          <a:ln w="76200">
            <a:solidFill>
              <a:srgbClr val="FFFF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46" name="Line 43"/>
          <p:cNvSpPr>
            <a:spLocks noChangeShapeType="1"/>
          </p:cNvSpPr>
          <p:nvPr/>
        </p:nvSpPr>
        <p:spPr bwMode="auto">
          <a:xfrm>
            <a:off x="434975" y="4476750"/>
            <a:ext cx="4724400" cy="0"/>
          </a:xfrm>
          <a:prstGeom prst="line">
            <a:avLst/>
          </a:prstGeom>
          <a:noFill/>
          <a:ln w="28575">
            <a:solidFill>
              <a:srgbClr val="FF00FF"/>
            </a:solidFill>
            <a:prstDash val="sysDot"/>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47" name="Line 44"/>
          <p:cNvSpPr>
            <a:spLocks noChangeShapeType="1"/>
          </p:cNvSpPr>
          <p:nvPr/>
        </p:nvSpPr>
        <p:spPr bwMode="auto">
          <a:xfrm>
            <a:off x="533400" y="5159375"/>
            <a:ext cx="4724400" cy="0"/>
          </a:xfrm>
          <a:prstGeom prst="line">
            <a:avLst/>
          </a:prstGeom>
          <a:noFill/>
          <a:ln w="28575">
            <a:solidFill>
              <a:srgbClr val="FF00FF"/>
            </a:solidFill>
            <a:prstDash val="sysDot"/>
            <a:round/>
            <a:headEnd/>
            <a:tailEnd/>
          </a:ln>
        </p:spPr>
        <p:txBody>
          <a:bodyPr wrap="none" anchor="ctr" anchorCtr="1"/>
          <a:lstStyle/>
          <a:p>
            <a:endParaRPr lang="en-US">
              <a:solidFill>
                <a:srgbClr val="00FF00"/>
              </a:solidFill>
              <a:latin typeface="Times New Roman" panose="02020603050405020304" pitchFamily="18" charset="0"/>
              <a:cs typeface="Times New Roman" panose="02020603050405020304" pitchFamily="18" charset="0"/>
            </a:endParaRPr>
          </a:p>
        </p:txBody>
      </p:sp>
      <p:sp>
        <p:nvSpPr>
          <p:cNvPr id="48" name="Line 45"/>
          <p:cNvSpPr>
            <a:spLocks noChangeShapeType="1"/>
          </p:cNvSpPr>
          <p:nvPr/>
        </p:nvSpPr>
        <p:spPr bwMode="auto">
          <a:xfrm>
            <a:off x="533400" y="6324600"/>
            <a:ext cx="4724400" cy="0"/>
          </a:xfrm>
          <a:prstGeom prst="line">
            <a:avLst/>
          </a:prstGeom>
          <a:noFill/>
          <a:ln w="38100">
            <a:solidFill>
              <a:srgbClr val="FF00FF"/>
            </a:solidFill>
            <a:prstDash val="solid"/>
            <a:round/>
            <a:headEnd/>
            <a:tailEnd/>
          </a:ln>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Times New Roman" panose="02020603050405020304" pitchFamily="18" charset="0"/>
              <a:cs typeface="Times New Roman" panose="02020603050405020304" pitchFamily="18" charset="0"/>
            </a:endParaRPr>
          </a:p>
        </p:txBody>
      </p:sp>
      <p:grpSp>
        <p:nvGrpSpPr>
          <p:cNvPr id="50" name="Group 49"/>
          <p:cNvGrpSpPr/>
          <p:nvPr/>
        </p:nvGrpSpPr>
        <p:grpSpPr>
          <a:xfrm>
            <a:off x="4476750" y="5216783"/>
            <a:ext cx="4483098" cy="982260"/>
            <a:chOff x="2843099" y="4681296"/>
            <a:chExt cx="4173919" cy="982260"/>
          </a:xfrm>
        </p:grpSpPr>
        <p:sp>
          <p:nvSpPr>
            <p:cNvPr id="51" name="TextBox 50"/>
            <p:cNvSpPr txBox="1"/>
            <p:nvPr/>
          </p:nvSpPr>
          <p:spPr>
            <a:xfrm>
              <a:off x="3636826" y="4740226"/>
              <a:ext cx="338019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smtClean="0">
                  <a:ln>
                    <a:noFill/>
                  </a:ln>
                  <a:solidFill>
                    <a:srgbClr val="FFFF00"/>
                  </a:solidFill>
                  <a:effectLst/>
                  <a:uLnTx/>
                  <a:uFillTx/>
                  <a:latin typeface="Times New Roman" panose="02020603050405020304" pitchFamily="18" charset="0"/>
                  <a:cs typeface="Times New Roman" panose="02020603050405020304" pitchFamily="18" charset="0"/>
                </a:rPr>
                <a:t>Timer_A</a:t>
              </a:r>
              <a:r>
                <a:rPr kumimoji="0" lang="en-US" sz="1800" b="1" i="0" u="none" strike="noStrike" kern="1200" cap="none" spc="0" normalizeH="0" baseline="0" noProof="0" dirty="0" smtClean="0">
                  <a:ln>
                    <a:noFill/>
                  </a:ln>
                  <a:solidFill>
                    <a:srgbClr val="FFFF00"/>
                  </a:solidFill>
                  <a:effectLst/>
                  <a:uLnTx/>
                  <a:uFillTx/>
                  <a:latin typeface="Times New Roman" panose="02020603050405020304" pitchFamily="18" charset="0"/>
                  <a:cs typeface="Times New Roman" panose="02020603050405020304" pitchFamily="18" charset="0"/>
                </a:rPr>
                <a:t> interrupt is pending and will execute as soon as ADC finishes (tail chaining)</a:t>
              </a:r>
              <a:endPar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endParaRPr>
            </a:p>
          </p:txBody>
        </p:sp>
        <p:cxnSp>
          <p:nvCxnSpPr>
            <p:cNvPr id="52" name="Straight Arrow Connector 51"/>
            <p:cNvCxnSpPr/>
            <p:nvPr/>
          </p:nvCxnSpPr>
          <p:spPr>
            <a:xfrm flipH="1" flipV="1">
              <a:off x="2843099" y="4681296"/>
              <a:ext cx="691004" cy="260036"/>
            </a:xfrm>
            <a:prstGeom prst="straightConnector1">
              <a:avLst/>
            </a:prstGeom>
            <a:ln w="38100">
              <a:solidFill>
                <a:srgbClr val="FFFF00"/>
              </a:solidFill>
              <a:tailEnd type="triangle"/>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39192244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p:cNvSpPr/>
          <p:nvPr/>
        </p:nvSpPr>
        <p:spPr>
          <a:xfrm>
            <a:off x="0" y="0"/>
            <a:ext cx="9203665" cy="685800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cxnSp>
        <p:nvCxnSpPr>
          <p:cNvPr id="310" name="Straight Arrow Connector 309"/>
          <p:cNvCxnSpPr/>
          <p:nvPr/>
        </p:nvCxnSpPr>
        <p:spPr>
          <a:xfrm flipH="1">
            <a:off x="588503" y="4685242"/>
            <a:ext cx="457200" cy="0"/>
          </a:xfrm>
          <a:prstGeom prst="straightConnector1">
            <a:avLst/>
          </a:prstGeom>
          <a:ln w="38100">
            <a:solidFill>
              <a:srgbClr val="FF33CC"/>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0" y="0"/>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33CC"/>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Using Interrupts</a:t>
            </a:r>
          </a:p>
        </p:txBody>
      </p:sp>
      <p:sp>
        <p:nvSpPr>
          <p:cNvPr id="3" name="Rectangle 2"/>
          <p:cNvSpPr/>
          <p:nvPr/>
        </p:nvSpPr>
        <p:spPr>
          <a:xfrm>
            <a:off x="457200" y="769203"/>
            <a:ext cx="8534400" cy="166199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Interrupts are very useful if there are devices that interface with your program that require a quick response</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8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You </a:t>
            </a: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should execute as </a:t>
            </a:r>
            <a:r>
              <a:rPr kumimoji="0" lang="en-US" sz="20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few instructions as possible </a:t>
            </a: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inside an ISR so other lower priority interrupts are not held off too long</a:t>
            </a:r>
            <a:r>
              <a:rPr kumimoji="0" lang="en-US" sz="18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a:t>
            </a:r>
            <a:endPar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5" name="Text Box 14"/>
          <p:cNvSpPr txBox="1">
            <a:spLocks noChangeArrowheads="1"/>
          </p:cNvSpPr>
          <p:nvPr/>
        </p:nvSpPr>
        <p:spPr bwMode="auto">
          <a:xfrm>
            <a:off x="3987271" y="4786116"/>
            <a:ext cx="5105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800">
                <a:solidFill>
                  <a:schemeClr val="tx1"/>
                </a:solidFill>
                <a:latin typeface="Verdana" charset="0"/>
                <a:ea typeface="ＭＳ Ｐゴシック" charset="0"/>
                <a:cs typeface="ＭＳ Ｐゴシック" charset="0"/>
              </a:defRPr>
            </a:lvl1pPr>
            <a:lvl2pPr>
              <a:defRPr sz="2400">
                <a:solidFill>
                  <a:schemeClr val="tx1"/>
                </a:solidFill>
                <a:latin typeface="Verdana" charset="0"/>
                <a:ea typeface="ＭＳ Ｐゴシック" charset="0"/>
              </a:defRPr>
            </a:lvl2pPr>
            <a:lvl3pPr>
              <a:defRPr sz="2000">
                <a:solidFill>
                  <a:schemeClr val="tx1"/>
                </a:solidFill>
                <a:latin typeface="Verdana" charset="0"/>
                <a:ea typeface="ＭＳ Ｐゴシック" charset="0"/>
              </a:defRPr>
            </a:lvl3pPr>
            <a:lvl4pPr>
              <a:defRPr>
                <a:solidFill>
                  <a:schemeClr val="tx1"/>
                </a:solidFill>
                <a:latin typeface="Verdana" charset="0"/>
                <a:ea typeface="ＭＳ Ｐゴシック" charset="0"/>
              </a:defRPr>
            </a:lvl4pPr>
            <a:lvl5pPr>
              <a:defRPr>
                <a:solidFill>
                  <a:schemeClr val="tx1"/>
                </a:solidFill>
                <a:latin typeface="Verdana" charset="0"/>
                <a:ea typeface="ＭＳ Ｐゴシック" charset="0"/>
              </a:defRPr>
            </a:lvl5pPr>
            <a:lvl6pPr eaLnBrk="0" hangingPunct="0">
              <a:buFont typeface="Wingdings" charset="0"/>
              <a:defRPr>
                <a:solidFill>
                  <a:schemeClr val="tx1"/>
                </a:solidFill>
                <a:latin typeface="Verdana" charset="0"/>
                <a:ea typeface="ＭＳ Ｐゴシック" charset="0"/>
              </a:defRPr>
            </a:lvl6pPr>
            <a:lvl7pPr eaLnBrk="0" hangingPunct="0">
              <a:buFont typeface="Wingdings" charset="0"/>
              <a:defRPr>
                <a:solidFill>
                  <a:schemeClr val="tx1"/>
                </a:solidFill>
                <a:latin typeface="Verdana" charset="0"/>
                <a:ea typeface="ＭＳ Ｐゴシック" charset="0"/>
              </a:defRPr>
            </a:lvl7pPr>
            <a:lvl8pPr eaLnBrk="0" hangingPunct="0">
              <a:buFont typeface="Wingdings" charset="0"/>
              <a:defRPr>
                <a:solidFill>
                  <a:schemeClr val="tx1"/>
                </a:solidFill>
                <a:latin typeface="Verdana" charset="0"/>
                <a:ea typeface="ＭＳ Ｐゴシック" charset="0"/>
              </a:defRPr>
            </a:lvl8pPr>
            <a:lvl9pPr eaLnBrk="0" hangingPunct="0">
              <a:buFont typeface="Wingdings" charset="0"/>
              <a:defRPr>
                <a:solidFill>
                  <a:schemeClr val="tx1"/>
                </a:solidFill>
                <a:latin typeface="Verdana" charset="0"/>
                <a:ea typeface="ＭＳ Ｐゴシック"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smtClean="0">
                <a:ln>
                  <a:noFill/>
                </a:ln>
                <a:solidFill>
                  <a:srgbClr val="00FF00"/>
                </a:solidFill>
                <a:effectLst/>
                <a:uLnTx/>
                <a:uFillTx/>
                <a:latin typeface="Times New Roman" panose="02020603050405020304" pitchFamily="18" charset="0"/>
                <a:ea typeface="ＭＳ Ｐゴシック" charset="0"/>
                <a:cs typeface="Times New Roman" panose="02020603050405020304" pitchFamily="18" charset="0"/>
              </a:rPr>
              <a:t>Use global variable (e.g., Flag) to communicate</a:t>
            </a:r>
          </a:p>
        </p:txBody>
      </p:sp>
      <p:sp>
        <p:nvSpPr>
          <p:cNvPr id="6" name="Rectangle 5"/>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smtClean="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endPar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endParaRPr>
          </a:p>
        </p:txBody>
      </p:sp>
      <p:sp>
        <p:nvSpPr>
          <p:cNvPr id="104" name="Freeform 7"/>
          <p:cNvSpPr>
            <a:spLocks/>
          </p:cNvSpPr>
          <p:nvPr/>
        </p:nvSpPr>
        <p:spPr bwMode="auto">
          <a:xfrm>
            <a:off x="801687" y="5335429"/>
            <a:ext cx="2028825" cy="600075"/>
          </a:xfrm>
          <a:custGeom>
            <a:avLst/>
            <a:gdLst>
              <a:gd name="T0" fmla="*/ 0 w 1278"/>
              <a:gd name="T1" fmla="*/ 0 h 378"/>
              <a:gd name="T2" fmla="*/ 639 w 1278"/>
              <a:gd name="T3" fmla="*/ 0 h 378"/>
              <a:gd name="T4" fmla="*/ 1278 w 1278"/>
              <a:gd name="T5" fmla="*/ 0 h 378"/>
              <a:gd name="T6" fmla="*/ 1278 w 1278"/>
              <a:gd name="T7" fmla="*/ 378 h 378"/>
              <a:gd name="T8" fmla="*/ 639 w 1278"/>
              <a:gd name="T9" fmla="*/ 378 h 378"/>
              <a:gd name="T10" fmla="*/ 0 w 1278"/>
              <a:gd name="T11" fmla="*/ 378 h 378"/>
              <a:gd name="T12" fmla="*/ 0 w 1278"/>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1278" h="378">
                <a:moveTo>
                  <a:pt x="0" y="0"/>
                </a:moveTo>
                <a:lnTo>
                  <a:pt x="639" y="0"/>
                </a:lnTo>
                <a:lnTo>
                  <a:pt x="1278" y="0"/>
                </a:lnTo>
                <a:lnTo>
                  <a:pt x="1278" y="378"/>
                </a:lnTo>
                <a:lnTo>
                  <a:pt x="639" y="378"/>
                </a:lnTo>
                <a:lnTo>
                  <a:pt x="0" y="378"/>
                </a:lnTo>
                <a:lnTo>
                  <a:pt x="0" y="0"/>
                </a:lnTo>
                <a:close/>
              </a:path>
            </a:pathLst>
          </a:custGeom>
          <a:solidFill>
            <a:srgbClr val="00FF00"/>
          </a:solidFill>
          <a:ln w="28575">
            <a:solidFill>
              <a:schemeClr val="tx1"/>
            </a:solidFill>
          </a:ln>
          <a:effectLst>
            <a:glow rad="228600">
              <a:srgbClr val="FFFF00">
                <a:alpha val="40000"/>
              </a:srgbClr>
            </a:glow>
          </a:effectLst>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3" name="Rectangle 16"/>
          <p:cNvSpPr>
            <a:spLocks noChangeArrowheads="1"/>
          </p:cNvSpPr>
          <p:nvPr/>
        </p:nvSpPr>
        <p:spPr bwMode="auto">
          <a:xfrm>
            <a:off x="784225" y="3763434"/>
            <a:ext cx="1871663" cy="292100"/>
          </a:xfrm>
          <a:prstGeom prst="rect">
            <a:avLst/>
          </a:prstGeom>
          <a:solidFill>
            <a:srgbClr val="00FFFF"/>
          </a:solidFill>
          <a:ln w="285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6" name="Freeform 19"/>
          <p:cNvSpPr>
            <a:spLocks/>
          </p:cNvSpPr>
          <p:nvPr/>
        </p:nvSpPr>
        <p:spPr bwMode="auto">
          <a:xfrm>
            <a:off x="2646363" y="3744913"/>
            <a:ext cx="19050" cy="19050"/>
          </a:xfrm>
          <a:custGeom>
            <a:avLst/>
            <a:gdLst>
              <a:gd name="T0" fmla="*/ 6 w 12"/>
              <a:gd name="T1" fmla="*/ 0 h 12"/>
              <a:gd name="T2" fmla="*/ 12 w 12"/>
              <a:gd name="T3" fmla="*/ 0 h 12"/>
              <a:gd name="T4" fmla="*/ 12 w 12"/>
              <a:gd name="T5" fmla="*/ 6 h 12"/>
              <a:gd name="T6" fmla="*/ 0 w 12"/>
              <a:gd name="T7" fmla="*/ 6 h 12"/>
              <a:gd name="T8" fmla="*/ 6 w 12"/>
              <a:gd name="T9" fmla="*/ 12 h 12"/>
              <a:gd name="T10" fmla="*/ 6 w 12"/>
              <a:gd name="T11" fmla="*/ 0 h 12"/>
            </a:gdLst>
            <a:ahLst/>
            <a:cxnLst>
              <a:cxn ang="0">
                <a:pos x="T0" y="T1"/>
              </a:cxn>
              <a:cxn ang="0">
                <a:pos x="T2" y="T3"/>
              </a:cxn>
              <a:cxn ang="0">
                <a:pos x="T4" y="T5"/>
              </a:cxn>
              <a:cxn ang="0">
                <a:pos x="T6" y="T7"/>
              </a:cxn>
              <a:cxn ang="0">
                <a:pos x="T8" y="T9"/>
              </a:cxn>
              <a:cxn ang="0">
                <a:pos x="T10" y="T11"/>
              </a:cxn>
            </a:cxnLst>
            <a:rect l="0" t="0" r="r" b="b"/>
            <a:pathLst>
              <a:path w="12" h="12">
                <a:moveTo>
                  <a:pt x="6" y="0"/>
                </a:moveTo>
                <a:lnTo>
                  <a:pt x="12" y="0"/>
                </a:lnTo>
                <a:lnTo>
                  <a:pt x="12" y="6"/>
                </a:lnTo>
                <a:lnTo>
                  <a:pt x="0" y="6"/>
                </a:lnTo>
                <a:lnTo>
                  <a:pt x="6" y="12"/>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8" name="Freeform 21"/>
          <p:cNvSpPr>
            <a:spLocks/>
          </p:cNvSpPr>
          <p:nvPr/>
        </p:nvSpPr>
        <p:spPr bwMode="auto">
          <a:xfrm>
            <a:off x="2646363" y="4037013"/>
            <a:ext cx="19050" cy="19050"/>
          </a:xfrm>
          <a:custGeom>
            <a:avLst/>
            <a:gdLst>
              <a:gd name="T0" fmla="*/ 12 w 12"/>
              <a:gd name="T1" fmla="*/ 6 h 12"/>
              <a:gd name="T2" fmla="*/ 12 w 12"/>
              <a:gd name="T3" fmla="*/ 12 h 12"/>
              <a:gd name="T4" fmla="*/ 6 w 12"/>
              <a:gd name="T5" fmla="*/ 12 h 12"/>
              <a:gd name="T6" fmla="*/ 6 w 12"/>
              <a:gd name="T7" fmla="*/ 0 h 12"/>
              <a:gd name="T8" fmla="*/ 0 w 12"/>
              <a:gd name="T9" fmla="*/ 6 h 12"/>
              <a:gd name="T10" fmla="*/ 12 w 12"/>
              <a:gd name="T11" fmla="*/ 6 h 12"/>
            </a:gdLst>
            <a:ahLst/>
            <a:cxnLst>
              <a:cxn ang="0">
                <a:pos x="T0" y="T1"/>
              </a:cxn>
              <a:cxn ang="0">
                <a:pos x="T2" y="T3"/>
              </a:cxn>
              <a:cxn ang="0">
                <a:pos x="T4" y="T5"/>
              </a:cxn>
              <a:cxn ang="0">
                <a:pos x="T6" y="T7"/>
              </a:cxn>
              <a:cxn ang="0">
                <a:pos x="T8" y="T9"/>
              </a:cxn>
              <a:cxn ang="0">
                <a:pos x="T10" y="T11"/>
              </a:cxn>
            </a:cxnLst>
            <a:rect l="0" t="0" r="r" b="b"/>
            <a:pathLst>
              <a:path w="12" h="12">
                <a:moveTo>
                  <a:pt x="12" y="6"/>
                </a:moveTo>
                <a:lnTo>
                  <a:pt x="12" y="12"/>
                </a:lnTo>
                <a:lnTo>
                  <a:pt x="6" y="12"/>
                </a:lnTo>
                <a:lnTo>
                  <a:pt x="6" y="0"/>
                </a:lnTo>
                <a:lnTo>
                  <a:pt x="0" y="6"/>
                </a:lnTo>
                <a:lnTo>
                  <a:pt x="1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0" name="Freeform 23"/>
          <p:cNvSpPr>
            <a:spLocks/>
          </p:cNvSpPr>
          <p:nvPr/>
        </p:nvSpPr>
        <p:spPr bwMode="auto">
          <a:xfrm>
            <a:off x="774700" y="4037013"/>
            <a:ext cx="19050" cy="19050"/>
          </a:xfrm>
          <a:custGeom>
            <a:avLst/>
            <a:gdLst>
              <a:gd name="T0" fmla="*/ 6 w 12"/>
              <a:gd name="T1" fmla="*/ 12 h 12"/>
              <a:gd name="T2" fmla="*/ 0 w 12"/>
              <a:gd name="T3" fmla="*/ 12 h 12"/>
              <a:gd name="T4" fmla="*/ 0 w 12"/>
              <a:gd name="T5" fmla="*/ 6 h 12"/>
              <a:gd name="T6" fmla="*/ 12 w 12"/>
              <a:gd name="T7" fmla="*/ 6 h 12"/>
              <a:gd name="T8" fmla="*/ 6 w 12"/>
              <a:gd name="T9" fmla="*/ 0 h 12"/>
              <a:gd name="T10" fmla="*/ 6 w 12"/>
              <a:gd name="T11" fmla="*/ 12 h 12"/>
            </a:gdLst>
            <a:ahLst/>
            <a:cxnLst>
              <a:cxn ang="0">
                <a:pos x="T0" y="T1"/>
              </a:cxn>
              <a:cxn ang="0">
                <a:pos x="T2" y="T3"/>
              </a:cxn>
              <a:cxn ang="0">
                <a:pos x="T4" y="T5"/>
              </a:cxn>
              <a:cxn ang="0">
                <a:pos x="T6" y="T7"/>
              </a:cxn>
              <a:cxn ang="0">
                <a:pos x="T8" y="T9"/>
              </a:cxn>
              <a:cxn ang="0">
                <a:pos x="T10" y="T11"/>
              </a:cxn>
            </a:cxnLst>
            <a:rect l="0" t="0" r="r" b="b"/>
            <a:pathLst>
              <a:path w="12" h="12">
                <a:moveTo>
                  <a:pt x="6" y="12"/>
                </a:moveTo>
                <a:lnTo>
                  <a:pt x="0" y="12"/>
                </a:lnTo>
                <a:lnTo>
                  <a:pt x="0" y="6"/>
                </a:lnTo>
                <a:lnTo>
                  <a:pt x="12" y="6"/>
                </a:lnTo>
                <a:lnTo>
                  <a:pt x="6" y="0"/>
                </a:lnTo>
                <a:lnTo>
                  <a:pt x="6"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1" name="Freeform 24"/>
          <p:cNvSpPr>
            <a:spLocks/>
          </p:cNvSpPr>
          <p:nvPr/>
        </p:nvSpPr>
        <p:spPr bwMode="auto">
          <a:xfrm>
            <a:off x="774700" y="3744913"/>
            <a:ext cx="19050" cy="19050"/>
          </a:xfrm>
          <a:custGeom>
            <a:avLst/>
            <a:gdLst>
              <a:gd name="T0" fmla="*/ 0 w 12"/>
              <a:gd name="T1" fmla="*/ 6 h 12"/>
              <a:gd name="T2" fmla="*/ 0 w 12"/>
              <a:gd name="T3" fmla="*/ 0 h 12"/>
              <a:gd name="T4" fmla="*/ 6 w 12"/>
              <a:gd name="T5" fmla="*/ 0 h 12"/>
              <a:gd name="T6" fmla="*/ 6 w 12"/>
              <a:gd name="T7" fmla="*/ 12 h 12"/>
              <a:gd name="T8" fmla="*/ 12 w 12"/>
              <a:gd name="T9" fmla="*/ 6 h 12"/>
              <a:gd name="T10" fmla="*/ 0 w 12"/>
              <a:gd name="T11" fmla="*/ 6 h 12"/>
            </a:gdLst>
            <a:ahLst/>
            <a:cxnLst>
              <a:cxn ang="0">
                <a:pos x="T0" y="T1"/>
              </a:cxn>
              <a:cxn ang="0">
                <a:pos x="T2" y="T3"/>
              </a:cxn>
              <a:cxn ang="0">
                <a:pos x="T4" y="T5"/>
              </a:cxn>
              <a:cxn ang="0">
                <a:pos x="T6" y="T7"/>
              </a:cxn>
              <a:cxn ang="0">
                <a:pos x="T8" y="T9"/>
              </a:cxn>
              <a:cxn ang="0">
                <a:pos x="T10" y="T11"/>
              </a:cxn>
            </a:cxnLst>
            <a:rect l="0" t="0" r="r" b="b"/>
            <a:pathLst>
              <a:path w="12" h="12">
                <a:moveTo>
                  <a:pt x="0" y="6"/>
                </a:moveTo>
                <a:lnTo>
                  <a:pt x="0" y="0"/>
                </a:lnTo>
                <a:lnTo>
                  <a:pt x="6" y="0"/>
                </a:lnTo>
                <a:lnTo>
                  <a:pt x="6" y="12"/>
                </a:lnTo>
                <a:lnTo>
                  <a:pt x="12" y="6"/>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2" name="Rectangle 25"/>
          <p:cNvSpPr>
            <a:spLocks noChangeArrowheads="1"/>
          </p:cNvSpPr>
          <p:nvPr/>
        </p:nvSpPr>
        <p:spPr bwMode="auto">
          <a:xfrm>
            <a:off x="841375" y="3776663"/>
            <a:ext cx="1603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a:t>
            </a:r>
          </a:p>
        </p:txBody>
      </p:sp>
      <p:sp>
        <p:nvSpPr>
          <p:cNvPr id="123" name="Rectangle 26"/>
          <p:cNvSpPr>
            <a:spLocks noChangeArrowheads="1"/>
          </p:cNvSpPr>
          <p:nvPr/>
        </p:nvSpPr>
        <p:spPr bwMode="auto">
          <a:xfrm>
            <a:off x="1011238" y="3776663"/>
            <a:ext cx="689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t</a:t>
            </a:r>
          </a:p>
        </p:txBody>
      </p:sp>
      <p:sp>
        <p:nvSpPr>
          <p:cNvPr id="124" name="Rectangle 27"/>
          <p:cNvSpPr>
            <a:spLocks noChangeArrowheads="1"/>
          </p:cNvSpPr>
          <p:nvPr/>
        </p:nvSpPr>
        <p:spPr bwMode="auto">
          <a:xfrm>
            <a:off x="1077913" y="3776663"/>
            <a:ext cx="11381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h</a:t>
            </a:r>
          </a:p>
        </p:txBody>
      </p:sp>
      <p:sp>
        <p:nvSpPr>
          <p:cNvPr id="125" name="Rectangle 28"/>
          <p:cNvSpPr>
            <a:spLocks noChangeArrowheads="1"/>
          </p:cNvSpPr>
          <p:nvPr/>
        </p:nvSpPr>
        <p:spPr bwMode="auto">
          <a:xfrm>
            <a:off x="1195388" y="3776663"/>
            <a:ext cx="913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e</a:t>
            </a:r>
          </a:p>
        </p:txBody>
      </p:sp>
      <p:sp>
        <p:nvSpPr>
          <p:cNvPr id="126" name="Rectangle 29"/>
          <p:cNvSpPr>
            <a:spLocks noChangeArrowheads="1"/>
          </p:cNvSpPr>
          <p:nvPr/>
        </p:nvSpPr>
        <p:spPr bwMode="auto">
          <a:xfrm>
            <a:off x="1298575" y="3776663"/>
            <a:ext cx="913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r</a:t>
            </a:r>
          </a:p>
        </p:txBody>
      </p:sp>
      <p:sp>
        <p:nvSpPr>
          <p:cNvPr id="127" name="Rectangle 30"/>
          <p:cNvSpPr>
            <a:spLocks noChangeArrowheads="1"/>
          </p:cNvSpPr>
          <p:nvPr/>
        </p:nvSpPr>
        <p:spPr bwMode="auto">
          <a:xfrm>
            <a:off x="1377950" y="3776663"/>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a:t>
            </a:r>
          </a:p>
        </p:txBody>
      </p:sp>
      <p:sp>
        <p:nvSpPr>
          <p:cNvPr id="128" name="Rectangle 31"/>
          <p:cNvSpPr>
            <a:spLocks noChangeArrowheads="1"/>
          </p:cNvSpPr>
          <p:nvPr/>
        </p:nvSpPr>
        <p:spPr bwMode="auto">
          <a:xfrm>
            <a:off x="1439863" y="3776663"/>
            <a:ext cx="913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c</a:t>
            </a:r>
          </a:p>
        </p:txBody>
      </p:sp>
      <p:sp>
        <p:nvSpPr>
          <p:cNvPr id="129" name="Rectangle 32"/>
          <p:cNvSpPr>
            <a:spLocks noChangeArrowheads="1"/>
          </p:cNvSpPr>
          <p:nvPr/>
        </p:nvSpPr>
        <p:spPr bwMode="auto">
          <a:xfrm>
            <a:off x="1543050" y="3776663"/>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a</a:t>
            </a:r>
          </a:p>
        </p:txBody>
      </p:sp>
      <p:sp>
        <p:nvSpPr>
          <p:cNvPr id="130" name="Rectangle 33"/>
          <p:cNvSpPr>
            <a:spLocks noChangeArrowheads="1"/>
          </p:cNvSpPr>
          <p:nvPr/>
        </p:nvSpPr>
        <p:spPr bwMode="auto">
          <a:xfrm>
            <a:off x="1649413" y="3776663"/>
            <a:ext cx="577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l</a:t>
            </a:r>
          </a:p>
        </p:txBody>
      </p:sp>
      <p:sp>
        <p:nvSpPr>
          <p:cNvPr id="131" name="Rectangle 34"/>
          <p:cNvSpPr>
            <a:spLocks noChangeArrowheads="1"/>
          </p:cNvSpPr>
          <p:nvPr/>
        </p:nvSpPr>
        <p:spPr bwMode="auto">
          <a:xfrm>
            <a:off x="1712913" y="3776663"/>
            <a:ext cx="913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c</a:t>
            </a:r>
          </a:p>
        </p:txBody>
      </p:sp>
      <p:sp>
        <p:nvSpPr>
          <p:cNvPr id="132" name="Rectangle 35"/>
          <p:cNvSpPr>
            <a:spLocks noChangeArrowheads="1"/>
          </p:cNvSpPr>
          <p:nvPr/>
        </p:nvSpPr>
        <p:spPr bwMode="auto">
          <a:xfrm>
            <a:off x="1819275" y="3776663"/>
            <a:ext cx="11381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u</a:t>
            </a:r>
          </a:p>
        </p:txBody>
      </p:sp>
      <p:sp>
        <p:nvSpPr>
          <p:cNvPr id="133" name="Rectangle 36"/>
          <p:cNvSpPr>
            <a:spLocks noChangeArrowheads="1"/>
          </p:cNvSpPr>
          <p:nvPr/>
        </p:nvSpPr>
        <p:spPr bwMode="auto">
          <a:xfrm>
            <a:off x="1936750" y="3776663"/>
            <a:ext cx="577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l</a:t>
            </a:r>
          </a:p>
        </p:txBody>
      </p:sp>
      <p:sp>
        <p:nvSpPr>
          <p:cNvPr id="134" name="Rectangle 37"/>
          <p:cNvSpPr>
            <a:spLocks noChangeArrowheads="1"/>
          </p:cNvSpPr>
          <p:nvPr/>
        </p:nvSpPr>
        <p:spPr bwMode="auto">
          <a:xfrm>
            <a:off x="2003425" y="3776663"/>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a</a:t>
            </a:r>
          </a:p>
        </p:txBody>
      </p:sp>
      <p:sp>
        <p:nvSpPr>
          <p:cNvPr id="135" name="Rectangle 38"/>
          <p:cNvSpPr>
            <a:spLocks noChangeArrowheads="1"/>
          </p:cNvSpPr>
          <p:nvPr/>
        </p:nvSpPr>
        <p:spPr bwMode="auto">
          <a:xfrm>
            <a:off x="2106613" y="3776663"/>
            <a:ext cx="689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t</a:t>
            </a:r>
          </a:p>
        </p:txBody>
      </p:sp>
      <p:sp>
        <p:nvSpPr>
          <p:cNvPr id="136" name="Rectangle 39"/>
          <p:cNvSpPr>
            <a:spLocks noChangeArrowheads="1"/>
          </p:cNvSpPr>
          <p:nvPr/>
        </p:nvSpPr>
        <p:spPr bwMode="auto">
          <a:xfrm>
            <a:off x="2173288" y="3776663"/>
            <a:ext cx="577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i</a:t>
            </a:r>
          </a:p>
        </p:txBody>
      </p:sp>
      <p:sp>
        <p:nvSpPr>
          <p:cNvPr id="137" name="Rectangle 40"/>
          <p:cNvSpPr>
            <a:spLocks noChangeArrowheads="1"/>
          </p:cNvSpPr>
          <p:nvPr/>
        </p:nvSpPr>
        <p:spPr bwMode="auto">
          <a:xfrm>
            <a:off x="2236788" y="3776663"/>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a:t>
            </a:r>
          </a:p>
        </p:txBody>
      </p:sp>
      <p:sp>
        <p:nvSpPr>
          <p:cNvPr id="138" name="Rectangle 41"/>
          <p:cNvSpPr>
            <a:spLocks noChangeArrowheads="1"/>
          </p:cNvSpPr>
          <p:nvPr/>
        </p:nvSpPr>
        <p:spPr bwMode="auto">
          <a:xfrm>
            <a:off x="2355850" y="3776663"/>
            <a:ext cx="11381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n</a:t>
            </a:r>
          </a:p>
        </p:txBody>
      </p:sp>
      <p:sp>
        <p:nvSpPr>
          <p:cNvPr id="139" name="Rectangle 42"/>
          <p:cNvSpPr>
            <a:spLocks noChangeArrowheads="1"/>
          </p:cNvSpPr>
          <p:nvPr/>
        </p:nvSpPr>
        <p:spPr bwMode="auto">
          <a:xfrm>
            <a:off x="2473325" y="3776663"/>
            <a:ext cx="801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s</a:t>
            </a:r>
          </a:p>
        </p:txBody>
      </p:sp>
      <p:sp>
        <p:nvSpPr>
          <p:cNvPr id="140" name="Freeform 43"/>
          <p:cNvSpPr>
            <a:spLocks/>
          </p:cNvSpPr>
          <p:nvPr/>
        </p:nvSpPr>
        <p:spPr bwMode="auto">
          <a:xfrm>
            <a:off x="1038225" y="4322763"/>
            <a:ext cx="1468438" cy="708025"/>
          </a:xfrm>
          <a:custGeom>
            <a:avLst/>
            <a:gdLst>
              <a:gd name="T0" fmla="*/ 0 w 925"/>
              <a:gd name="T1" fmla="*/ 229 h 446"/>
              <a:gd name="T2" fmla="*/ 462 w 925"/>
              <a:gd name="T3" fmla="*/ 0 h 446"/>
              <a:gd name="T4" fmla="*/ 925 w 925"/>
              <a:gd name="T5" fmla="*/ 229 h 446"/>
              <a:gd name="T6" fmla="*/ 462 w 925"/>
              <a:gd name="T7" fmla="*/ 446 h 446"/>
              <a:gd name="T8" fmla="*/ 0 w 925"/>
              <a:gd name="T9" fmla="*/ 229 h 446"/>
            </a:gdLst>
            <a:ahLst/>
            <a:cxnLst>
              <a:cxn ang="0">
                <a:pos x="T0" y="T1"/>
              </a:cxn>
              <a:cxn ang="0">
                <a:pos x="T2" y="T3"/>
              </a:cxn>
              <a:cxn ang="0">
                <a:pos x="T4" y="T5"/>
              </a:cxn>
              <a:cxn ang="0">
                <a:pos x="T6" y="T7"/>
              </a:cxn>
              <a:cxn ang="0">
                <a:pos x="T8" y="T9"/>
              </a:cxn>
            </a:cxnLst>
            <a:rect l="0" t="0" r="r" b="b"/>
            <a:pathLst>
              <a:path w="925" h="446">
                <a:moveTo>
                  <a:pt x="0" y="229"/>
                </a:moveTo>
                <a:lnTo>
                  <a:pt x="462" y="0"/>
                </a:lnTo>
                <a:lnTo>
                  <a:pt x="925" y="229"/>
                </a:lnTo>
                <a:lnTo>
                  <a:pt x="462" y="446"/>
                </a:lnTo>
                <a:lnTo>
                  <a:pt x="0" y="229"/>
                </a:lnTo>
                <a:close/>
              </a:path>
            </a:pathLst>
          </a:custGeom>
          <a:solidFill>
            <a:srgbClr val="FF33CC"/>
          </a:solidFill>
          <a:ln>
            <a:noFill/>
          </a:ln>
          <a:effectLst>
            <a:glow rad="228600">
              <a:srgbClr val="FFFF00">
                <a:alpha val="40000"/>
              </a:srgbClr>
            </a:glow>
          </a:effectLst>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1" name="Freeform 44"/>
          <p:cNvSpPr>
            <a:spLocks/>
          </p:cNvSpPr>
          <p:nvPr/>
        </p:nvSpPr>
        <p:spPr bwMode="auto">
          <a:xfrm>
            <a:off x="1033463" y="4314825"/>
            <a:ext cx="742950" cy="381000"/>
          </a:xfrm>
          <a:custGeom>
            <a:avLst/>
            <a:gdLst>
              <a:gd name="T0" fmla="*/ 0 w 468"/>
              <a:gd name="T1" fmla="*/ 229 h 240"/>
              <a:gd name="T2" fmla="*/ 6 w 468"/>
              <a:gd name="T3" fmla="*/ 240 h 240"/>
              <a:gd name="T4" fmla="*/ 468 w 468"/>
              <a:gd name="T5" fmla="*/ 11 h 240"/>
              <a:gd name="T6" fmla="*/ 462 w 468"/>
              <a:gd name="T7" fmla="*/ 0 h 240"/>
              <a:gd name="T8" fmla="*/ 0 w 468"/>
              <a:gd name="T9" fmla="*/ 229 h 240"/>
            </a:gdLst>
            <a:ahLst/>
            <a:cxnLst>
              <a:cxn ang="0">
                <a:pos x="T0" y="T1"/>
              </a:cxn>
              <a:cxn ang="0">
                <a:pos x="T2" y="T3"/>
              </a:cxn>
              <a:cxn ang="0">
                <a:pos x="T4" y="T5"/>
              </a:cxn>
              <a:cxn ang="0">
                <a:pos x="T6" y="T7"/>
              </a:cxn>
              <a:cxn ang="0">
                <a:pos x="T8" y="T9"/>
              </a:cxn>
            </a:cxnLst>
            <a:rect l="0" t="0" r="r" b="b"/>
            <a:pathLst>
              <a:path w="468" h="240">
                <a:moveTo>
                  <a:pt x="0" y="229"/>
                </a:moveTo>
                <a:lnTo>
                  <a:pt x="6" y="240"/>
                </a:lnTo>
                <a:lnTo>
                  <a:pt x="468" y="11"/>
                </a:lnTo>
                <a:lnTo>
                  <a:pt x="462" y="0"/>
                </a:ln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2" name="Freeform 45"/>
          <p:cNvSpPr>
            <a:spLocks/>
          </p:cNvSpPr>
          <p:nvPr/>
        </p:nvSpPr>
        <p:spPr bwMode="auto">
          <a:xfrm>
            <a:off x="1766888" y="4314825"/>
            <a:ext cx="744538" cy="381000"/>
          </a:xfrm>
          <a:custGeom>
            <a:avLst/>
            <a:gdLst>
              <a:gd name="T0" fmla="*/ 6 w 469"/>
              <a:gd name="T1" fmla="*/ 0 h 240"/>
              <a:gd name="T2" fmla="*/ 0 w 469"/>
              <a:gd name="T3" fmla="*/ 11 h 240"/>
              <a:gd name="T4" fmla="*/ 462 w 469"/>
              <a:gd name="T5" fmla="*/ 240 h 240"/>
              <a:gd name="T6" fmla="*/ 469 w 469"/>
              <a:gd name="T7" fmla="*/ 229 h 240"/>
              <a:gd name="T8" fmla="*/ 6 w 469"/>
              <a:gd name="T9" fmla="*/ 0 h 240"/>
            </a:gdLst>
            <a:ahLst/>
            <a:cxnLst>
              <a:cxn ang="0">
                <a:pos x="T0" y="T1"/>
              </a:cxn>
              <a:cxn ang="0">
                <a:pos x="T2" y="T3"/>
              </a:cxn>
              <a:cxn ang="0">
                <a:pos x="T4" y="T5"/>
              </a:cxn>
              <a:cxn ang="0">
                <a:pos x="T6" y="T7"/>
              </a:cxn>
              <a:cxn ang="0">
                <a:pos x="T8" y="T9"/>
              </a:cxn>
            </a:cxnLst>
            <a:rect l="0" t="0" r="r" b="b"/>
            <a:pathLst>
              <a:path w="469" h="240">
                <a:moveTo>
                  <a:pt x="6" y="0"/>
                </a:moveTo>
                <a:lnTo>
                  <a:pt x="0" y="11"/>
                </a:lnTo>
                <a:lnTo>
                  <a:pt x="462" y="240"/>
                </a:lnTo>
                <a:lnTo>
                  <a:pt x="469" y="229"/>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3" name="Freeform 46"/>
          <p:cNvSpPr>
            <a:spLocks/>
          </p:cNvSpPr>
          <p:nvPr/>
        </p:nvSpPr>
        <p:spPr bwMode="auto">
          <a:xfrm>
            <a:off x="1766888" y="4311650"/>
            <a:ext cx="9525" cy="20638"/>
          </a:xfrm>
          <a:custGeom>
            <a:avLst/>
            <a:gdLst>
              <a:gd name="T0" fmla="*/ 0 w 6"/>
              <a:gd name="T1" fmla="*/ 2 h 13"/>
              <a:gd name="T2" fmla="*/ 3 w 6"/>
              <a:gd name="T3" fmla="*/ 0 h 13"/>
              <a:gd name="T4" fmla="*/ 6 w 6"/>
              <a:gd name="T5" fmla="*/ 2 h 13"/>
              <a:gd name="T6" fmla="*/ 0 w 6"/>
              <a:gd name="T7" fmla="*/ 13 h 13"/>
              <a:gd name="T8" fmla="*/ 6 w 6"/>
              <a:gd name="T9" fmla="*/ 13 h 13"/>
              <a:gd name="T10" fmla="*/ 0 w 6"/>
              <a:gd name="T11" fmla="*/ 2 h 13"/>
            </a:gdLst>
            <a:ahLst/>
            <a:cxnLst>
              <a:cxn ang="0">
                <a:pos x="T0" y="T1"/>
              </a:cxn>
              <a:cxn ang="0">
                <a:pos x="T2" y="T3"/>
              </a:cxn>
              <a:cxn ang="0">
                <a:pos x="T4" y="T5"/>
              </a:cxn>
              <a:cxn ang="0">
                <a:pos x="T6" y="T7"/>
              </a:cxn>
              <a:cxn ang="0">
                <a:pos x="T8" y="T9"/>
              </a:cxn>
              <a:cxn ang="0">
                <a:pos x="T10" y="T11"/>
              </a:cxn>
            </a:cxnLst>
            <a:rect l="0" t="0" r="r" b="b"/>
            <a:pathLst>
              <a:path w="6" h="13">
                <a:moveTo>
                  <a:pt x="0" y="2"/>
                </a:moveTo>
                <a:lnTo>
                  <a:pt x="3" y="0"/>
                </a:lnTo>
                <a:lnTo>
                  <a:pt x="6" y="2"/>
                </a:lnTo>
                <a:lnTo>
                  <a:pt x="0" y="13"/>
                </a:lnTo>
                <a:lnTo>
                  <a:pt x="6" y="13"/>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4" name="Freeform 47"/>
          <p:cNvSpPr>
            <a:spLocks/>
          </p:cNvSpPr>
          <p:nvPr/>
        </p:nvSpPr>
        <p:spPr bwMode="auto">
          <a:xfrm>
            <a:off x="1766888" y="4678363"/>
            <a:ext cx="744538" cy="361950"/>
          </a:xfrm>
          <a:custGeom>
            <a:avLst/>
            <a:gdLst>
              <a:gd name="T0" fmla="*/ 469 w 469"/>
              <a:gd name="T1" fmla="*/ 11 h 228"/>
              <a:gd name="T2" fmla="*/ 462 w 469"/>
              <a:gd name="T3" fmla="*/ 0 h 228"/>
              <a:gd name="T4" fmla="*/ 0 w 469"/>
              <a:gd name="T5" fmla="*/ 217 h 228"/>
              <a:gd name="T6" fmla="*/ 6 w 469"/>
              <a:gd name="T7" fmla="*/ 228 h 228"/>
              <a:gd name="T8" fmla="*/ 469 w 469"/>
              <a:gd name="T9" fmla="*/ 11 h 228"/>
            </a:gdLst>
            <a:ahLst/>
            <a:cxnLst>
              <a:cxn ang="0">
                <a:pos x="T0" y="T1"/>
              </a:cxn>
              <a:cxn ang="0">
                <a:pos x="T2" y="T3"/>
              </a:cxn>
              <a:cxn ang="0">
                <a:pos x="T4" y="T5"/>
              </a:cxn>
              <a:cxn ang="0">
                <a:pos x="T6" y="T7"/>
              </a:cxn>
              <a:cxn ang="0">
                <a:pos x="T8" y="T9"/>
              </a:cxn>
            </a:cxnLst>
            <a:rect l="0" t="0" r="r" b="b"/>
            <a:pathLst>
              <a:path w="469" h="228">
                <a:moveTo>
                  <a:pt x="469" y="11"/>
                </a:moveTo>
                <a:lnTo>
                  <a:pt x="462" y="0"/>
                </a:lnTo>
                <a:lnTo>
                  <a:pt x="0" y="217"/>
                </a:lnTo>
                <a:lnTo>
                  <a:pt x="6" y="228"/>
                </a:lnTo>
                <a:lnTo>
                  <a:pt x="469"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5" name="Freeform 48"/>
          <p:cNvSpPr>
            <a:spLocks/>
          </p:cNvSpPr>
          <p:nvPr/>
        </p:nvSpPr>
        <p:spPr bwMode="auto">
          <a:xfrm>
            <a:off x="2500313" y="4678363"/>
            <a:ext cx="26988" cy="17463"/>
          </a:xfrm>
          <a:custGeom>
            <a:avLst/>
            <a:gdLst>
              <a:gd name="T0" fmla="*/ 7 w 17"/>
              <a:gd name="T1" fmla="*/ 0 h 11"/>
              <a:gd name="T2" fmla="*/ 17 w 17"/>
              <a:gd name="T3" fmla="*/ 6 h 11"/>
              <a:gd name="T4" fmla="*/ 7 w 17"/>
              <a:gd name="T5" fmla="*/ 11 h 11"/>
              <a:gd name="T6" fmla="*/ 0 w 17"/>
              <a:gd name="T7" fmla="*/ 0 h 11"/>
              <a:gd name="T8" fmla="*/ 0 w 17"/>
              <a:gd name="T9" fmla="*/ 11 h 11"/>
              <a:gd name="T10" fmla="*/ 7 w 17"/>
              <a:gd name="T11" fmla="*/ 0 h 11"/>
            </a:gdLst>
            <a:ahLst/>
            <a:cxnLst>
              <a:cxn ang="0">
                <a:pos x="T0" y="T1"/>
              </a:cxn>
              <a:cxn ang="0">
                <a:pos x="T2" y="T3"/>
              </a:cxn>
              <a:cxn ang="0">
                <a:pos x="T4" y="T5"/>
              </a:cxn>
              <a:cxn ang="0">
                <a:pos x="T6" y="T7"/>
              </a:cxn>
              <a:cxn ang="0">
                <a:pos x="T8" y="T9"/>
              </a:cxn>
              <a:cxn ang="0">
                <a:pos x="T10" y="T11"/>
              </a:cxn>
            </a:cxnLst>
            <a:rect l="0" t="0" r="r" b="b"/>
            <a:pathLst>
              <a:path w="17" h="11">
                <a:moveTo>
                  <a:pt x="7" y="0"/>
                </a:moveTo>
                <a:lnTo>
                  <a:pt x="17" y="6"/>
                </a:lnTo>
                <a:lnTo>
                  <a:pt x="7" y="11"/>
                </a:lnTo>
                <a:lnTo>
                  <a:pt x="0" y="0"/>
                </a:lnTo>
                <a:lnTo>
                  <a:pt x="0" y="11"/>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6" name="Freeform 49"/>
          <p:cNvSpPr>
            <a:spLocks/>
          </p:cNvSpPr>
          <p:nvPr/>
        </p:nvSpPr>
        <p:spPr bwMode="auto">
          <a:xfrm>
            <a:off x="1033463" y="4678363"/>
            <a:ext cx="742950" cy="361950"/>
          </a:xfrm>
          <a:custGeom>
            <a:avLst/>
            <a:gdLst>
              <a:gd name="T0" fmla="*/ 462 w 468"/>
              <a:gd name="T1" fmla="*/ 228 h 228"/>
              <a:gd name="T2" fmla="*/ 468 w 468"/>
              <a:gd name="T3" fmla="*/ 217 h 228"/>
              <a:gd name="T4" fmla="*/ 6 w 468"/>
              <a:gd name="T5" fmla="*/ 0 h 228"/>
              <a:gd name="T6" fmla="*/ 0 w 468"/>
              <a:gd name="T7" fmla="*/ 11 h 228"/>
              <a:gd name="T8" fmla="*/ 462 w 468"/>
              <a:gd name="T9" fmla="*/ 228 h 228"/>
            </a:gdLst>
            <a:ahLst/>
            <a:cxnLst>
              <a:cxn ang="0">
                <a:pos x="T0" y="T1"/>
              </a:cxn>
              <a:cxn ang="0">
                <a:pos x="T2" y="T3"/>
              </a:cxn>
              <a:cxn ang="0">
                <a:pos x="T4" y="T5"/>
              </a:cxn>
              <a:cxn ang="0">
                <a:pos x="T6" y="T7"/>
              </a:cxn>
              <a:cxn ang="0">
                <a:pos x="T8" y="T9"/>
              </a:cxn>
            </a:cxnLst>
            <a:rect l="0" t="0" r="r" b="b"/>
            <a:pathLst>
              <a:path w="468" h="228">
                <a:moveTo>
                  <a:pt x="462" y="228"/>
                </a:moveTo>
                <a:lnTo>
                  <a:pt x="468" y="217"/>
                </a:lnTo>
                <a:lnTo>
                  <a:pt x="6" y="0"/>
                </a:lnTo>
                <a:lnTo>
                  <a:pt x="0" y="11"/>
                </a:lnTo>
                <a:lnTo>
                  <a:pt x="462" y="2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7" name="Freeform 50"/>
          <p:cNvSpPr>
            <a:spLocks/>
          </p:cNvSpPr>
          <p:nvPr/>
        </p:nvSpPr>
        <p:spPr bwMode="auto">
          <a:xfrm>
            <a:off x="1766888" y="5022850"/>
            <a:ext cx="9525" cy="20638"/>
          </a:xfrm>
          <a:custGeom>
            <a:avLst/>
            <a:gdLst>
              <a:gd name="T0" fmla="*/ 6 w 6"/>
              <a:gd name="T1" fmla="*/ 11 h 13"/>
              <a:gd name="T2" fmla="*/ 3 w 6"/>
              <a:gd name="T3" fmla="*/ 13 h 13"/>
              <a:gd name="T4" fmla="*/ 0 w 6"/>
              <a:gd name="T5" fmla="*/ 11 h 13"/>
              <a:gd name="T6" fmla="*/ 6 w 6"/>
              <a:gd name="T7" fmla="*/ 0 h 13"/>
              <a:gd name="T8" fmla="*/ 0 w 6"/>
              <a:gd name="T9" fmla="*/ 0 h 13"/>
              <a:gd name="T10" fmla="*/ 6 w 6"/>
              <a:gd name="T11" fmla="*/ 11 h 13"/>
            </a:gdLst>
            <a:ahLst/>
            <a:cxnLst>
              <a:cxn ang="0">
                <a:pos x="T0" y="T1"/>
              </a:cxn>
              <a:cxn ang="0">
                <a:pos x="T2" y="T3"/>
              </a:cxn>
              <a:cxn ang="0">
                <a:pos x="T4" y="T5"/>
              </a:cxn>
              <a:cxn ang="0">
                <a:pos x="T6" y="T7"/>
              </a:cxn>
              <a:cxn ang="0">
                <a:pos x="T8" y="T9"/>
              </a:cxn>
              <a:cxn ang="0">
                <a:pos x="T10" y="T11"/>
              </a:cxn>
            </a:cxnLst>
            <a:rect l="0" t="0" r="r" b="b"/>
            <a:pathLst>
              <a:path w="6" h="13">
                <a:moveTo>
                  <a:pt x="6" y="11"/>
                </a:moveTo>
                <a:lnTo>
                  <a:pt x="3" y="13"/>
                </a:lnTo>
                <a:lnTo>
                  <a:pt x="0" y="11"/>
                </a:lnTo>
                <a:lnTo>
                  <a:pt x="6" y="0"/>
                </a:lnTo>
                <a:lnTo>
                  <a:pt x="0" y="0"/>
                </a:lnTo>
                <a:lnTo>
                  <a:pt x="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8" name="Freeform 51"/>
          <p:cNvSpPr>
            <a:spLocks/>
          </p:cNvSpPr>
          <p:nvPr/>
        </p:nvSpPr>
        <p:spPr bwMode="auto">
          <a:xfrm>
            <a:off x="1016000" y="4678363"/>
            <a:ext cx="26988" cy="17463"/>
          </a:xfrm>
          <a:custGeom>
            <a:avLst/>
            <a:gdLst>
              <a:gd name="T0" fmla="*/ 11 w 17"/>
              <a:gd name="T1" fmla="*/ 11 h 11"/>
              <a:gd name="T2" fmla="*/ 0 w 17"/>
              <a:gd name="T3" fmla="*/ 6 h 11"/>
              <a:gd name="T4" fmla="*/ 11 w 17"/>
              <a:gd name="T5" fmla="*/ 0 h 11"/>
              <a:gd name="T6" fmla="*/ 17 w 17"/>
              <a:gd name="T7" fmla="*/ 11 h 11"/>
              <a:gd name="T8" fmla="*/ 17 w 17"/>
              <a:gd name="T9" fmla="*/ 0 h 11"/>
              <a:gd name="T10" fmla="*/ 11 w 17"/>
              <a:gd name="T11" fmla="*/ 11 h 11"/>
            </a:gdLst>
            <a:ahLst/>
            <a:cxnLst>
              <a:cxn ang="0">
                <a:pos x="T0" y="T1"/>
              </a:cxn>
              <a:cxn ang="0">
                <a:pos x="T2" y="T3"/>
              </a:cxn>
              <a:cxn ang="0">
                <a:pos x="T4" y="T5"/>
              </a:cxn>
              <a:cxn ang="0">
                <a:pos x="T6" y="T7"/>
              </a:cxn>
              <a:cxn ang="0">
                <a:pos x="T8" y="T9"/>
              </a:cxn>
              <a:cxn ang="0">
                <a:pos x="T10" y="T11"/>
              </a:cxn>
            </a:cxnLst>
            <a:rect l="0" t="0" r="r" b="b"/>
            <a:pathLst>
              <a:path w="17" h="11">
                <a:moveTo>
                  <a:pt x="11" y="11"/>
                </a:moveTo>
                <a:lnTo>
                  <a:pt x="0" y="6"/>
                </a:lnTo>
                <a:lnTo>
                  <a:pt x="11" y="0"/>
                </a:lnTo>
                <a:lnTo>
                  <a:pt x="17" y="11"/>
                </a:lnTo>
                <a:lnTo>
                  <a:pt x="17" y="0"/>
                </a:lnTo>
                <a:lnTo>
                  <a:pt x="1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1" name="Rectangle 54"/>
          <p:cNvSpPr>
            <a:spLocks noChangeArrowheads="1"/>
          </p:cNvSpPr>
          <p:nvPr/>
        </p:nvSpPr>
        <p:spPr bwMode="auto">
          <a:xfrm>
            <a:off x="1441450" y="4976813"/>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1</a:t>
            </a:r>
          </a:p>
        </p:txBody>
      </p:sp>
      <p:sp>
        <p:nvSpPr>
          <p:cNvPr id="154" name="Rectangle 57"/>
          <p:cNvSpPr>
            <a:spLocks noChangeArrowheads="1"/>
          </p:cNvSpPr>
          <p:nvPr/>
        </p:nvSpPr>
        <p:spPr bwMode="auto">
          <a:xfrm>
            <a:off x="1016000" y="4329113"/>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0</a:t>
            </a:r>
          </a:p>
        </p:txBody>
      </p:sp>
      <p:sp>
        <p:nvSpPr>
          <p:cNvPr id="155" name="Rectangle 58"/>
          <p:cNvSpPr>
            <a:spLocks noChangeArrowheads="1"/>
          </p:cNvSpPr>
          <p:nvPr/>
        </p:nvSpPr>
        <p:spPr bwMode="auto">
          <a:xfrm>
            <a:off x="1501775" y="2838450"/>
            <a:ext cx="22923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9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156" name="Rectangle 59"/>
          <p:cNvSpPr>
            <a:spLocks noChangeArrowheads="1"/>
          </p:cNvSpPr>
          <p:nvPr/>
        </p:nvSpPr>
        <p:spPr bwMode="auto">
          <a:xfrm>
            <a:off x="1712913" y="283845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9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157" name="Rectangle 60"/>
          <p:cNvSpPr>
            <a:spLocks noChangeArrowheads="1"/>
          </p:cNvSpPr>
          <p:nvPr/>
        </p:nvSpPr>
        <p:spPr bwMode="auto">
          <a:xfrm>
            <a:off x="1816100" y="2838450"/>
            <a:ext cx="6732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9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158" name="Rectangle 61"/>
          <p:cNvSpPr>
            <a:spLocks noChangeArrowheads="1"/>
          </p:cNvSpPr>
          <p:nvPr/>
        </p:nvSpPr>
        <p:spPr bwMode="auto">
          <a:xfrm>
            <a:off x="1882775" y="2838450"/>
            <a:ext cx="13625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9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Times New Roman" panose="02020603050405020304" pitchFamily="18" charset="0"/>
              </a:rPr>
              <a:t>n</a:t>
            </a:r>
            <a:endParaRPr kumimoji="0" lang="en-US" altLang="en-US" sz="18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159" name="Rectangle 62"/>
          <p:cNvSpPr>
            <a:spLocks noChangeArrowheads="1"/>
          </p:cNvSpPr>
          <p:nvPr/>
        </p:nvSpPr>
        <p:spPr bwMode="auto">
          <a:xfrm>
            <a:off x="1350963" y="3074988"/>
            <a:ext cx="13625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9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160" name="Rectangle 63"/>
          <p:cNvSpPr>
            <a:spLocks noChangeArrowheads="1"/>
          </p:cNvSpPr>
          <p:nvPr/>
        </p:nvSpPr>
        <p:spPr bwMode="auto">
          <a:xfrm>
            <a:off x="1468438" y="3074988"/>
            <a:ext cx="10740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9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161" name="Rectangle 64"/>
          <p:cNvSpPr>
            <a:spLocks noChangeArrowheads="1"/>
          </p:cNvSpPr>
          <p:nvPr/>
        </p:nvSpPr>
        <p:spPr bwMode="auto">
          <a:xfrm>
            <a:off x="1547813" y="3074988"/>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9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162" name="Rectangle 65"/>
          <p:cNvSpPr>
            <a:spLocks noChangeArrowheads="1"/>
          </p:cNvSpPr>
          <p:nvPr/>
        </p:nvSpPr>
        <p:spPr bwMode="auto">
          <a:xfrm>
            <a:off x="1665288" y="3074988"/>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9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Times New Roman" panose="02020603050405020304" pitchFamily="18" charset="0"/>
              </a:rPr>
              <a:t>g</a:t>
            </a:r>
            <a:endParaRPr kumimoji="0" lang="en-US" altLang="en-US" sz="18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163" name="Rectangle 66"/>
          <p:cNvSpPr>
            <a:spLocks noChangeArrowheads="1"/>
          </p:cNvSpPr>
          <p:nvPr/>
        </p:nvSpPr>
        <p:spPr bwMode="auto">
          <a:xfrm>
            <a:off x="1784350" y="3074988"/>
            <a:ext cx="10740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9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164" name="Rectangle 67"/>
          <p:cNvSpPr>
            <a:spLocks noChangeArrowheads="1"/>
          </p:cNvSpPr>
          <p:nvPr/>
        </p:nvSpPr>
        <p:spPr bwMode="auto">
          <a:xfrm>
            <a:off x="1863725" y="3074988"/>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9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165" name="Rectangle 68"/>
          <p:cNvSpPr>
            <a:spLocks noChangeArrowheads="1"/>
          </p:cNvSpPr>
          <p:nvPr/>
        </p:nvSpPr>
        <p:spPr bwMode="auto">
          <a:xfrm>
            <a:off x="1966913" y="3074988"/>
            <a:ext cx="20358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9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170" name="Rectangle 73"/>
          <p:cNvSpPr>
            <a:spLocks noChangeArrowheads="1"/>
          </p:cNvSpPr>
          <p:nvPr/>
        </p:nvSpPr>
        <p:spPr bwMode="auto">
          <a:xfrm>
            <a:off x="3389313" y="2986088"/>
            <a:ext cx="9457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900" b="1" i="0" u="none" strike="noStrike" kern="1200" cap="none" spc="0" normalizeH="0" baseline="0" noProof="0" smtClean="0">
                <a:ln>
                  <a:noFill/>
                </a:ln>
                <a:solidFill>
                  <a:srgbClr val="00FFFF"/>
                </a:solidFill>
                <a:effectLst/>
                <a:uLnTx/>
                <a:uFillTx/>
                <a:latin typeface="Times New Roman" panose="02020603050405020304" pitchFamily="18" charset="0"/>
                <a:ea typeface="+mn-ea"/>
                <a:cs typeface="Arial"/>
              </a:rPr>
              <a:t>I</a:t>
            </a:r>
            <a:endParaRPr kumimoji="0" lang="en-US" altLang="en-US" sz="1800" b="1" i="0" u="none" strike="noStrike" kern="1200" cap="none" spc="0" normalizeH="0" baseline="0" noProof="0" smtClean="0">
              <a:ln>
                <a:noFill/>
              </a:ln>
              <a:solidFill>
                <a:srgbClr val="00FFFF"/>
              </a:solidFill>
              <a:effectLst/>
              <a:uLnTx/>
              <a:uFillTx/>
              <a:latin typeface="Arial" panose="020B0604020202020204" pitchFamily="34" charset="0"/>
              <a:ea typeface="+mn-ea"/>
              <a:cs typeface="Arial"/>
            </a:endParaRPr>
          </a:p>
        </p:txBody>
      </p:sp>
      <p:sp>
        <p:nvSpPr>
          <p:cNvPr id="171" name="Rectangle 74"/>
          <p:cNvSpPr>
            <a:spLocks noChangeArrowheads="1"/>
          </p:cNvSpPr>
          <p:nvPr/>
        </p:nvSpPr>
        <p:spPr bwMode="auto">
          <a:xfrm>
            <a:off x="3468688" y="2986088"/>
            <a:ext cx="13625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9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Arial"/>
              </a:rPr>
              <a:t>S</a:t>
            </a:r>
            <a:endParaRPr kumimoji="0" lang="en-US" altLang="en-US" sz="1800" b="1" i="0" u="none" strike="noStrike" kern="1200" cap="none" spc="0" normalizeH="0" baseline="0" noProof="0" dirty="0" smtClean="0">
              <a:ln>
                <a:noFill/>
              </a:ln>
              <a:solidFill>
                <a:srgbClr val="00FFFF"/>
              </a:solidFill>
              <a:effectLst/>
              <a:uLnTx/>
              <a:uFillTx/>
              <a:latin typeface="Arial" panose="020B0604020202020204" pitchFamily="34" charset="0"/>
              <a:ea typeface="+mn-ea"/>
              <a:cs typeface="Arial"/>
            </a:endParaRPr>
          </a:p>
        </p:txBody>
      </p:sp>
      <p:sp>
        <p:nvSpPr>
          <p:cNvPr id="172" name="Rectangle 75"/>
          <p:cNvSpPr>
            <a:spLocks noChangeArrowheads="1"/>
          </p:cNvSpPr>
          <p:nvPr/>
        </p:nvSpPr>
        <p:spPr bwMode="auto">
          <a:xfrm>
            <a:off x="3598863" y="2986088"/>
            <a:ext cx="17633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9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dirty="0" smtClean="0">
              <a:ln>
                <a:noFill/>
              </a:ln>
              <a:solidFill>
                <a:srgbClr val="00FFFF"/>
              </a:solidFill>
              <a:effectLst/>
              <a:uLnTx/>
              <a:uFillTx/>
              <a:latin typeface="Arial" panose="020B0604020202020204" pitchFamily="34" charset="0"/>
              <a:ea typeface="+mn-ea"/>
              <a:cs typeface="Arial"/>
            </a:endParaRPr>
          </a:p>
        </p:txBody>
      </p:sp>
      <p:sp>
        <p:nvSpPr>
          <p:cNvPr id="173" name="Rectangle 76"/>
          <p:cNvSpPr>
            <a:spLocks noChangeArrowheads="1"/>
          </p:cNvSpPr>
          <p:nvPr/>
        </p:nvSpPr>
        <p:spPr bwMode="auto">
          <a:xfrm>
            <a:off x="919163" y="5375275"/>
            <a:ext cx="141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F</a:t>
            </a:r>
          </a:p>
        </p:txBody>
      </p:sp>
      <p:sp>
        <p:nvSpPr>
          <p:cNvPr id="174" name="Rectangle 77"/>
          <p:cNvSpPr>
            <a:spLocks noChangeArrowheads="1"/>
          </p:cNvSpPr>
          <p:nvPr/>
        </p:nvSpPr>
        <p:spPr bwMode="auto">
          <a:xfrm>
            <a:off x="1060450" y="5375275"/>
            <a:ext cx="641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l</a:t>
            </a:r>
          </a:p>
        </p:txBody>
      </p:sp>
      <p:sp>
        <p:nvSpPr>
          <p:cNvPr id="175" name="Rectangle 78"/>
          <p:cNvSpPr>
            <a:spLocks noChangeArrowheads="1"/>
          </p:cNvSpPr>
          <p:nvPr/>
        </p:nvSpPr>
        <p:spPr bwMode="auto">
          <a:xfrm>
            <a:off x="1152523" y="5375275"/>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a</a:t>
            </a:r>
          </a:p>
        </p:txBody>
      </p:sp>
      <p:sp>
        <p:nvSpPr>
          <p:cNvPr id="176" name="Rectangle 79"/>
          <p:cNvSpPr>
            <a:spLocks noChangeArrowheads="1"/>
          </p:cNvSpPr>
          <p:nvPr/>
        </p:nvSpPr>
        <p:spPr bwMode="auto">
          <a:xfrm>
            <a:off x="1261530" y="5375275"/>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g</a:t>
            </a:r>
          </a:p>
        </p:txBody>
      </p:sp>
      <p:sp>
        <p:nvSpPr>
          <p:cNvPr id="177" name="Rectangle 80"/>
          <p:cNvSpPr>
            <a:spLocks noChangeArrowheads="1"/>
          </p:cNvSpPr>
          <p:nvPr/>
        </p:nvSpPr>
        <p:spPr bwMode="auto">
          <a:xfrm>
            <a:off x="1485900" y="5362575"/>
            <a:ext cx="577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a:t>
            </a:r>
          </a:p>
        </p:txBody>
      </p:sp>
      <p:sp>
        <p:nvSpPr>
          <p:cNvPr id="178" name="Rectangle 81"/>
          <p:cNvSpPr>
            <a:spLocks noChangeArrowheads="1"/>
          </p:cNvSpPr>
          <p:nvPr/>
        </p:nvSpPr>
        <p:spPr bwMode="auto">
          <a:xfrm>
            <a:off x="1544638" y="5362575"/>
            <a:ext cx="1314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a:t>
            </a:r>
          </a:p>
        </p:txBody>
      </p:sp>
      <p:sp>
        <p:nvSpPr>
          <p:cNvPr id="179" name="Rectangle 82"/>
          <p:cNvSpPr>
            <a:spLocks noChangeArrowheads="1"/>
          </p:cNvSpPr>
          <p:nvPr/>
        </p:nvSpPr>
        <p:spPr bwMode="auto">
          <a:xfrm>
            <a:off x="1681163" y="5362575"/>
            <a:ext cx="577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a:t>
            </a:r>
          </a:p>
        </p:txBody>
      </p:sp>
      <p:sp>
        <p:nvSpPr>
          <p:cNvPr id="180" name="Rectangle 83"/>
          <p:cNvSpPr>
            <a:spLocks noChangeArrowheads="1"/>
          </p:cNvSpPr>
          <p:nvPr/>
        </p:nvSpPr>
        <p:spPr bwMode="auto">
          <a:xfrm>
            <a:off x="1739900" y="5362575"/>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0</a:t>
            </a:r>
          </a:p>
        </p:txBody>
      </p:sp>
      <p:sp>
        <p:nvSpPr>
          <p:cNvPr id="181" name="Rectangle 84"/>
          <p:cNvSpPr>
            <a:spLocks noChangeArrowheads="1"/>
          </p:cNvSpPr>
          <p:nvPr/>
        </p:nvSpPr>
        <p:spPr bwMode="auto">
          <a:xfrm>
            <a:off x="919163" y="5599113"/>
            <a:ext cx="166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D</a:t>
            </a:r>
          </a:p>
        </p:txBody>
      </p:sp>
      <p:sp>
        <p:nvSpPr>
          <p:cNvPr id="182" name="Rectangle 85"/>
          <p:cNvSpPr>
            <a:spLocks noChangeArrowheads="1"/>
          </p:cNvSpPr>
          <p:nvPr/>
        </p:nvSpPr>
        <p:spPr bwMode="auto">
          <a:xfrm>
            <a:off x="1089025" y="5599113"/>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a:t>
            </a:r>
          </a:p>
        </p:txBody>
      </p:sp>
      <p:sp>
        <p:nvSpPr>
          <p:cNvPr id="183" name="Rectangle 86"/>
          <p:cNvSpPr>
            <a:spLocks noChangeArrowheads="1"/>
          </p:cNvSpPr>
          <p:nvPr/>
        </p:nvSpPr>
        <p:spPr bwMode="auto">
          <a:xfrm>
            <a:off x="1157286" y="5599113"/>
            <a:ext cx="577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a:t>
            </a:r>
          </a:p>
        </p:txBody>
      </p:sp>
      <p:sp>
        <p:nvSpPr>
          <p:cNvPr id="184" name="Rectangle 87"/>
          <p:cNvSpPr>
            <a:spLocks noChangeArrowheads="1"/>
          </p:cNvSpPr>
          <p:nvPr/>
        </p:nvSpPr>
        <p:spPr bwMode="auto">
          <a:xfrm>
            <a:off x="1249891" y="5599113"/>
            <a:ext cx="641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i</a:t>
            </a:r>
          </a:p>
        </p:txBody>
      </p:sp>
      <p:sp>
        <p:nvSpPr>
          <p:cNvPr id="185" name="Rectangle 88"/>
          <p:cNvSpPr>
            <a:spLocks noChangeArrowheads="1"/>
          </p:cNvSpPr>
          <p:nvPr/>
        </p:nvSpPr>
        <p:spPr bwMode="auto">
          <a:xfrm>
            <a:off x="1316566" y="5599113"/>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m</a:t>
            </a:r>
          </a:p>
        </p:txBody>
      </p:sp>
      <p:sp>
        <p:nvSpPr>
          <p:cNvPr id="186" name="Rectangle 89"/>
          <p:cNvSpPr>
            <a:spLocks noChangeArrowheads="1"/>
          </p:cNvSpPr>
          <p:nvPr/>
        </p:nvSpPr>
        <p:spPr bwMode="auto">
          <a:xfrm>
            <a:off x="1500716" y="5599113"/>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p</a:t>
            </a:r>
          </a:p>
        </p:txBody>
      </p:sp>
      <p:sp>
        <p:nvSpPr>
          <p:cNvPr id="187" name="Rectangle 90"/>
          <p:cNvSpPr>
            <a:spLocks noChangeArrowheads="1"/>
          </p:cNvSpPr>
          <p:nvPr/>
        </p:nvSpPr>
        <p:spPr bwMode="auto">
          <a:xfrm>
            <a:off x="1619779" y="5599113"/>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o</a:t>
            </a:r>
          </a:p>
        </p:txBody>
      </p:sp>
      <p:sp>
        <p:nvSpPr>
          <p:cNvPr id="188" name="Rectangle 91"/>
          <p:cNvSpPr>
            <a:spLocks noChangeArrowheads="1"/>
          </p:cNvSpPr>
          <p:nvPr/>
        </p:nvSpPr>
        <p:spPr bwMode="auto">
          <a:xfrm>
            <a:off x="1737254" y="5599113"/>
            <a:ext cx="1025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r</a:t>
            </a:r>
          </a:p>
        </p:txBody>
      </p:sp>
      <p:sp>
        <p:nvSpPr>
          <p:cNvPr id="189" name="Rectangle 92"/>
          <p:cNvSpPr>
            <a:spLocks noChangeArrowheads="1"/>
          </p:cNvSpPr>
          <p:nvPr/>
        </p:nvSpPr>
        <p:spPr bwMode="auto">
          <a:xfrm>
            <a:off x="1816629" y="5599113"/>
            <a:ext cx="76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t</a:t>
            </a:r>
          </a:p>
        </p:txBody>
      </p:sp>
      <p:sp>
        <p:nvSpPr>
          <p:cNvPr id="190" name="Rectangle 93"/>
          <p:cNvSpPr>
            <a:spLocks noChangeArrowheads="1"/>
          </p:cNvSpPr>
          <p:nvPr/>
        </p:nvSpPr>
        <p:spPr bwMode="auto">
          <a:xfrm>
            <a:off x="1880129" y="5599113"/>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a</a:t>
            </a:r>
          </a:p>
        </p:txBody>
      </p:sp>
      <p:sp>
        <p:nvSpPr>
          <p:cNvPr id="191" name="Rectangle 94"/>
          <p:cNvSpPr>
            <a:spLocks noChangeArrowheads="1"/>
          </p:cNvSpPr>
          <p:nvPr/>
        </p:nvSpPr>
        <p:spPr bwMode="auto">
          <a:xfrm>
            <a:off x="1986491" y="5599113"/>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n</a:t>
            </a:r>
          </a:p>
        </p:txBody>
      </p:sp>
      <p:sp>
        <p:nvSpPr>
          <p:cNvPr id="192" name="Rectangle 95"/>
          <p:cNvSpPr>
            <a:spLocks noChangeArrowheads="1"/>
          </p:cNvSpPr>
          <p:nvPr/>
        </p:nvSpPr>
        <p:spPr bwMode="auto">
          <a:xfrm>
            <a:off x="2103966" y="5599113"/>
            <a:ext cx="76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t</a:t>
            </a:r>
          </a:p>
        </p:txBody>
      </p:sp>
      <p:sp>
        <p:nvSpPr>
          <p:cNvPr id="193" name="Rectangle 96"/>
          <p:cNvSpPr>
            <a:spLocks noChangeArrowheads="1"/>
          </p:cNvSpPr>
          <p:nvPr/>
        </p:nvSpPr>
        <p:spPr bwMode="auto">
          <a:xfrm>
            <a:off x="2169054" y="5599113"/>
            <a:ext cx="577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a:t>
            </a:r>
          </a:p>
        </p:txBody>
      </p:sp>
      <p:sp>
        <p:nvSpPr>
          <p:cNvPr id="194" name="Rectangle 97"/>
          <p:cNvSpPr>
            <a:spLocks noChangeArrowheads="1"/>
          </p:cNvSpPr>
          <p:nvPr/>
        </p:nvSpPr>
        <p:spPr bwMode="auto">
          <a:xfrm>
            <a:off x="2230966" y="5599113"/>
            <a:ext cx="897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s</a:t>
            </a:r>
          </a:p>
        </p:txBody>
      </p:sp>
      <p:sp>
        <p:nvSpPr>
          <p:cNvPr id="195" name="Rectangle 98"/>
          <p:cNvSpPr>
            <a:spLocks noChangeArrowheads="1"/>
          </p:cNvSpPr>
          <p:nvPr/>
        </p:nvSpPr>
        <p:spPr bwMode="auto">
          <a:xfrm>
            <a:off x="2321454" y="5599113"/>
            <a:ext cx="76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t</a:t>
            </a:r>
          </a:p>
        </p:txBody>
      </p:sp>
      <p:sp>
        <p:nvSpPr>
          <p:cNvPr id="196" name="Rectangle 99"/>
          <p:cNvSpPr>
            <a:spLocks noChangeArrowheads="1"/>
          </p:cNvSpPr>
          <p:nvPr/>
        </p:nvSpPr>
        <p:spPr bwMode="auto">
          <a:xfrm>
            <a:off x="2388129" y="5599113"/>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u</a:t>
            </a:r>
          </a:p>
        </p:txBody>
      </p:sp>
      <p:sp>
        <p:nvSpPr>
          <p:cNvPr id="197" name="Rectangle 100"/>
          <p:cNvSpPr>
            <a:spLocks noChangeArrowheads="1"/>
          </p:cNvSpPr>
          <p:nvPr/>
        </p:nvSpPr>
        <p:spPr bwMode="auto">
          <a:xfrm>
            <a:off x="2505604" y="5599113"/>
            <a:ext cx="76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f</a:t>
            </a:r>
          </a:p>
        </p:txBody>
      </p:sp>
      <p:sp>
        <p:nvSpPr>
          <p:cNvPr id="198" name="Rectangle 101"/>
          <p:cNvSpPr>
            <a:spLocks noChangeArrowheads="1"/>
          </p:cNvSpPr>
          <p:nvPr/>
        </p:nvSpPr>
        <p:spPr bwMode="auto">
          <a:xfrm>
            <a:off x="2580216" y="5599113"/>
            <a:ext cx="76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f</a:t>
            </a:r>
          </a:p>
        </p:txBody>
      </p:sp>
      <p:sp>
        <p:nvSpPr>
          <p:cNvPr id="201" name="Rectangle 104"/>
          <p:cNvSpPr>
            <a:spLocks noChangeArrowheads="1"/>
          </p:cNvSpPr>
          <p:nvPr/>
        </p:nvSpPr>
        <p:spPr bwMode="auto">
          <a:xfrm>
            <a:off x="1476375" y="4543425"/>
            <a:ext cx="141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F</a:t>
            </a:r>
          </a:p>
        </p:txBody>
      </p:sp>
      <p:sp>
        <p:nvSpPr>
          <p:cNvPr id="202" name="Rectangle 105"/>
          <p:cNvSpPr>
            <a:spLocks noChangeArrowheads="1"/>
          </p:cNvSpPr>
          <p:nvPr/>
        </p:nvSpPr>
        <p:spPr bwMode="auto">
          <a:xfrm>
            <a:off x="1616075" y="4543425"/>
            <a:ext cx="641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l</a:t>
            </a:r>
          </a:p>
        </p:txBody>
      </p:sp>
      <p:sp>
        <p:nvSpPr>
          <p:cNvPr id="203" name="Rectangle 106"/>
          <p:cNvSpPr>
            <a:spLocks noChangeArrowheads="1"/>
          </p:cNvSpPr>
          <p:nvPr/>
        </p:nvSpPr>
        <p:spPr bwMode="auto">
          <a:xfrm>
            <a:off x="1676400" y="4543425"/>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a</a:t>
            </a:r>
          </a:p>
        </p:txBody>
      </p:sp>
      <p:sp>
        <p:nvSpPr>
          <p:cNvPr id="204" name="Rectangle 107"/>
          <p:cNvSpPr>
            <a:spLocks noChangeArrowheads="1"/>
          </p:cNvSpPr>
          <p:nvPr/>
        </p:nvSpPr>
        <p:spPr bwMode="auto">
          <a:xfrm>
            <a:off x="1786468" y="4543425"/>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g</a:t>
            </a:r>
          </a:p>
        </p:txBody>
      </p:sp>
      <p:sp>
        <p:nvSpPr>
          <p:cNvPr id="205" name="Rectangle 108"/>
          <p:cNvSpPr>
            <a:spLocks noChangeArrowheads="1"/>
          </p:cNvSpPr>
          <p:nvPr/>
        </p:nvSpPr>
        <p:spPr bwMode="auto">
          <a:xfrm>
            <a:off x="2905579" y="3586005"/>
            <a:ext cx="1241425" cy="407988"/>
          </a:xfrm>
          <a:prstGeom prst="rect">
            <a:avLst/>
          </a:prstGeom>
          <a:solidFill>
            <a:srgbClr val="FFFF00"/>
          </a:solidFill>
          <a:ln w="28575">
            <a:solidFill>
              <a:schemeClr val="tx1"/>
            </a:solidFill>
          </a:ln>
          <a:effectLst>
            <a:glow rad="228600">
              <a:srgbClr val="FFFF00">
                <a:alpha val="40000"/>
              </a:srgbClr>
            </a:glow>
          </a:effectLst>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4" name="Rectangle 117"/>
          <p:cNvSpPr>
            <a:spLocks noChangeArrowheads="1"/>
          </p:cNvSpPr>
          <p:nvPr/>
        </p:nvSpPr>
        <p:spPr bwMode="auto">
          <a:xfrm>
            <a:off x="3171825" y="3657600"/>
            <a:ext cx="14908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9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F</a:t>
            </a:r>
            <a:endParaRPr kumimoji="0" lang="en-US" altLang="en-US" sz="18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5" name="Rectangle 118"/>
          <p:cNvSpPr>
            <a:spLocks noChangeArrowheads="1"/>
          </p:cNvSpPr>
          <p:nvPr/>
        </p:nvSpPr>
        <p:spPr bwMode="auto">
          <a:xfrm>
            <a:off x="3323574" y="3657600"/>
            <a:ext cx="6732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9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6" name="Rectangle 119"/>
          <p:cNvSpPr>
            <a:spLocks noChangeArrowheads="1"/>
          </p:cNvSpPr>
          <p:nvPr/>
        </p:nvSpPr>
        <p:spPr bwMode="auto">
          <a:xfrm>
            <a:off x="3406775" y="36576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9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7" name="Rectangle 120"/>
          <p:cNvSpPr>
            <a:spLocks noChangeArrowheads="1"/>
          </p:cNvSpPr>
          <p:nvPr/>
        </p:nvSpPr>
        <p:spPr bwMode="auto">
          <a:xfrm>
            <a:off x="3549650" y="3657600"/>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9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g</a:t>
            </a:r>
            <a:endParaRPr kumimoji="0" lang="en-US" altLang="en-US" sz="1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8" name="Rectangle 121"/>
          <p:cNvSpPr>
            <a:spLocks noChangeArrowheads="1"/>
          </p:cNvSpPr>
          <p:nvPr/>
        </p:nvSpPr>
        <p:spPr bwMode="auto">
          <a:xfrm>
            <a:off x="3692525" y="3646488"/>
            <a:ext cx="609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9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9" name="Rectangle 122"/>
          <p:cNvSpPr>
            <a:spLocks noChangeArrowheads="1"/>
          </p:cNvSpPr>
          <p:nvPr/>
        </p:nvSpPr>
        <p:spPr bwMode="auto">
          <a:xfrm>
            <a:off x="3752850" y="3646488"/>
            <a:ext cx="13946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9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20" name="Rectangle 123"/>
          <p:cNvSpPr>
            <a:spLocks noChangeArrowheads="1"/>
          </p:cNvSpPr>
          <p:nvPr/>
        </p:nvSpPr>
        <p:spPr bwMode="auto">
          <a:xfrm>
            <a:off x="3884613" y="3646488"/>
            <a:ext cx="609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9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21" name="Rectangle 124"/>
          <p:cNvSpPr>
            <a:spLocks noChangeArrowheads="1"/>
          </p:cNvSpPr>
          <p:nvPr/>
        </p:nvSpPr>
        <p:spPr bwMode="auto">
          <a:xfrm>
            <a:off x="3944938" y="3646488"/>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9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40" name="Freeform 143"/>
          <p:cNvSpPr>
            <a:spLocks/>
          </p:cNvSpPr>
          <p:nvPr/>
        </p:nvSpPr>
        <p:spPr bwMode="auto">
          <a:xfrm>
            <a:off x="1762125" y="6145213"/>
            <a:ext cx="19050" cy="19050"/>
          </a:xfrm>
          <a:custGeom>
            <a:avLst/>
            <a:gdLst>
              <a:gd name="T0" fmla="*/ 12 w 12"/>
              <a:gd name="T1" fmla="*/ 6 h 12"/>
              <a:gd name="T2" fmla="*/ 12 w 12"/>
              <a:gd name="T3" fmla="*/ 12 h 12"/>
              <a:gd name="T4" fmla="*/ 6 w 12"/>
              <a:gd name="T5" fmla="*/ 12 h 12"/>
              <a:gd name="T6" fmla="*/ 6 w 12"/>
              <a:gd name="T7" fmla="*/ 0 h 12"/>
              <a:gd name="T8" fmla="*/ 0 w 12"/>
              <a:gd name="T9" fmla="*/ 6 h 12"/>
              <a:gd name="T10" fmla="*/ 12 w 12"/>
              <a:gd name="T11" fmla="*/ 6 h 12"/>
            </a:gdLst>
            <a:ahLst/>
            <a:cxnLst>
              <a:cxn ang="0">
                <a:pos x="T0" y="T1"/>
              </a:cxn>
              <a:cxn ang="0">
                <a:pos x="T2" y="T3"/>
              </a:cxn>
              <a:cxn ang="0">
                <a:pos x="T4" y="T5"/>
              </a:cxn>
              <a:cxn ang="0">
                <a:pos x="T6" y="T7"/>
              </a:cxn>
              <a:cxn ang="0">
                <a:pos x="T8" y="T9"/>
              </a:cxn>
              <a:cxn ang="0">
                <a:pos x="T10" y="T11"/>
              </a:cxn>
            </a:cxnLst>
            <a:rect l="0" t="0" r="r" b="b"/>
            <a:pathLst>
              <a:path w="12" h="12">
                <a:moveTo>
                  <a:pt x="12" y="6"/>
                </a:moveTo>
                <a:lnTo>
                  <a:pt x="12" y="12"/>
                </a:lnTo>
                <a:lnTo>
                  <a:pt x="6" y="12"/>
                </a:lnTo>
                <a:lnTo>
                  <a:pt x="6" y="0"/>
                </a:lnTo>
                <a:lnTo>
                  <a:pt x="0" y="6"/>
                </a:lnTo>
                <a:lnTo>
                  <a:pt x="1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42" name="Freeform 145"/>
          <p:cNvSpPr>
            <a:spLocks/>
          </p:cNvSpPr>
          <p:nvPr/>
        </p:nvSpPr>
        <p:spPr bwMode="auto">
          <a:xfrm>
            <a:off x="685800" y="6145213"/>
            <a:ext cx="19050" cy="19050"/>
          </a:xfrm>
          <a:custGeom>
            <a:avLst/>
            <a:gdLst>
              <a:gd name="T0" fmla="*/ 6 w 12"/>
              <a:gd name="T1" fmla="*/ 12 h 12"/>
              <a:gd name="T2" fmla="*/ 0 w 12"/>
              <a:gd name="T3" fmla="*/ 12 h 12"/>
              <a:gd name="T4" fmla="*/ 0 w 12"/>
              <a:gd name="T5" fmla="*/ 6 h 12"/>
              <a:gd name="T6" fmla="*/ 12 w 12"/>
              <a:gd name="T7" fmla="*/ 6 h 12"/>
              <a:gd name="T8" fmla="*/ 6 w 12"/>
              <a:gd name="T9" fmla="*/ 0 h 12"/>
              <a:gd name="T10" fmla="*/ 6 w 12"/>
              <a:gd name="T11" fmla="*/ 12 h 12"/>
            </a:gdLst>
            <a:ahLst/>
            <a:cxnLst>
              <a:cxn ang="0">
                <a:pos x="T0" y="T1"/>
              </a:cxn>
              <a:cxn ang="0">
                <a:pos x="T2" y="T3"/>
              </a:cxn>
              <a:cxn ang="0">
                <a:pos x="T4" y="T5"/>
              </a:cxn>
              <a:cxn ang="0">
                <a:pos x="T6" y="T7"/>
              </a:cxn>
              <a:cxn ang="0">
                <a:pos x="T8" y="T9"/>
              </a:cxn>
              <a:cxn ang="0">
                <a:pos x="T10" y="T11"/>
              </a:cxn>
            </a:cxnLst>
            <a:rect l="0" t="0" r="r" b="b"/>
            <a:pathLst>
              <a:path w="12" h="12">
                <a:moveTo>
                  <a:pt x="6" y="12"/>
                </a:moveTo>
                <a:lnTo>
                  <a:pt x="0" y="12"/>
                </a:lnTo>
                <a:lnTo>
                  <a:pt x="0" y="6"/>
                </a:lnTo>
                <a:lnTo>
                  <a:pt x="12" y="6"/>
                </a:lnTo>
                <a:lnTo>
                  <a:pt x="6" y="0"/>
                </a:lnTo>
                <a:lnTo>
                  <a:pt x="6"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44" name="Freeform 147"/>
          <p:cNvSpPr>
            <a:spLocks/>
          </p:cNvSpPr>
          <p:nvPr/>
        </p:nvSpPr>
        <p:spPr bwMode="auto">
          <a:xfrm>
            <a:off x="685800" y="3498850"/>
            <a:ext cx="19050" cy="19050"/>
          </a:xfrm>
          <a:custGeom>
            <a:avLst/>
            <a:gdLst>
              <a:gd name="T0" fmla="*/ 0 w 12"/>
              <a:gd name="T1" fmla="*/ 6 h 12"/>
              <a:gd name="T2" fmla="*/ 0 w 12"/>
              <a:gd name="T3" fmla="*/ 0 h 12"/>
              <a:gd name="T4" fmla="*/ 6 w 12"/>
              <a:gd name="T5" fmla="*/ 0 h 12"/>
              <a:gd name="T6" fmla="*/ 6 w 12"/>
              <a:gd name="T7" fmla="*/ 12 h 12"/>
              <a:gd name="T8" fmla="*/ 12 w 12"/>
              <a:gd name="T9" fmla="*/ 6 h 12"/>
              <a:gd name="T10" fmla="*/ 0 w 12"/>
              <a:gd name="T11" fmla="*/ 6 h 12"/>
            </a:gdLst>
            <a:ahLst/>
            <a:cxnLst>
              <a:cxn ang="0">
                <a:pos x="T0" y="T1"/>
              </a:cxn>
              <a:cxn ang="0">
                <a:pos x="T2" y="T3"/>
              </a:cxn>
              <a:cxn ang="0">
                <a:pos x="T4" y="T5"/>
              </a:cxn>
              <a:cxn ang="0">
                <a:pos x="T6" y="T7"/>
              </a:cxn>
              <a:cxn ang="0">
                <a:pos x="T8" y="T9"/>
              </a:cxn>
              <a:cxn ang="0">
                <a:pos x="T10" y="T11"/>
              </a:cxn>
            </a:cxnLst>
            <a:rect l="0" t="0" r="r" b="b"/>
            <a:pathLst>
              <a:path w="12" h="12">
                <a:moveTo>
                  <a:pt x="0" y="6"/>
                </a:moveTo>
                <a:lnTo>
                  <a:pt x="0" y="0"/>
                </a:lnTo>
                <a:lnTo>
                  <a:pt x="6" y="0"/>
                </a:lnTo>
                <a:lnTo>
                  <a:pt x="6" y="12"/>
                </a:lnTo>
                <a:lnTo>
                  <a:pt x="12" y="6"/>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cxnSp>
        <p:nvCxnSpPr>
          <p:cNvPr id="304" name="Straight Arrow Connector 303"/>
          <p:cNvCxnSpPr/>
          <p:nvPr/>
        </p:nvCxnSpPr>
        <p:spPr>
          <a:xfrm>
            <a:off x="3536816" y="3324543"/>
            <a:ext cx="0" cy="274320"/>
          </a:xfrm>
          <a:prstGeom prst="straightConnector1">
            <a:avLst/>
          </a:prstGeom>
          <a:ln w="38100">
            <a:solidFill>
              <a:srgbClr val="FF33CC"/>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Straight Arrow Connector 304"/>
          <p:cNvCxnSpPr/>
          <p:nvPr/>
        </p:nvCxnSpPr>
        <p:spPr>
          <a:xfrm>
            <a:off x="3512474" y="4006851"/>
            <a:ext cx="0" cy="274320"/>
          </a:xfrm>
          <a:prstGeom prst="straightConnector1">
            <a:avLst/>
          </a:prstGeom>
          <a:ln w="38100">
            <a:solidFill>
              <a:srgbClr val="FF33CC"/>
            </a:solidFill>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p:cNvCxnSpPr/>
          <p:nvPr/>
        </p:nvCxnSpPr>
        <p:spPr>
          <a:xfrm>
            <a:off x="1816099" y="3361690"/>
            <a:ext cx="0" cy="365760"/>
          </a:xfrm>
          <a:prstGeom prst="straightConnector1">
            <a:avLst/>
          </a:prstGeom>
          <a:ln w="38100">
            <a:solidFill>
              <a:srgbClr val="FF33CC"/>
            </a:solidFill>
            <a:tailEnd type="triangle"/>
          </a:ln>
        </p:spPr>
        <p:style>
          <a:lnRef idx="1">
            <a:schemeClr val="accent1"/>
          </a:lnRef>
          <a:fillRef idx="0">
            <a:schemeClr val="accent1"/>
          </a:fillRef>
          <a:effectRef idx="0">
            <a:schemeClr val="accent1"/>
          </a:effectRef>
          <a:fontRef idx="minor">
            <a:schemeClr val="tx1"/>
          </a:fontRef>
        </p:style>
      </p:cxnSp>
      <p:cxnSp>
        <p:nvCxnSpPr>
          <p:cNvPr id="308" name="Straight Arrow Connector 307"/>
          <p:cNvCxnSpPr/>
          <p:nvPr/>
        </p:nvCxnSpPr>
        <p:spPr>
          <a:xfrm>
            <a:off x="1773827" y="4055534"/>
            <a:ext cx="0" cy="274320"/>
          </a:xfrm>
          <a:prstGeom prst="straightConnector1">
            <a:avLst/>
          </a:prstGeom>
          <a:ln w="38100">
            <a:solidFill>
              <a:srgbClr val="FF33CC"/>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p:cNvCxnSpPr/>
          <p:nvPr/>
        </p:nvCxnSpPr>
        <p:spPr>
          <a:xfrm>
            <a:off x="1766245" y="5040313"/>
            <a:ext cx="0" cy="274320"/>
          </a:xfrm>
          <a:prstGeom prst="straightConnector1">
            <a:avLst/>
          </a:prstGeom>
          <a:ln w="38100">
            <a:solidFill>
              <a:srgbClr val="FF33CC"/>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Straight Arrow Connector 311"/>
          <p:cNvCxnSpPr/>
          <p:nvPr/>
        </p:nvCxnSpPr>
        <p:spPr>
          <a:xfrm flipH="1">
            <a:off x="2323902" y="4192978"/>
            <a:ext cx="496556" cy="342754"/>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V="1">
            <a:off x="3259591" y="3324543"/>
            <a:ext cx="533400" cy="0"/>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flipV="1">
            <a:off x="3241793" y="4269847"/>
            <a:ext cx="533400" cy="0"/>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320" name="Straight Arrow Connector 319"/>
          <p:cNvCxnSpPr/>
          <p:nvPr/>
        </p:nvCxnSpPr>
        <p:spPr>
          <a:xfrm>
            <a:off x="1773827" y="5935504"/>
            <a:ext cx="0" cy="228600"/>
          </a:xfrm>
          <a:prstGeom prst="straightConnector1">
            <a:avLst/>
          </a:prstGeom>
          <a:ln w="38100">
            <a:solidFill>
              <a:srgbClr val="FF33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flipV="1">
            <a:off x="599830" y="6154738"/>
            <a:ext cx="1188720" cy="0"/>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322" name="Straight Arrow Connector 321"/>
          <p:cNvCxnSpPr/>
          <p:nvPr/>
        </p:nvCxnSpPr>
        <p:spPr>
          <a:xfrm>
            <a:off x="605182" y="3517900"/>
            <a:ext cx="0" cy="2651760"/>
          </a:xfrm>
          <a:prstGeom prst="straightConnector1">
            <a:avLst/>
          </a:prstGeom>
          <a:ln w="38100">
            <a:solidFill>
              <a:srgbClr val="FF33C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3" name="Straight Arrow Connector 322"/>
          <p:cNvCxnSpPr/>
          <p:nvPr/>
        </p:nvCxnSpPr>
        <p:spPr>
          <a:xfrm flipV="1">
            <a:off x="584483" y="3517900"/>
            <a:ext cx="1219802" cy="0"/>
          </a:xfrm>
          <a:prstGeom prst="straightConnector1">
            <a:avLst/>
          </a:prstGeom>
          <a:ln w="38100">
            <a:solidFill>
              <a:srgbClr val="FF33C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25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mph" presetSubtype="0" repeatCount="indefinite" fill="hold" grpId="0" nodeType="withEffect">
                                  <p:stCondLst>
                                    <p:cond delay="0"/>
                                  </p:stCondLst>
                                  <p:childTnLst>
                                    <p:animClr clrSpc="hsl" dir="cw">
                                      <p:cBhvr override="childStyle">
                                        <p:cTn id="6" dur="500" fill="hold"/>
                                        <p:tgtEl>
                                          <p:spTgt spid="5"/>
                                        </p:tgtEl>
                                        <p:attrNameLst>
                                          <p:attrName>style.color</p:attrName>
                                        </p:attrNameLst>
                                      </p:cBhvr>
                                      <p:by>
                                        <p:hsl h="-7200000" s="0" l="0"/>
                                      </p:by>
                                    </p:animClr>
                                    <p:animClr clrSpc="hsl" dir="cw">
                                      <p:cBhvr>
                                        <p:cTn id="7" dur="500" fill="hold"/>
                                        <p:tgtEl>
                                          <p:spTgt spid="5"/>
                                        </p:tgtEl>
                                        <p:attrNameLst>
                                          <p:attrName>fillcolor</p:attrName>
                                        </p:attrNameLst>
                                      </p:cBhvr>
                                      <p:by>
                                        <p:hsl h="-7200000" s="0" l="0"/>
                                      </p:by>
                                    </p:animClr>
                                    <p:animClr clrSpc="hsl" dir="cw">
                                      <p:cBhvr>
                                        <p:cTn id="8" dur="500" fill="hold"/>
                                        <p:tgtEl>
                                          <p:spTgt spid="5"/>
                                        </p:tgtEl>
                                        <p:attrNameLst>
                                          <p:attrName>stroke.color</p:attrName>
                                        </p:attrNameLst>
                                      </p:cBhvr>
                                      <p:by>
                                        <p:hsl h="-7200000" s="0" l="0"/>
                                      </p:by>
                                    </p:animClr>
                                    <p:set>
                                      <p:cBhvr>
                                        <p:cTn id="9" dur="500" fill="hold"/>
                                        <p:tgtEl>
                                          <p:spTgt spid="5"/>
                                        </p:tgtEl>
                                        <p:attrNameLst>
                                          <p:attrName>fill.type</p:attrName>
                                        </p:attrNameLst>
                                      </p:cBhvr>
                                      <p:to>
                                        <p:strVal val="solid"/>
                                      </p:to>
                                    </p:set>
                                  </p:childTnLst>
                                  <p:subTnLst>
                                    <p:animClr clrSpc="rgb" dir="cw">
                                      <p:cBhvr override="childStyle">
                                        <p:cTn dur="1" fill="hold" display="0" masterRel="nextClick" afterEffect="1"/>
                                        <p:tgtEl>
                                          <p:spTgt spid="5"/>
                                        </p:tgtEl>
                                        <p:attrNameLst>
                                          <p:attrName>ppt_c</p:attrName>
                                        </p:attrNameLst>
                                      </p:cBhvr>
                                      <p:to>
                                        <a:srgbClr val="FF339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0" y="76200"/>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algn="ctr" fontAlgn="base">
              <a:spcBef>
                <a:spcPct val="0"/>
              </a:spcBef>
              <a:spcAft>
                <a:spcPct val="0"/>
              </a:spcAft>
            </a:pPr>
            <a:r>
              <a:rPr lang="en-US" sz="2800" b="1" dirty="0">
                <a:solidFill>
                  <a:srgbClr val="FF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Interrupt Handling</a:t>
            </a:r>
          </a:p>
        </p:txBody>
      </p:sp>
      <p:sp>
        <p:nvSpPr>
          <p:cNvPr id="3" name="Rectangle 2"/>
          <p:cNvSpPr/>
          <p:nvPr/>
        </p:nvSpPr>
        <p:spPr>
          <a:xfrm>
            <a:off x="27708" y="687080"/>
            <a:ext cx="9116291" cy="540147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200" b="1" i="0" u="none" strike="noStrike" kern="120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rPr>
              <a:t>One important component of an ISR is to clear the source of the </a:t>
            </a:r>
            <a:r>
              <a:rPr kumimoji="0" lang="en-US" sz="2200" b="1" i="0" u="none" strike="noStrike" kern="1200" cap="none" spc="0" normalizeH="0" baseline="0" noProof="0" dirty="0" smtClean="0">
                <a:ln>
                  <a:noFill/>
                </a:ln>
                <a:solidFill>
                  <a:srgbClr val="FFFF00"/>
                </a:solidFill>
                <a:effectLst/>
                <a:uLnTx/>
                <a:uFillTx/>
                <a:latin typeface="Times New Roman" panose="02020603050405020304" pitchFamily="18" charset="0"/>
                <a:cs typeface="Times New Roman" panose="02020603050405020304" pitchFamily="18" charset="0"/>
              </a:rPr>
              <a:t>interrupt</a:t>
            </a:r>
            <a:r>
              <a:rPr kumimoji="0" lang="en-US" sz="2400" b="0" i="0" u="none" strike="noStrike" kern="1200" cap="none" spc="0" normalizeH="0" baseline="0" noProof="0" dirty="0" smtClean="0">
                <a:ln>
                  <a:noFill/>
                </a:ln>
                <a:solidFill>
                  <a:srgbClr val="FFFF00"/>
                </a:solidFill>
                <a:effectLst/>
                <a:uLnTx/>
                <a:uFillTx/>
                <a:latin typeface="Times New Roman" panose="02020603050405020304" pitchFamily="18" charset="0"/>
                <a:cs typeface="Times New Roman" panose="02020603050405020304" pitchFamily="18" charset="0"/>
              </a:rPr>
              <a:t>.</a:t>
            </a:r>
          </a:p>
          <a:p>
            <a:pPr marL="342900" marR="0" lvl="0" indent="-342900" algn="l" defTabSz="914400" rtl="0" eaLnBrk="1" fontAlgn="auto" latinLnBrk="0" hangingPunct="1">
              <a:spcBef>
                <a:spcPts val="0"/>
              </a:spcBef>
              <a:spcAft>
                <a:spcPts val="600"/>
              </a:spcAft>
              <a:buClrTx/>
              <a:buSzTx/>
              <a:buFont typeface="Arial" panose="020B0604020202020204" pitchFamily="34" charset="0"/>
              <a:buChar char="•"/>
              <a:tabLst/>
              <a:defRPr/>
            </a:pPr>
            <a:endParaRPr kumimoji="0" lang="en-US" sz="2000" b="1" i="0" u="none" strike="noStrike" kern="1200" cap="none" spc="0" normalizeH="0" baseline="0" noProof="0" dirty="0" smtClean="0">
              <a:ln>
                <a:noFill/>
              </a:ln>
              <a:solidFill>
                <a:srgbClr val="00FF00"/>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smtClean="0">
                <a:ln>
                  <a:noFill/>
                </a:ln>
                <a:solidFill>
                  <a:srgbClr val="00FF00"/>
                </a:solidFill>
                <a:effectLst/>
                <a:uLnTx/>
                <a:uFillTx/>
                <a:latin typeface="Times New Roman" panose="02020603050405020304" pitchFamily="18" charset="0"/>
                <a:cs typeface="Times New Roman" panose="02020603050405020304" pitchFamily="18" charset="0"/>
              </a:rPr>
              <a:t>If the interrupt flag bit is still set when the ISR completes, the code will be re-interrupted and the ISR executes again, and </a:t>
            </a:r>
            <a:r>
              <a:rPr kumimoji="0" lang="en-US" sz="2000" b="1" i="0" u="none" strike="noStrike" kern="1200" cap="none" spc="0" normalizeH="0" baseline="0" noProof="0" dirty="0" smtClean="0">
                <a:ln>
                  <a:noFill/>
                </a:ln>
                <a:solidFill>
                  <a:srgbClr val="00FF00"/>
                </a:solidFill>
                <a:effectLst/>
                <a:uLnTx/>
                <a:uFillTx/>
                <a:latin typeface="Times New Roman" panose="02020603050405020304" pitchFamily="18" charset="0"/>
                <a:cs typeface="Times New Roman" panose="02020603050405020304" pitchFamily="18" charset="0"/>
              </a:rPr>
              <a:t>again</a:t>
            </a:r>
          </a:p>
          <a:p>
            <a:pPr marL="342900" marR="0" lvl="0" indent="-342900" algn="l" defTabSz="914400" rtl="0" eaLnBrk="1" fontAlgn="auto" latinLnBrk="0" hangingPunct="1">
              <a:spcBef>
                <a:spcPts val="0"/>
              </a:spcBef>
              <a:spcAft>
                <a:spcPts val="600"/>
              </a:spcAft>
              <a:buClrTx/>
              <a:buSzTx/>
              <a:buFont typeface="Arial" panose="020B0604020202020204" pitchFamily="34" charset="0"/>
              <a:buChar char="•"/>
              <a:tabLst/>
              <a:defRPr/>
            </a:pPr>
            <a:endParaRPr kumimoji="0" lang="en-US" sz="2000" b="1" i="0" u="none" strike="noStrike" kern="1200" cap="none" spc="0" normalizeH="0" baseline="0" noProof="0" dirty="0" smtClean="0">
              <a:ln>
                <a:noFill/>
              </a:ln>
              <a:solidFill>
                <a:srgbClr val="00FF00"/>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smtClean="0">
                <a:ln>
                  <a:noFill/>
                </a:ln>
                <a:solidFill>
                  <a:srgbClr val="00FF00"/>
                </a:solidFill>
                <a:effectLst/>
                <a:uLnTx/>
                <a:uFillTx/>
                <a:latin typeface="Times New Roman" panose="02020603050405020304" pitchFamily="18" charset="0"/>
                <a:cs typeface="Times New Roman" panose="02020603050405020304" pitchFamily="18" charset="0"/>
              </a:rPr>
              <a:t>However, the interrupt flag bit in the </a:t>
            </a:r>
            <a:r>
              <a:rPr kumimoji="0" lang="en-US" sz="2000" b="1" i="0" u="none" strike="noStrike" kern="1200" cap="none" spc="0" normalizeH="0" baseline="0" noProof="0" dirty="0" err="1" smtClean="0">
                <a:ln>
                  <a:noFill/>
                </a:ln>
                <a:solidFill>
                  <a:srgbClr val="00FF00"/>
                </a:solidFill>
                <a:effectLst/>
                <a:uLnTx/>
                <a:uFillTx/>
                <a:latin typeface="Times New Roman" panose="02020603050405020304" pitchFamily="18" charset="0"/>
                <a:cs typeface="Times New Roman" panose="02020603050405020304" pitchFamily="18" charset="0"/>
              </a:rPr>
              <a:t>SysTick</a:t>
            </a:r>
            <a:r>
              <a:rPr kumimoji="0" lang="en-US" sz="2000" b="1" i="0" u="none" strike="noStrike" kern="1200" cap="none" spc="0" normalizeH="0" baseline="0" noProof="0" dirty="0" smtClean="0">
                <a:ln>
                  <a:noFill/>
                </a:ln>
                <a:solidFill>
                  <a:srgbClr val="00FF00"/>
                </a:solidFill>
                <a:effectLst/>
                <a:uLnTx/>
                <a:uFillTx/>
                <a:latin typeface="Times New Roman" panose="02020603050405020304" pitchFamily="18" charset="0"/>
                <a:cs typeface="Times New Roman" panose="02020603050405020304" pitchFamily="18" charset="0"/>
              </a:rPr>
              <a:t> register </a:t>
            </a:r>
            <a:r>
              <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is automatically </a:t>
            </a:r>
            <a:r>
              <a:rPr kumimoji="0" lang="en-US" sz="2000" b="1" i="0" u="none" strike="noStrike" kern="1200" cap="none" spc="0" normalizeH="0" baseline="0" noProof="0" dirty="0" smtClean="0">
                <a:ln>
                  <a:noFill/>
                </a:ln>
                <a:solidFill>
                  <a:srgbClr val="00FF00"/>
                </a:solidFill>
                <a:effectLst/>
                <a:uLnTx/>
                <a:uFillTx/>
                <a:latin typeface="Times New Roman" panose="02020603050405020304" pitchFamily="18" charset="0"/>
                <a:cs typeface="Times New Roman" panose="02020603050405020304" pitchFamily="18" charset="0"/>
              </a:rPr>
              <a:t>after it’s ISR </a:t>
            </a:r>
            <a:r>
              <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is </a:t>
            </a:r>
            <a:r>
              <a:rPr kumimoji="0" lang="en-US" sz="2000" b="1" i="0" u="none" strike="noStrike" kern="1200" cap="none" spc="0" normalizeH="0" baseline="0" noProof="0" dirty="0" smtClean="0">
                <a:ln>
                  <a:noFill/>
                </a:ln>
                <a:solidFill>
                  <a:srgbClr val="00FF00"/>
                </a:solidFill>
                <a:effectLst/>
                <a:uLnTx/>
                <a:uFillTx/>
                <a:latin typeface="Times New Roman" panose="02020603050405020304" pitchFamily="18" charset="0"/>
                <a:cs typeface="Times New Roman" panose="02020603050405020304" pitchFamily="18" charset="0"/>
              </a:rPr>
              <a:t>executed</a:t>
            </a:r>
          </a:p>
          <a:p>
            <a:pPr marL="342900" marR="0" lvl="0" indent="-342900" algn="l" defTabSz="914400" rtl="0" eaLnBrk="1" fontAlgn="auto" latinLnBrk="0" hangingPunct="1">
              <a:spcBef>
                <a:spcPts val="0"/>
              </a:spcBef>
              <a:spcAft>
                <a:spcPts val="600"/>
              </a:spcAft>
              <a:buClrTx/>
              <a:buSzTx/>
              <a:buFont typeface="Arial" panose="020B0604020202020204" pitchFamily="34" charset="0"/>
              <a:buChar char="•"/>
              <a:tabLst/>
              <a:defRPr/>
            </a:pPr>
            <a:endParaRPr kumimoji="0" lang="en-US" sz="2000" b="1" i="0" u="none" strike="noStrike" kern="1200" cap="none" spc="0" normalizeH="0" baseline="0" noProof="0" dirty="0" smtClean="0">
              <a:ln>
                <a:noFill/>
              </a:ln>
              <a:solidFill>
                <a:srgbClr val="00FF00"/>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smtClean="0">
                <a:ln>
                  <a:noFill/>
                </a:ln>
                <a:solidFill>
                  <a:srgbClr val="00FF00"/>
                </a:solidFill>
                <a:effectLst/>
                <a:uLnTx/>
                <a:uFillTx/>
                <a:latin typeface="Times New Roman" panose="02020603050405020304" pitchFamily="18" charset="0"/>
                <a:cs typeface="Times New Roman" panose="02020603050405020304" pitchFamily="18" charset="0"/>
              </a:rPr>
              <a:t>Being </a:t>
            </a:r>
            <a:r>
              <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able to enable and disable all interrupts is useful at certain </a:t>
            </a:r>
            <a:r>
              <a:rPr kumimoji="0" lang="en-US" sz="2000" b="1" i="0" u="none" strike="noStrike" kern="1200" cap="none" spc="0" normalizeH="0" baseline="0" noProof="0" dirty="0" smtClean="0">
                <a:ln>
                  <a:noFill/>
                </a:ln>
                <a:solidFill>
                  <a:srgbClr val="00FF00"/>
                </a:solidFill>
                <a:effectLst/>
                <a:uLnTx/>
                <a:uFillTx/>
                <a:latin typeface="Times New Roman" panose="02020603050405020304" pitchFamily="18" charset="0"/>
                <a:cs typeface="Times New Roman" panose="02020603050405020304" pitchFamily="18" charset="0"/>
              </a:rPr>
              <a:t>times (e.g., when timing critical events</a:t>
            </a:r>
            <a:r>
              <a:rPr kumimoji="0" lang="en-US" sz="2000" b="1" i="0" u="none" strike="noStrike" kern="1200" cap="none" spc="0" normalizeH="0" baseline="0" noProof="0" dirty="0" smtClean="0">
                <a:ln>
                  <a:noFill/>
                </a:ln>
                <a:solidFill>
                  <a:srgbClr val="00FF00"/>
                </a:solidFill>
                <a:effectLst/>
                <a:uLnTx/>
                <a:uFillTx/>
                <a:latin typeface="Times New Roman" panose="02020603050405020304" pitchFamily="18" charset="0"/>
                <a:cs typeface="Times New Roman" panose="02020603050405020304" pitchFamily="18" charset="0"/>
              </a:rPr>
              <a:t>).</a:t>
            </a:r>
          </a:p>
          <a:p>
            <a:pPr marL="342900" marR="0" lvl="0" indent="-342900" algn="l" defTabSz="914400" rtl="0" eaLnBrk="1" fontAlgn="auto" latinLnBrk="0" hangingPunct="1">
              <a:spcBef>
                <a:spcPts val="0"/>
              </a:spcBef>
              <a:spcAft>
                <a:spcPts val="60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K</a:t>
            </a:r>
            <a:r>
              <a:rPr kumimoji="0" lang="en-US" sz="2000" b="1" i="0" u="none" strike="noStrike" kern="1200" cap="none" spc="0" normalizeH="0" baseline="0" noProof="0" dirty="0" smtClean="0">
                <a:ln>
                  <a:noFill/>
                </a:ln>
                <a:solidFill>
                  <a:srgbClr val="00FF00"/>
                </a:solidFill>
                <a:effectLst/>
                <a:uLnTx/>
                <a:uFillTx/>
                <a:latin typeface="Times New Roman" panose="02020603050405020304" pitchFamily="18" charset="0"/>
                <a:cs typeface="Times New Roman" panose="02020603050405020304" pitchFamily="18" charset="0"/>
              </a:rPr>
              <a:t>eep </a:t>
            </a:r>
            <a:r>
              <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interrupts off while peripherals are being configured so no unexpected interrupts </a:t>
            </a:r>
            <a:r>
              <a:rPr kumimoji="0" lang="en-US" sz="2000" b="1" i="0" u="none" strike="noStrike" kern="1200" cap="none" spc="0" normalizeH="0" baseline="0" noProof="0" dirty="0" smtClean="0">
                <a:ln>
                  <a:noFill/>
                </a:ln>
                <a:solidFill>
                  <a:srgbClr val="00FF00"/>
                </a:solidFill>
                <a:effectLst/>
                <a:uLnTx/>
                <a:uFillTx/>
                <a:latin typeface="Times New Roman" panose="02020603050405020304" pitchFamily="18" charset="0"/>
                <a:cs typeface="Times New Roman" panose="02020603050405020304" pitchFamily="18" charset="0"/>
              </a:rPr>
              <a:t>occur before system is ready to handle them.</a:t>
            </a:r>
            <a:endPar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125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69634"/>
            <a:ext cx="3145168" cy="4572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algn="ctr"/>
            <a:r>
              <a:rPr lang="en-US" sz="2400" b="1" kern="1200" dirty="0">
                <a:solidFill>
                  <a:srgbClr val="FF33CC"/>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Interrupts Declaration </a:t>
            </a:r>
            <a:r>
              <a:rPr lang="en-US" sz="2400" b="1" kern="1200" dirty="0" smtClean="0">
                <a:solidFill>
                  <a:srgbClr val="FF33CC"/>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
            </a:r>
            <a:br>
              <a:rPr lang="en-US" sz="2400" b="1" kern="1200" dirty="0" smtClean="0">
                <a:solidFill>
                  <a:srgbClr val="FF33CC"/>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br>
            <a:r>
              <a:rPr lang="en-US" sz="2400" b="1" kern="1200" dirty="0" smtClean="0">
                <a:solidFill>
                  <a:srgbClr val="FF33CC"/>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on </a:t>
            </a:r>
            <a:r>
              <a:rPr lang="en-US" sz="2400" b="1" kern="1200" dirty="0">
                <a:solidFill>
                  <a:srgbClr val="FF33CC"/>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MSP432</a:t>
            </a:r>
          </a:p>
        </p:txBody>
      </p:sp>
      <p:sp>
        <p:nvSpPr>
          <p:cNvPr id="5" name="TextBox 4"/>
          <p:cNvSpPr txBox="1"/>
          <p:nvPr/>
        </p:nvSpPr>
        <p:spPr>
          <a:xfrm>
            <a:off x="116218" y="1156091"/>
            <a:ext cx="3031116" cy="18774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a:t>
            </a:r>
            <a:r>
              <a:rPr kumimoji="0" lang="en-US" sz="18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he </a:t>
            </a: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entire Interrupt Vector </a:t>
            </a:r>
            <a:r>
              <a:rPr kumimoji="0" lang="en-US" sz="18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table is included in the startup file.</a:t>
            </a: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8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I</a:t>
            </a:r>
            <a:r>
              <a:rPr kumimoji="0" lang="en-US" sz="16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ncludes reset, hardware and software faults.</a:t>
            </a:r>
            <a:endParaRPr kumimoji="0" lang="en-US" sz="16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endParaRPr>
          </a:p>
        </p:txBody>
      </p:sp>
      <p:sp>
        <p:nvSpPr>
          <p:cNvPr id="6" name="TextBox 5"/>
          <p:cNvSpPr txBox="1"/>
          <p:nvPr/>
        </p:nvSpPr>
        <p:spPr>
          <a:xfrm rot="5400000">
            <a:off x="7002673" y="3618711"/>
            <a:ext cx="4177234" cy="338554"/>
          </a:xfrm>
          <a:prstGeom prst="rect">
            <a:avLst/>
          </a:prstGeom>
        </p:spPr>
        <p:txBody>
          <a:bodyPr wrap="none">
            <a:spAutoFit/>
          </a:bodyPr>
          <a:lstStyle>
            <a:defPPr>
              <a:defRPr lang="en-US"/>
            </a:defPPr>
            <a:lvl1pPr>
              <a:defRPr b="1">
                <a:solidFill>
                  <a:srgbClr val="0000F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Excerpt from file startup_msp432p401r_ccs.c</a:t>
            </a:r>
          </a:p>
        </p:txBody>
      </p:sp>
      <p:sp>
        <p:nvSpPr>
          <p:cNvPr id="12" name="TextBox 11"/>
          <p:cNvSpPr txBox="1"/>
          <p:nvPr/>
        </p:nvSpPr>
        <p:spPr>
          <a:xfrm>
            <a:off x="-18802" y="3401115"/>
            <a:ext cx="3145168"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ISR Handlers: </a:t>
            </a:r>
            <a:endPar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stubs </a:t>
            </a:r>
            <a:r>
              <a:rPr kumimoji="0" lang="en-US" sz="16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defined in table. </a:t>
            </a:r>
            <a:br>
              <a:rPr kumimoji="0" lang="en-US" sz="16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br>
            <a:r>
              <a:rPr kumimoji="0" lang="en-US" sz="16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Treated as regular function, </a:t>
            </a:r>
            <a:endParaRPr kumimoji="0" lang="en-US" sz="1600" b="1" i="0"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code </a:t>
            </a:r>
            <a:r>
              <a:rPr kumimoji="0" lang="en-US" sz="16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in user’s </a:t>
            </a:r>
            <a:r>
              <a:rPr kumimoji="0" lang="en-US" sz="1600" b="1" i="0"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application needs to match</a:t>
            </a:r>
          </a:p>
        </p:txBody>
      </p:sp>
      <p:sp>
        <p:nvSpPr>
          <p:cNvPr id="4" name="Rectangle 3"/>
          <p:cNvSpPr/>
          <p:nvPr/>
        </p:nvSpPr>
        <p:spPr>
          <a:xfrm>
            <a:off x="48562" y="5434880"/>
            <a:ext cx="30104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void SysTick_Handler (void)</a:t>
            </a:r>
            <a:endParaRPr kumimoji="0" lang="en-US" sz="18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9" name="Rectangle 8"/>
          <p:cNvSpPr/>
          <p:nvPr/>
        </p:nvSpPr>
        <p:spPr>
          <a:xfrm>
            <a:off x="0" y="6611779"/>
            <a:ext cx="9144000" cy="253916"/>
          </a:xfrm>
          <a:prstGeom prst="rect">
            <a:avLst/>
          </a:prstGeom>
          <a:solidFill>
            <a:schemeClr val="bg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smtClean="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endPar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endParaRPr>
          </a:p>
        </p:txBody>
      </p:sp>
      <p:sp>
        <p:nvSpPr>
          <p:cNvPr id="8" name="Rectangle 7"/>
          <p:cNvSpPr/>
          <p:nvPr/>
        </p:nvSpPr>
        <p:spPr>
          <a:xfrm>
            <a:off x="3755610" y="1296570"/>
            <a:ext cx="4953001" cy="5230406"/>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solidFill>
                  <a:srgbClr val="FF1A1A"/>
                </a:solidFill>
                <a:latin typeface="Times New Roman" panose="02020603050405020304" pitchFamily="18" charset="0"/>
                <a:ea typeface="Calibri" panose="020F0502020204030204" pitchFamily="34" charset="0"/>
                <a:cs typeface="Times New Roman" panose="02020603050405020304" pitchFamily="18" charset="0"/>
              </a:rPr>
              <a:t>Reset_Handler</a:t>
            </a:r>
            <a:r>
              <a:rPr lang="en-US" sz="1200" b="1" dirty="0">
                <a:solidFill>
                  <a:srgbClr val="FF1A1A"/>
                </a:solidFill>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the reset </a:t>
            </a:r>
            <a:r>
              <a:rPr kumimoji="0" lang="en-US" sz="12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handler         </a:t>
            </a: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solidFill>
                  <a:srgbClr val="FF1A1A"/>
                </a:solidFill>
                <a:latin typeface="Times New Roman" panose="02020603050405020304" pitchFamily="18" charset="0"/>
                <a:ea typeface="Calibri" panose="020F0502020204030204" pitchFamily="34" charset="0"/>
                <a:cs typeface="Times New Roman" panose="02020603050405020304" pitchFamily="18" charset="0"/>
              </a:rPr>
              <a:t>NMI_Handler</a:t>
            </a:r>
            <a:r>
              <a:rPr lang="en-US" sz="1200" b="1" dirty="0">
                <a:solidFill>
                  <a:srgbClr val="FF1A1A"/>
                </a:solidFill>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The NMI handler           </a:t>
            </a: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err="1" smtClean="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HardFault_Handler</a:t>
            </a: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the hard fault handler    </a:t>
            </a: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1" i="1"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err="1">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MemManage_Handler</a:t>
            </a: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the MPU fault handler     </a:t>
            </a: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err="1">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BusFault_Handler</a:t>
            </a: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the bus fault handler     </a:t>
            </a: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err="1">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UsageFault_Handler</a:t>
            </a: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the usage fault handler   </a:t>
            </a: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F70000"/>
                </a:solidFill>
                <a:effectLst/>
                <a:uLnTx/>
                <a:uFillTx/>
                <a:latin typeface="Times New Roman" panose="02020603050405020304" pitchFamily="18" charset="0"/>
                <a:ea typeface="Calibri" panose="020F0502020204030204" pitchFamily="34" charset="0"/>
                <a:cs typeface="Times New Roman" panose="02020603050405020304" pitchFamily="18" charset="0"/>
              </a:rPr>
              <a:t>0</a:t>
            </a: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Reserved                  </a:t>
            </a: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F70000"/>
                </a:solidFill>
                <a:effectLst/>
                <a:uLnTx/>
                <a:uFillTx/>
                <a:latin typeface="Times New Roman" panose="02020603050405020304" pitchFamily="18" charset="0"/>
                <a:ea typeface="Calibri" panose="020F0502020204030204" pitchFamily="34" charset="0"/>
                <a:cs typeface="Times New Roman" panose="02020603050405020304" pitchFamily="18" charset="0"/>
              </a:rPr>
              <a:t>0</a:t>
            </a: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			</a:t>
            </a:r>
            <a:r>
              <a:rPr kumimoji="0" lang="en-US" sz="12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Reserved                  </a:t>
            </a: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F70000"/>
                </a:solidFill>
                <a:effectLst/>
                <a:uLnTx/>
                <a:uFillTx/>
                <a:latin typeface="Times New Roman" panose="02020603050405020304" pitchFamily="18" charset="0"/>
                <a:ea typeface="Calibri" panose="020F0502020204030204" pitchFamily="34" charset="0"/>
                <a:cs typeface="Times New Roman" panose="02020603050405020304" pitchFamily="18" charset="0"/>
              </a:rPr>
              <a:t>0</a:t>
            </a: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1"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Reserved                  </a:t>
            </a: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F70000"/>
                </a:solidFill>
                <a:effectLst/>
                <a:uLnTx/>
                <a:uFillTx/>
                <a:latin typeface="Times New Roman" panose="02020603050405020304" pitchFamily="18" charset="0"/>
                <a:ea typeface="Calibri" panose="020F0502020204030204" pitchFamily="34" charset="0"/>
                <a:cs typeface="Times New Roman" panose="02020603050405020304" pitchFamily="18" charset="0"/>
              </a:rPr>
              <a:t>0</a:t>
            </a: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Reserved                  </a:t>
            </a: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err="1">
                <a:ln>
                  <a:noFill/>
                </a:ln>
                <a:solidFill>
                  <a:srgbClr val="FF0000"/>
                </a:solidFill>
                <a:effectLst/>
                <a:uLnTx/>
                <a:uFillTx/>
                <a:latin typeface="Times New Roman" panose="02020603050405020304" pitchFamily="18" charset="0"/>
                <a:ea typeface="Calibri" panose="020F0502020204030204" pitchFamily="34" charset="0"/>
                <a:cs typeface="Times New Roman" panose="02020603050405020304" pitchFamily="18" charset="0"/>
              </a:rPr>
              <a:t>SVC_Handler</a:t>
            </a:r>
            <a:r>
              <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200" b="1" i="1" u="none" strike="noStrike" kern="1200" cap="none" spc="0" normalizeH="0" baseline="0" noProof="0" dirty="0">
                <a:ln>
                  <a:noFill/>
                </a:ln>
                <a:solidFill>
                  <a:srgbClr val="FF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1"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err="1">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SVCall</a:t>
            </a:r>
            <a:r>
              <a:rPr kumimoji="0" lang="en-US" sz="12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handler            </a:t>
            </a: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err="1">
                <a:ln>
                  <a:noFill/>
                </a:ln>
                <a:solidFill>
                  <a:srgbClr val="FF0000"/>
                </a:solidFill>
                <a:effectLst/>
                <a:uLnTx/>
                <a:uFillTx/>
                <a:latin typeface="Times New Roman" panose="02020603050405020304" pitchFamily="18" charset="0"/>
                <a:ea typeface="Calibri" panose="020F0502020204030204" pitchFamily="34" charset="0"/>
                <a:cs typeface="Times New Roman" panose="02020603050405020304" pitchFamily="18" charset="0"/>
              </a:rPr>
              <a:t>DebugMon_Handler</a:t>
            </a:r>
            <a:r>
              <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200" b="1" i="1" u="none" strike="noStrike" kern="1200" cap="none" spc="0" normalizeH="0" baseline="0" noProof="0" dirty="0">
                <a:ln>
                  <a:noFill/>
                </a:ln>
                <a:solidFill>
                  <a:srgbClr val="FF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1"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Debug monitor handler     </a:t>
            </a: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1" i="1"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smtClean="0">
                <a:ln>
                  <a:noFill/>
                </a:ln>
                <a:solidFill>
                  <a:srgbClr val="F70000"/>
                </a:solidFill>
                <a:effectLst/>
                <a:uLnTx/>
                <a:uFillTx/>
                <a:latin typeface="Times New Roman" panose="02020603050405020304" pitchFamily="18" charset="0"/>
                <a:ea typeface="Calibri" panose="020F0502020204030204" pitchFamily="34" charset="0"/>
                <a:cs typeface="Times New Roman" panose="02020603050405020304" pitchFamily="18" charset="0"/>
              </a:rPr>
              <a:t>0</a:t>
            </a:r>
            <a:r>
              <a:rPr kumimoji="0" lang="en-US" sz="12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200" b="1" i="1"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Reserved                  </a:t>
            </a:r>
            <a:endParaRPr kumimoji="0" lang="en-US" sz="1200" b="0" i="0" u="none" strike="noStrike" kern="1200" cap="none" spc="0" normalizeH="0" baseline="0" noProof="0" dirty="0" smtClean="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1" i="1"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err="1">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PendSV_Handler</a:t>
            </a: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The </a:t>
            </a:r>
            <a:r>
              <a:rPr kumimoji="0" lang="en-US" sz="1200" b="1" i="0" u="none" strike="noStrike" kern="1200" cap="none" spc="0" normalizeH="0" baseline="0" noProof="0" dirty="0" err="1">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PendSV</a:t>
            </a:r>
            <a:r>
              <a:rPr kumimoji="0" lang="en-US" sz="12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handler        </a:t>
            </a: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err="1" smtClean="0">
                <a:ln>
                  <a:noFill/>
                </a:ln>
                <a:solidFill>
                  <a:schemeClr val="bg1"/>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SysTick_Hand</a:t>
            </a:r>
            <a:r>
              <a:rPr lang="en-US" sz="1200" b="1" dirty="0" err="1" smtClean="0">
                <a:solidFill>
                  <a:schemeClr val="bg1"/>
                </a:solidFill>
                <a:highlight>
                  <a:srgbClr val="FFFF00"/>
                </a:highlight>
                <a:latin typeface="Times New Roman" panose="02020603050405020304" pitchFamily="18" charset="0"/>
                <a:ea typeface="Calibri" panose="020F0502020204030204" pitchFamily="34" charset="0"/>
                <a:cs typeface="Times New Roman" panose="02020603050405020304" pitchFamily="18" charset="0"/>
              </a:rPr>
              <a:t>ler</a:t>
            </a:r>
            <a:r>
              <a:rPr lang="en-US" sz="1200" b="1" dirty="0" smtClean="0">
                <a:solidFill>
                  <a:schemeClr val="bg1"/>
                </a:solidFill>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1" u="none" strike="noStrike" kern="1200" cap="none" spc="0" normalizeH="0" baseline="0" noProof="0" dirty="0" smtClean="0">
                <a:ln>
                  <a:noFill/>
                </a:ln>
                <a:solidFill>
                  <a:schemeClr val="bg1"/>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1" u="none" strike="noStrike" kern="1200" cap="none" spc="0" normalizeH="0" baseline="0" noProof="0" dirty="0">
                <a:ln>
                  <a:noFill/>
                </a:ln>
                <a:solidFill>
                  <a:prstClr val="white"/>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smtClean="0">
                <a:ln>
                  <a:noFill/>
                </a:ln>
                <a:solidFill>
                  <a:schemeClr val="bg1"/>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chemeClr val="bg1"/>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The SysTick handler       </a:t>
            </a:r>
            <a:endParaRPr kumimoji="0" lang="en-US" sz="12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err="1">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PSS_IRQHandler</a:t>
            </a: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PSS Interrupt             </a:t>
            </a: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err="1">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CS_IRQHandler</a:t>
            </a: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CS Interrupt              </a:t>
            </a: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err="1">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PCM_IRQHandler</a:t>
            </a: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PCM Interrupt             </a:t>
            </a: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err="1">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WDT_A_IRQHandler</a:t>
            </a: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WDT_A Interrupt           </a:t>
            </a: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err="1">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FPU_IRQHandler</a:t>
            </a: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FPU Interrupt             </a:t>
            </a: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err="1">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FLCTL_IRQHandler</a:t>
            </a: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Flash Controller Interrupt</a:t>
            </a: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COMP_E0_IRQHandler</a:t>
            </a: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COMP_E0 Interrupt         </a:t>
            </a: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COMP_E1_IRQHandle</a:t>
            </a:r>
            <a:r>
              <a:rPr lang="en-US" sz="1200" b="1" dirty="0">
                <a:solidFill>
                  <a:srgbClr val="FF1A1A"/>
                </a:solidFill>
                <a:latin typeface="Times New Roman" panose="02020603050405020304" pitchFamily="18" charset="0"/>
                <a:ea typeface="Calibri" panose="020F0502020204030204" pitchFamily="34" charset="0"/>
                <a:cs typeface="Times New Roman" panose="02020603050405020304" pitchFamily="18" charset="0"/>
              </a:rPr>
              <a:t>r,                   </a:t>
            </a: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COMP_E1 Interrupt         </a:t>
            </a: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chemeClr val="bg1"/>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TA0_0_IRQHandler,</a:t>
            </a:r>
            <a:r>
              <a:rPr kumimoji="0" lang="en-US" sz="1200" b="1" i="1" u="none" strike="noStrike" kern="1200" cap="none" spc="0" normalizeH="0" baseline="0" noProof="0" dirty="0">
                <a:ln>
                  <a:noFill/>
                </a:ln>
                <a:solidFill>
                  <a:schemeClr val="bg1"/>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1" u="none" strike="noStrike" kern="1200" cap="none" spc="0" normalizeH="0" baseline="0" noProof="0" dirty="0" smtClean="0">
                <a:ln>
                  <a:noFill/>
                </a:ln>
                <a:solidFill>
                  <a:schemeClr val="bg1"/>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chemeClr val="bg1"/>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 TA0_0 Interrupt           </a:t>
            </a:r>
            <a:endParaRPr kumimoji="0" lang="en-US" sz="12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TA0_N_IRQHandle</a:t>
            </a:r>
            <a:r>
              <a:rPr lang="en-US" sz="1200" b="1" dirty="0">
                <a:solidFill>
                  <a:srgbClr val="FF1A1A"/>
                </a:solidFill>
                <a:latin typeface="Times New Roman" panose="02020603050405020304" pitchFamily="18" charset="0"/>
                <a:ea typeface="Calibri" panose="020F0502020204030204" pitchFamily="34" charset="0"/>
                <a:cs typeface="Times New Roman" panose="02020603050405020304" pitchFamily="18" charset="0"/>
              </a:rPr>
              <a:t>r,                    </a:t>
            </a: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1"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TA0_N Interrupt           </a:t>
            </a: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chemeClr val="bg1"/>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TA1_0_IRQHandler,</a:t>
            </a:r>
            <a:r>
              <a:rPr kumimoji="0" lang="en-US" sz="1200" b="1" i="1" u="none" strike="noStrike" kern="1200" cap="none" spc="0" normalizeH="0" baseline="0" noProof="0" dirty="0">
                <a:ln>
                  <a:noFill/>
                </a:ln>
                <a:solidFill>
                  <a:schemeClr val="bg1"/>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smtClean="0">
                <a:ln>
                  <a:noFill/>
                </a:ln>
                <a:solidFill>
                  <a:schemeClr val="bg1"/>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chemeClr val="bg1"/>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TA1_0 Interrupt           </a:t>
            </a:r>
            <a:endParaRPr kumimoji="0" lang="en-US" sz="12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p:cNvSpPr/>
          <p:nvPr/>
        </p:nvSpPr>
        <p:spPr>
          <a:xfrm>
            <a:off x="4034056" y="93751"/>
            <a:ext cx="439611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DB0"/>
                </a:solidFill>
                <a:effectLst/>
                <a:uLnTx/>
                <a:uFillTx/>
                <a:latin typeface="Times New Roman" panose="02020603050405020304" pitchFamily="18" charset="0"/>
                <a:ea typeface="+mn-ea"/>
                <a:cs typeface="Times New Roman" panose="02020603050405020304" pitchFamily="18" charset="0"/>
              </a:rPr>
              <a:t>#pragma</a:t>
            </a: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2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RETAIN(</a:t>
            </a:r>
            <a:r>
              <a:rPr kumimoji="0" lang="en-US" sz="1200" b="1" i="0" u="none" strike="noStrike" kern="1200" cap="none" spc="0" normalizeH="0" baseline="0" noProof="0" dirty="0" err="1">
                <a:ln>
                  <a:noFill/>
                </a:ln>
                <a:solidFill>
                  <a:srgbClr val="00FFFF"/>
                </a:solidFill>
                <a:effectLst/>
                <a:uLnTx/>
                <a:uFillTx/>
                <a:latin typeface="Times New Roman" panose="02020603050405020304" pitchFamily="18" charset="0"/>
                <a:ea typeface="+mn-ea"/>
                <a:cs typeface="Times New Roman" panose="02020603050405020304" pitchFamily="18" charset="0"/>
              </a:rPr>
              <a:t>interruptVectors</a:t>
            </a:r>
            <a:r>
              <a:rPr kumimoji="0" lang="en-US" sz="12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DB0"/>
                </a:solidFill>
                <a:effectLst/>
                <a:uLnTx/>
                <a:uFillTx/>
                <a:latin typeface="Times New Roman" panose="02020603050405020304" pitchFamily="18" charset="0"/>
                <a:ea typeface="+mn-ea"/>
                <a:cs typeface="Times New Roman" panose="02020603050405020304" pitchFamily="18" charset="0"/>
              </a:rPr>
              <a:t>#pragma</a:t>
            </a: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2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DATA_SECTION(</a:t>
            </a:r>
            <a:r>
              <a:rPr kumimoji="0" lang="en-US" sz="1200" b="1" i="0" u="none" strike="noStrike" kern="1200" cap="none" spc="0" normalizeH="0" baseline="0" noProof="0" dirty="0" err="1">
                <a:ln>
                  <a:noFill/>
                </a:ln>
                <a:solidFill>
                  <a:srgbClr val="00FFFF"/>
                </a:solidFill>
                <a:effectLst/>
                <a:uLnTx/>
                <a:uFillTx/>
                <a:latin typeface="Times New Roman" panose="02020603050405020304" pitchFamily="18" charset="0"/>
                <a:ea typeface="+mn-ea"/>
                <a:cs typeface="Times New Roman" panose="02020603050405020304" pitchFamily="18" charset="0"/>
              </a:rPr>
              <a:t>interruptVectors</a:t>
            </a:r>
            <a:r>
              <a:rPr kumimoji="0" lang="en-US" sz="12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 </a:t>
            </a:r>
            <a:r>
              <a:rPr kumimoji="0" lang="en-US" sz="12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a:t>
            </a:r>
            <a:r>
              <a:rPr kumimoji="0" lang="en-US" sz="1200" b="1" i="0" u="sng" strike="noStrike" kern="1200" cap="none" spc="0" normalizeH="0" baseline="0" noProof="0" dirty="0" err="1">
                <a:ln>
                  <a:noFill/>
                </a:ln>
                <a:solidFill>
                  <a:srgbClr val="FF33CC"/>
                </a:solidFill>
                <a:effectLst/>
                <a:uLnTx/>
                <a:uFillTx/>
                <a:latin typeface="Times New Roman" panose="02020603050405020304" pitchFamily="18" charset="0"/>
                <a:ea typeface="+mn-ea"/>
                <a:cs typeface="Times New Roman" panose="02020603050405020304" pitchFamily="18" charset="0"/>
              </a:rPr>
              <a:t>intvecs</a:t>
            </a:r>
            <a:r>
              <a:rPr kumimoji="0" lang="en-US" sz="1200" b="1" i="0" u="sng"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void (*</a:t>
            </a: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200" b="1" i="0" u="none" strike="noStrike" kern="1200" cap="none" spc="0" normalizeH="0" baseline="0" noProof="0" dirty="0">
                <a:ln>
                  <a:noFill/>
                </a:ln>
                <a:solidFill>
                  <a:srgbClr val="F900F9"/>
                </a:solidFill>
                <a:effectLst/>
                <a:uLnTx/>
                <a:uFillTx/>
                <a:latin typeface="Times New Roman" panose="02020603050405020304" pitchFamily="18" charset="0"/>
                <a:ea typeface="+mn-ea"/>
                <a:cs typeface="Times New Roman" panose="02020603050405020304" pitchFamily="18" charset="0"/>
              </a:rPr>
              <a:t>const</a:t>
            </a: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200" b="1" i="0" u="none" strike="noStrike" kern="1200" cap="none" spc="0" normalizeH="0" baseline="0" noProof="0" dirty="0" err="1" smtClean="0">
                <a:ln>
                  <a:noFill/>
                </a:ln>
                <a:solidFill>
                  <a:srgbClr val="FFFF00"/>
                </a:solidFill>
                <a:effectLst/>
                <a:uLnTx/>
                <a:uFillTx/>
                <a:latin typeface="Times New Roman" panose="02020603050405020304" pitchFamily="18" charset="0"/>
                <a:ea typeface="+mn-ea"/>
                <a:cs typeface="Times New Roman" panose="02020603050405020304" pitchFamily="18" charset="0"/>
              </a:rPr>
              <a:t>interruptVectors</a:t>
            </a:r>
            <a:r>
              <a:rPr kumimoji="0" lang="en-US" sz="1200" b="1" i="0" u="none" strike="noStrike" kern="1200" cap="none" spc="0" normalizeH="0" baseline="0" noProof="0" dirty="0" smtClean="0">
                <a:ln>
                  <a:noFill/>
                </a:ln>
                <a:solidFill>
                  <a:srgbClr val="0000FF"/>
                </a:solidFill>
                <a:effectLst/>
                <a:uLnTx/>
                <a:uFillTx/>
                <a:latin typeface="Times New Roman" panose="02020603050405020304" pitchFamily="18" charset="0"/>
                <a:ea typeface="+mn-ea"/>
                <a:cs typeface="Times New Roman" panose="02020603050405020304" pitchFamily="18" charset="0"/>
              </a:rPr>
              <a:t> </a:t>
            </a:r>
            <a:r>
              <a:rPr kumimoji="0" lang="en-US" sz="12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 ])(</a:t>
            </a:r>
            <a:r>
              <a:rPr kumimoji="0" lang="en-US" sz="12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void)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2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(void (*)(void))((uint32_t</a:t>
            </a:r>
            <a:r>
              <a:rPr kumimoji="0" lang="en-US" sz="1200" b="1" i="0"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 &amp; __</a:t>
            </a:r>
            <a:r>
              <a:rPr kumimoji="0" lang="en-US" sz="12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STACK_END),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200" b="1" i="0" u="none" strike="noStrike" kern="1200" cap="none" spc="0" normalizeH="0" baseline="0" noProof="0" dirty="0">
                <a:ln>
                  <a:noFill/>
                </a:ln>
                <a:solidFill>
                  <a:srgbClr val="33CC4A"/>
                </a:solidFill>
                <a:effectLst/>
                <a:uLnTx/>
                <a:uFillTx/>
                <a:latin typeface="Times New Roman" panose="02020603050405020304" pitchFamily="18" charset="0"/>
                <a:ea typeface="+mn-ea"/>
                <a:cs typeface="Times New Roman" panose="02020603050405020304" pitchFamily="18" charset="0"/>
              </a:rPr>
              <a:t>/* The initial stack pointer */</a:t>
            </a:r>
            <a:endParaRPr kumimoji="0" lang="en-US" sz="12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3635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a:xfrm>
            <a:off x="0" y="152400"/>
            <a:ext cx="8229600" cy="9144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algn="ctr" defTabSz="914400" fontAlgn="base">
              <a:spcAft>
                <a:spcPct val="0"/>
              </a:spcAft>
            </a:pPr>
            <a:r>
              <a:rPr lang="en-US" altLang="en-US" sz="2800" b="1" dirty="0" err="1">
                <a:solidFill>
                  <a:srgbClr val="FF00FF"/>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SysTick</a:t>
            </a:r>
            <a:r>
              <a:rPr lang="en-US" altLang="en-US" sz="2800" b="1" dirty="0">
                <a:solidFill>
                  <a:srgbClr val="FF00FF"/>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 Timer</a:t>
            </a:r>
          </a:p>
        </p:txBody>
      </p:sp>
      <p:sp>
        <p:nvSpPr>
          <p:cNvPr id="13315" name="Rectangle 3"/>
          <p:cNvSpPr>
            <a:spLocks noGrp="1" noChangeArrowheads="1"/>
          </p:cNvSpPr>
          <p:nvPr>
            <p:ph type="body" idx="4294967295"/>
          </p:nvPr>
        </p:nvSpPr>
        <p:spPr>
          <a:xfrm>
            <a:off x="609600" y="1600200"/>
            <a:ext cx="7924800" cy="2133600"/>
          </a:xfrm>
        </p:spPr>
        <p:txBody>
          <a:bodyPr>
            <a:normAutofit/>
          </a:bodyPr>
          <a:lstStyle/>
          <a:p>
            <a:pPr eaLnBrk="1" hangingPunct="1"/>
            <a:r>
              <a:rPr lang="en-US" altLang="en-US" dirty="0" smtClean="0">
                <a:solidFill>
                  <a:srgbClr val="00FF00"/>
                </a:solidFill>
                <a:latin typeface="Times New Roman" panose="02020603050405020304" pitchFamily="18" charset="0"/>
                <a:cs typeface="Times New Roman" panose="02020603050405020304" pitchFamily="18" charset="0"/>
              </a:rPr>
              <a:t>Timer/Counter operation</a:t>
            </a:r>
          </a:p>
          <a:p>
            <a:pPr lvl="1" eaLnBrk="1" hangingPunct="1"/>
            <a:r>
              <a:rPr lang="en-US" altLang="en-US" dirty="0" smtClean="0">
                <a:solidFill>
                  <a:srgbClr val="00FF00"/>
                </a:solidFill>
                <a:latin typeface="Times New Roman" panose="02020603050405020304" pitchFamily="18" charset="0"/>
                <a:cs typeface="Times New Roman" panose="02020603050405020304" pitchFamily="18" charset="0"/>
              </a:rPr>
              <a:t>24-bit counter </a:t>
            </a:r>
          </a:p>
          <a:p>
            <a:pPr lvl="2"/>
            <a:r>
              <a:rPr lang="en-US" altLang="en-US" b="1" i="1" dirty="0" smtClean="0">
                <a:solidFill>
                  <a:srgbClr val="FFFF00"/>
                </a:solidFill>
                <a:latin typeface="Times New Roman" panose="02020603050405020304" pitchFamily="18" charset="0"/>
                <a:cs typeface="Times New Roman" panose="02020603050405020304" pitchFamily="18" charset="0"/>
              </a:rPr>
              <a:t>decrements at bus clock frequency</a:t>
            </a:r>
          </a:p>
          <a:p>
            <a:pPr lvl="2"/>
            <a:r>
              <a:rPr lang="en-US" altLang="en-US" b="1" i="1" dirty="0" smtClean="0">
                <a:solidFill>
                  <a:srgbClr val="FFFF00"/>
                </a:solidFill>
                <a:latin typeface="Times New Roman" panose="02020603050405020304" pitchFamily="18" charset="0"/>
                <a:cs typeface="Times New Roman" panose="02020603050405020304" pitchFamily="18" charset="0"/>
              </a:rPr>
              <a:t>With </a:t>
            </a:r>
            <a:r>
              <a:rPr lang="en-US" altLang="en-US" b="1" i="1" dirty="0">
                <a:solidFill>
                  <a:srgbClr val="FFFF00"/>
                </a:solidFill>
                <a:latin typeface="Times New Roman" panose="02020603050405020304" pitchFamily="18" charset="0"/>
                <a:cs typeface="Times New Roman" panose="02020603050405020304" pitchFamily="18" charset="0"/>
              </a:rPr>
              <a:t>3MHz bus clock, decrements every 333.3 </a:t>
            </a:r>
            <a:r>
              <a:rPr lang="en-US" altLang="en-US" b="1" i="1" dirty="0" smtClean="0">
                <a:solidFill>
                  <a:srgbClr val="FFFF00"/>
                </a:solidFill>
                <a:latin typeface="Times New Roman" panose="02020603050405020304" pitchFamily="18" charset="0"/>
                <a:cs typeface="Times New Roman" panose="02020603050405020304" pitchFamily="18" charset="0"/>
              </a:rPr>
              <a:t>ns</a:t>
            </a:r>
          </a:p>
          <a:p>
            <a:pPr lvl="1" eaLnBrk="1" hangingPunct="1"/>
            <a:r>
              <a:rPr lang="en-US" altLang="en-US" dirty="0" smtClean="0">
                <a:solidFill>
                  <a:srgbClr val="00FF00"/>
                </a:solidFill>
                <a:latin typeface="Times New Roman" panose="02020603050405020304" pitchFamily="18" charset="0"/>
                <a:cs typeface="Times New Roman" panose="02020603050405020304" pitchFamily="18" charset="0"/>
              </a:rPr>
              <a:t>Counting is from </a:t>
            </a:r>
            <a:r>
              <a:rPr lang="en-US" altLang="en-US" i="1" dirty="0" smtClean="0">
                <a:solidFill>
                  <a:srgbClr val="00FF00"/>
                </a:solidFill>
                <a:latin typeface="Times New Roman" panose="02020603050405020304" pitchFamily="18" charset="0"/>
                <a:cs typeface="Times New Roman" panose="02020603050405020304" pitchFamily="18" charset="0"/>
              </a:rPr>
              <a:t>n</a:t>
            </a:r>
            <a:r>
              <a:rPr lang="en-US" altLang="en-US" dirty="0" smtClean="0">
                <a:solidFill>
                  <a:srgbClr val="00FF00"/>
                </a:solidFill>
                <a:latin typeface="Times New Roman" panose="02020603050405020304" pitchFamily="18" charset="0"/>
                <a:cs typeface="Times New Roman" panose="02020603050405020304" pitchFamily="18" charset="0"/>
              </a:rPr>
              <a:t> </a:t>
            </a:r>
            <a:r>
              <a:rPr lang="en-US" altLang="en-US" dirty="0" smtClean="0">
                <a:solidFill>
                  <a:srgbClr val="00FF00"/>
                </a:solidFill>
                <a:latin typeface="Times New Roman" panose="02020603050405020304" pitchFamily="18" charset="0"/>
                <a:cs typeface="Times New Roman" panose="02020603050405020304" pitchFamily="18" charset="0"/>
                <a:sym typeface="Wingdings" panose="05000000000000000000" pitchFamily="2" charset="2"/>
              </a:rPr>
              <a:t> 0</a:t>
            </a:r>
          </a:p>
          <a:p>
            <a:pPr lvl="1"/>
            <a:r>
              <a:rPr lang="en-US" altLang="en-US" dirty="0" smtClean="0">
                <a:solidFill>
                  <a:srgbClr val="00FF00"/>
                </a:solidFill>
                <a:latin typeface="Times New Roman" panose="02020603050405020304" pitchFamily="18" charset="0"/>
                <a:cs typeface="Times New Roman" panose="02020603050405020304" pitchFamily="18" charset="0"/>
                <a:sym typeface="Wingdings" panose="05000000000000000000" pitchFamily="2" charset="2"/>
              </a:rPr>
              <a:t>Flag is set (and interrupt generated if enabled) when count goes from 1 </a:t>
            </a:r>
            <a:r>
              <a:rPr lang="en-US" altLang="en-US" dirty="0">
                <a:solidFill>
                  <a:srgbClr val="00FF00"/>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dirty="0" smtClean="0">
                <a:solidFill>
                  <a:srgbClr val="00FF00"/>
                </a:solidFill>
                <a:latin typeface="Times New Roman" panose="02020603050405020304" pitchFamily="18" charset="0"/>
                <a:cs typeface="Times New Roman" panose="02020603050405020304" pitchFamily="18" charset="0"/>
                <a:sym typeface="Wingdings" panose="05000000000000000000" pitchFamily="2" charset="2"/>
              </a:rPr>
              <a:t>0</a:t>
            </a:r>
          </a:p>
        </p:txBody>
      </p:sp>
    </p:spTree>
    <p:extLst>
      <p:ext uri="{BB962C8B-B14F-4D97-AF65-F5344CB8AC3E}">
        <p14:creationId xmlns:p14="http://schemas.microsoft.com/office/powerpoint/2010/main" val="1187624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0"/>
            <a:ext cx="8229600" cy="609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algn="ctr"/>
            <a:r>
              <a:rPr lang="en-US" altLang="en-US" sz="2800" b="1" kern="1200" dirty="0" err="1">
                <a:solidFill>
                  <a:srgbClr val="FF00FF"/>
                </a:solidFill>
                <a:latin typeface="Times New Roman" panose="02020603050405020304" pitchFamily="18" charset="0"/>
                <a:ea typeface="+mn-ea"/>
                <a:cs typeface="Times New Roman" panose="02020603050405020304" pitchFamily="18" charset="0"/>
              </a:rPr>
              <a:t>SysTick</a:t>
            </a:r>
            <a:r>
              <a:rPr lang="en-US" altLang="en-US" sz="2800" b="1" kern="1200" dirty="0">
                <a:solidFill>
                  <a:srgbClr val="FF00FF"/>
                </a:solidFill>
                <a:latin typeface="Times New Roman" panose="02020603050405020304" pitchFamily="18" charset="0"/>
                <a:ea typeface="+mn-ea"/>
                <a:cs typeface="Times New Roman" panose="02020603050405020304" pitchFamily="18" charset="0"/>
              </a:rPr>
              <a:t> Timer</a:t>
            </a:r>
          </a:p>
        </p:txBody>
      </p:sp>
      <p:sp>
        <p:nvSpPr>
          <p:cNvPr id="14339" name="Rectangle 3"/>
          <p:cNvSpPr>
            <a:spLocks noGrp="1" noChangeArrowheads="1"/>
          </p:cNvSpPr>
          <p:nvPr>
            <p:ph type="body" sz="half" idx="4294967295"/>
          </p:nvPr>
        </p:nvSpPr>
        <p:spPr>
          <a:xfrm>
            <a:off x="457200" y="3074988"/>
            <a:ext cx="8686800" cy="2819400"/>
          </a:xfrm>
        </p:spPr>
        <p:txBody>
          <a:bodyPr>
            <a:noAutofit/>
          </a:bodyPr>
          <a:lstStyle/>
          <a:p>
            <a:pPr marL="0" indent="0" eaLnBrk="1" hangingPunct="1">
              <a:lnSpc>
                <a:spcPct val="90000"/>
              </a:lnSpc>
              <a:buNone/>
            </a:pPr>
            <a:r>
              <a:rPr lang="en-US" altLang="en-US" sz="1800" b="1" dirty="0" smtClean="0">
                <a:solidFill>
                  <a:srgbClr val="FF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Initialization (4 steps)</a:t>
            </a:r>
          </a:p>
          <a:p>
            <a:pPr lvl="3">
              <a:lnSpc>
                <a:spcPct val="90000"/>
              </a:lnSpc>
            </a:pPr>
            <a:r>
              <a:rPr lang="en-US" altLang="en-US" b="1" i="1" dirty="0" smtClean="0">
                <a:solidFill>
                  <a:srgbClr val="FFFF00"/>
                </a:solidFill>
                <a:latin typeface="Times New Roman" panose="02020603050405020304" pitchFamily="18" charset="0"/>
                <a:cs typeface="Times New Roman" panose="02020603050405020304" pitchFamily="18" charset="0"/>
              </a:rPr>
              <a:t>CLK_SRC  =   1 (bus clock is the only option)</a:t>
            </a:r>
          </a:p>
          <a:p>
            <a:pPr lvl="3">
              <a:lnSpc>
                <a:spcPct val="90000"/>
              </a:lnSpc>
            </a:pPr>
            <a:r>
              <a:rPr lang="en-US" altLang="en-US" b="1" i="1" dirty="0" smtClean="0">
                <a:solidFill>
                  <a:srgbClr val="FFFF00"/>
                </a:solidFill>
                <a:latin typeface="Times New Roman" panose="02020603050405020304" pitchFamily="18" charset="0"/>
                <a:cs typeface="Times New Roman" panose="02020603050405020304" pitchFamily="18" charset="0"/>
              </a:rPr>
              <a:t>INTEN       =  0 for no interrupts</a:t>
            </a:r>
          </a:p>
          <a:p>
            <a:pPr lvl="3">
              <a:lnSpc>
                <a:spcPct val="90000"/>
              </a:lnSpc>
            </a:pPr>
            <a:r>
              <a:rPr lang="en-US" altLang="en-US" b="1" i="1" dirty="0" smtClean="0">
                <a:solidFill>
                  <a:srgbClr val="FFFF00"/>
                </a:solidFill>
                <a:latin typeface="Times New Roman" panose="02020603050405020304" pitchFamily="18" charset="0"/>
                <a:cs typeface="Times New Roman" panose="02020603050405020304" pitchFamily="18" charset="0"/>
              </a:rPr>
              <a:t>ENABLE   =  1 to enable </a:t>
            </a:r>
          </a:p>
          <a:p>
            <a:pPr lvl="2" eaLnBrk="1" hangingPunct="1">
              <a:lnSpc>
                <a:spcPct val="90000"/>
              </a:lnSpc>
            </a:pPr>
            <a:endParaRPr lang="en-US" altLang="en-US" sz="1800" b="1" i="1" dirty="0" smtClean="0">
              <a:latin typeface="Times New Roman" panose="02020603050405020304" pitchFamily="18" charset="0"/>
              <a:cs typeface="Times New Roman" panose="02020603050405020304" pitchFamily="18" charset="0"/>
            </a:endParaRPr>
          </a:p>
          <a:p>
            <a:pPr marL="914400" lvl="2" indent="0" eaLnBrk="1" hangingPunct="1">
              <a:lnSpc>
                <a:spcPct val="90000"/>
              </a:lnSpc>
              <a:buNone/>
            </a:pPr>
            <a:endParaRPr lang="en-US" altLang="en-US" sz="1800" dirty="0" smtClean="0">
              <a:latin typeface="Times New Roman" panose="02020603050405020304" pitchFamily="18" charset="0"/>
              <a:cs typeface="Times New Roman" panose="02020603050405020304" pitchFamily="18" charset="0"/>
            </a:endParaRPr>
          </a:p>
          <a:p>
            <a:pPr marL="0" indent="0">
              <a:lnSpc>
                <a:spcPct val="90000"/>
              </a:lnSpc>
              <a:buNone/>
            </a:pPr>
            <a:r>
              <a:rPr lang="en-US" altLang="en-US" sz="1800" b="1" dirty="0" smtClean="0">
                <a:solidFill>
                  <a:srgbClr val="FF0000"/>
                </a:solidFill>
                <a:latin typeface="Times New Roman" panose="02020603050405020304" pitchFamily="18" charset="0"/>
                <a:cs typeface="Times New Roman" panose="02020603050405020304" pitchFamily="18" charset="0"/>
              </a:rPr>
              <a:t>	</a:t>
            </a:r>
            <a:r>
              <a:rPr lang="en-US" altLang="en-US" sz="1800" b="1" dirty="0" err="1" smtClean="0">
                <a:solidFill>
                  <a:srgbClr val="FF00FF"/>
                </a:solidFill>
                <a:latin typeface="Times New Roman" panose="02020603050405020304" pitchFamily="18" charset="0"/>
                <a:cs typeface="Times New Roman" panose="02020603050405020304" pitchFamily="18" charset="0"/>
              </a:rPr>
              <a:t>SysTick</a:t>
            </a:r>
            <a:r>
              <a:rPr lang="en-US" altLang="en-US" sz="1800" b="1" dirty="0" smtClean="0">
                <a:solidFill>
                  <a:srgbClr val="FF00FF"/>
                </a:solidFill>
                <a:latin typeface="Times New Roman" panose="02020603050405020304" pitchFamily="18" charset="0"/>
                <a:cs typeface="Times New Roman" panose="02020603050405020304" pitchFamily="18" charset="0"/>
              </a:rPr>
              <a:t> </a:t>
            </a:r>
            <a:r>
              <a:rPr lang="en-US" altLang="en-US" sz="1800" b="1" dirty="0">
                <a:solidFill>
                  <a:srgbClr val="FF00FF"/>
                </a:solidFill>
                <a:latin typeface="Times New Roman" panose="02020603050405020304" pitchFamily="18" charset="0"/>
                <a:cs typeface="Times New Roman" panose="02020603050405020304" pitchFamily="18" charset="0"/>
              </a:rPr>
              <a:t>-&gt; </a:t>
            </a:r>
            <a:r>
              <a:rPr lang="en-US" altLang="en-US" sz="1800" b="1" dirty="0" smtClean="0">
                <a:solidFill>
                  <a:srgbClr val="FF00FF"/>
                </a:solidFill>
                <a:latin typeface="Times New Roman" panose="02020603050405020304" pitchFamily="18" charset="0"/>
                <a:cs typeface="Times New Roman" panose="02020603050405020304" pitchFamily="18" charset="0"/>
              </a:rPr>
              <a:t>CTRL            </a:t>
            </a:r>
            <a:r>
              <a:rPr lang="en-US" altLang="en-US" sz="1800" b="1" dirty="0" smtClean="0">
                <a:solidFill>
                  <a:srgbClr val="00FF00"/>
                </a:solidFill>
                <a:latin typeface="Times New Roman" panose="02020603050405020304" pitchFamily="18" charset="0"/>
                <a:cs typeface="Times New Roman" panose="02020603050405020304" pitchFamily="18" charset="0"/>
              </a:rPr>
              <a:t>(Control Status Register STCSR)</a:t>
            </a:r>
          </a:p>
          <a:p>
            <a:pPr marL="0" indent="0">
              <a:lnSpc>
                <a:spcPct val="90000"/>
              </a:lnSpc>
              <a:buNone/>
            </a:pPr>
            <a:r>
              <a:rPr lang="en-US" altLang="en-US" sz="1800" b="1" dirty="0" smtClean="0">
                <a:solidFill>
                  <a:srgbClr val="FF0000"/>
                </a:solidFill>
                <a:latin typeface="Times New Roman" panose="02020603050405020304" pitchFamily="18" charset="0"/>
                <a:cs typeface="Times New Roman" panose="02020603050405020304" pitchFamily="18" charset="0"/>
              </a:rPr>
              <a:t>	</a:t>
            </a:r>
            <a:r>
              <a:rPr lang="en-US" altLang="en-US" sz="1800" b="1" dirty="0" err="1" smtClean="0">
                <a:solidFill>
                  <a:srgbClr val="FF00FF"/>
                </a:solidFill>
                <a:latin typeface="Times New Roman" panose="02020603050405020304" pitchFamily="18" charset="0"/>
                <a:cs typeface="Times New Roman" panose="02020603050405020304" pitchFamily="18" charset="0"/>
              </a:rPr>
              <a:t>SysTick</a:t>
            </a:r>
            <a:r>
              <a:rPr lang="en-US" altLang="en-US" sz="1800" b="1" dirty="0" smtClean="0">
                <a:solidFill>
                  <a:srgbClr val="FF00FF"/>
                </a:solidFill>
                <a:latin typeface="Times New Roman" panose="02020603050405020304" pitchFamily="18" charset="0"/>
                <a:cs typeface="Times New Roman" panose="02020603050405020304" pitchFamily="18" charset="0"/>
              </a:rPr>
              <a:t> </a:t>
            </a:r>
            <a:r>
              <a:rPr lang="en-US" altLang="en-US" sz="1800" b="1" dirty="0">
                <a:solidFill>
                  <a:srgbClr val="FF00FF"/>
                </a:solidFill>
                <a:latin typeface="Times New Roman" panose="02020603050405020304" pitchFamily="18" charset="0"/>
                <a:cs typeface="Times New Roman" panose="02020603050405020304" pitchFamily="18" charset="0"/>
              </a:rPr>
              <a:t>-&gt; </a:t>
            </a:r>
            <a:r>
              <a:rPr lang="en-US" altLang="en-US" sz="1800" b="1" dirty="0" smtClean="0">
                <a:solidFill>
                  <a:srgbClr val="FF00FF"/>
                </a:solidFill>
                <a:latin typeface="Times New Roman" panose="02020603050405020304" pitchFamily="18" charset="0"/>
                <a:cs typeface="Times New Roman" panose="02020603050405020304" pitchFamily="18" charset="0"/>
              </a:rPr>
              <a:t>LOAD            </a:t>
            </a:r>
            <a:r>
              <a:rPr lang="en-US" altLang="en-US" sz="1800" b="1" dirty="0" smtClean="0">
                <a:solidFill>
                  <a:srgbClr val="00FF00"/>
                </a:solidFill>
                <a:latin typeface="Times New Roman" panose="02020603050405020304" pitchFamily="18" charset="0"/>
                <a:cs typeface="Times New Roman" panose="02020603050405020304" pitchFamily="18" charset="0"/>
              </a:rPr>
              <a:t>(Reload Value </a:t>
            </a:r>
            <a:r>
              <a:rPr lang="en-US" altLang="en-US" sz="1800" b="1" dirty="0">
                <a:solidFill>
                  <a:srgbClr val="00FF00"/>
                </a:solidFill>
                <a:latin typeface="Times New Roman" panose="02020603050405020304" pitchFamily="18" charset="0"/>
                <a:cs typeface="Times New Roman" panose="02020603050405020304" pitchFamily="18" charset="0"/>
              </a:rPr>
              <a:t>Register </a:t>
            </a:r>
            <a:r>
              <a:rPr lang="en-US" altLang="en-US" sz="1800" b="1" dirty="0" smtClean="0">
                <a:solidFill>
                  <a:srgbClr val="00FF00"/>
                </a:solidFill>
                <a:latin typeface="Times New Roman" panose="02020603050405020304" pitchFamily="18" charset="0"/>
                <a:cs typeface="Times New Roman" panose="02020603050405020304" pitchFamily="18" charset="0"/>
              </a:rPr>
              <a:t>  STRVR)</a:t>
            </a:r>
          </a:p>
          <a:p>
            <a:pPr marL="0" indent="0">
              <a:lnSpc>
                <a:spcPct val="90000"/>
              </a:lnSpc>
              <a:buNone/>
            </a:pPr>
            <a:r>
              <a:rPr lang="en-US" altLang="en-US" sz="1800" b="1" dirty="0" smtClean="0">
                <a:solidFill>
                  <a:srgbClr val="FF0000"/>
                </a:solidFill>
                <a:latin typeface="Times New Roman" panose="02020603050405020304" pitchFamily="18" charset="0"/>
                <a:cs typeface="Times New Roman" panose="02020603050405020304" pitchFamily="18" charset="0"/>
              </a:rPr>
              <a:t>	</a:t>
            </a:r>
            <a:r>
              <a:rPr lang="en-US" altLang="en-US" sz="1800" b="1" dirty="0" err="1" smtClean="0">
                <a:solidFill>
                  <a:srgbClr val="FF00FF"/>
                </a:solidFill>
                <a:latin typeface="Times New Roman" panose="02020603050405020304" pitchFamily="18" charset="0"/>
                <a:cs typeface="Times New Roman" panose="02020603050405020304" pitchFamily="18" charset="0"/>
              </a:rPr>
              <a:t>SysTick</a:t>
            </a:r>
            <a:r>
              <a:rPr lang="en-US" altLang="en-US" sz="1800" b="1" dirty="0" smtClean="0">
                <a:solidFill>
                  <a:srgbClr val="FF00FF"/>
                </a:solidFill>
                <a:latin typeface="Times New Roman" panose="02020603050405020304" pitchFamily="18" charset="0"/>
                <a:cs typeface="Times New Roman" panose="02020603050405020304" pitchFamily="18" charset="0"/>
              </a:rPr>
              <a:t> </a:t>
            </a:r>
            <a:r>
              <a:rPr lang="en-US" altLang="en-US" sz="1800" b="1" dirty="0">
                <a:solidFill>
                  <a:srgbClr val="FF00FF"/>
                </a:solidFill>
                <a:latin typeface="Times New Roman" panose="02020603050405020304" pitchFamily="18" charset="0"/>
                <a:cs typeface="Times New Roman" panose="02020603050405020304" pitchFamily="18" charset="0"/>
              </a:rPr>
              <a:t>-&gt; </a:t>
            </a:r>
            <a:r>
              <a:rPr lang="en-US" altLang="en-US" sz="1800" b="1" dirty="0" smtClean="0">
                <a:solidFill>
                  <a:srgbClr val="FF00FF"/>
                </a:solidFill>
                <a:latin typeface="Times New Roman" panose="02020603050405020304" pitchFamily="18" charset="0"/>
                <a:cs typeface="Times New Roman" panose="02020603050405020304" pitchFamily="18" charset="0"/>
              </a:rPr>
              <a:t>VAL               </a:t>
            </a:r>
            <a:r>
              <a:rPr lang="en-US" altLang="en-US" sz="1800" b="1" dirty="0" smtClean="0">
                <a:solidFill>
                  <a:srgbClr val="00FF00"/>
                </a:solidFill>
                <a:latin typeface="Times New Roman" panose="02020603050405020304" pitchFamily="18" charset="0"/>
                <a:cs typeface="Times New Roman" panose="02020603050405020304" pitchFamily="18" charset="0"/>
              </a:rPr>
              <a:t>(Current </a:t>
            </a:r>
            <a:r>
              <a:rPr lang="en-US" altLang="en-US" sz="1800" b="1" dirty="0">
                <a:solidFill>
                  <a:srgbClr val="00FF00"/>
                </a:solidFill>
                <a:latin typeface="Times New Roman" panose="02020603050405020304" pitchFamily="18" charset="0"/>
                <a:cs typeface="Times New Roman" panose="02020603050405020304" pitchFamily="18" charset="0"/>
              </a:rPr>
              <a:t>Value Register </a:t>
            </a:r>
            <a:r>
              <a:rPr lang="en-US" altLang="en-US" sz="1800" b="1" dirty="0" smtClean="0">
                <a:solidFill>
                  <a:srgbClr val="00FF00"/>
                </a:solidFill>
                <a:latin typeface="Times New Roman" panose="02020603050405020304" pitchFamily="18" charset="0"/>
                <a:cs typeface="Times New Roman" panose="02020603050405020304" pitchFamily="18" charset="0"/>
              </a:rPr>
              <a:t>STCVR)</a:t>
            </a:r>
            <a:endParaRPr lang="en-US" altLang="en-US" sz="1800" b="1" dirty="0">
              <a:solidFill>
                <a:srgbClr val="00FF00"/>
              </a:solidFill>
              <a:latin typeface="Times New Roman" panose="02020603050405020304" pitchFamily="18" charset="0"/>
              <a:cs typeface="Times New Roman" panose="02020603050405020304" pitchFamily="18" charset="0"/>
            </a:endParaRPr>
          </a:p>
        </p:txBody>
      </p:sp>
      <p:sp>
        <p:nvSpPr>
          <p:cNvPr id="14488" name="Rectangle 14487"/>
          <p:cNvSpPr/>
          <p:nvPr/>
        </p:nvSpPr>
        <p:spPr>
          <a:xfrm>
            <a:off x="352425" y="1336675"/>
            <a:ext cx="8520113" cy="209550"/>
          </a:xfrm>
          <a:prstGeom prst="rect">
            <a:avLst/>
          </a:prstGeom>
          <a:solidFill>
            <a:srgbClr val="FFFF00"/>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 name="Rectangle 5"/>
          <p:cNvSpPr>
            <a:spLocks noChangeArrowheads="1"/>
          </p:cNvSpPr>
          <p:nvPr/>
        </p:nvSpPr>
        <p:spPr bwMode="auto">
          <a:xfrm>
            <a:off x="454025" y="1339850"/>
            <a:ext cx="6267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Arial"/>
              </a:rPr>
              <a:t>Address</a:t>
            </a:r>
            <a:endParaRPr kumimoji="0" lang="en-US" altLang="en-US" sz="14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a:endParaRPr>
          </a:p>
        </p:txBody>
      </p:sp>
      <p:sp>
        <p:nvSpPr>
          <p:cNvPr id="5" name="Rectangle 6"/>
          <p:cNvSpPr>
            <a:spLocks noChangeArrowheads="1"/>
          </p:cNvSpPr>
          <p:nvPr/>
        </p:nvSpPr>
        <p:spPr bwMode="auto">
          <a:xfrm>
            <a:off x="1038225" y="1339850"/>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a:rPr>
              <a:t> </a:t>
            </a:r>
            <a:endPar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mn-ea"/>
              <a:cs typeface="Arial"/>
            </a:endParaRPr>
          </a:p>
        </p:txBody>
      </p:sp>
      <p:sp>
        <p:nvSpPr>
          <p:cNvPr id="6" name="Rectangle 7"/>
          <p:cNvSpPr>
            <a:spLocks noChangeArrowheads="1"/>
          </p:cNvSpPr>
          <p:nvPr/>
        </p:nvSpPr>
        <p:spPr bwMode="auto">
          <a:xfrm>
            <a:off x="1601788" y="1339850"/>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Arial"/>
              </a:rPr>
              <a:t>31</a:t>
            </a:r>
            <a:endParaRPr kumimoji="0" lang="en-US" altLang="en-US" sz="14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a:endParaRPr>
          </a:p>
        </p:txBody>
      </p:sp>
      <p:sp>
        <p:nvSpPr>
          <p:cNvPr id="7" name="Rectangle 8"/>
          <p:cNvSpPr>
            <a:spLocks noChangeArrowheads="1"/>
          </p:cNvSpPr>
          <p:nvPr/>
        </p:nvSpPr>
        <p:spPr bwMode="auto">
          <a:xfrm>
            <a:off x="1781175" y="1339850"/>
            <a:ext cx="593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a:rPr>
              <a:t>-</a:t>
            </a:r>
            <a:endPar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mn-ea"/>
              <a:cs typeface="Arial"/>
            </a:endParaRPr>
          </a:p>
        </p:txBody>
      </p:sp>
      <p:sp>
        <p:nvSpPr>
          <p:cNvPr id="8" name="Rectangle 9"/>
          <p:cNvSpPr>
            <a:spLocks noChangeArrowheads="1"/>
          </p:cNvSpPr>
          <p:nvPr/>
        </p:nvSpPr>
        <p:spPr bwMode="auto">
          <a:xfrm>
            <a:off x="1838325" y="1339850"/>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a:rPr>
              <a:t>24</a:t>
            </a:r>
            <a:endPar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mn-ea"/>
              <a:cs typeface="Arial"/>
            </a:endParaRPr>
          </a:p>
        </p:txBody>
      </p:sp>
      <p:sp>
        <p:nvSpPr>
          <p:cNvPr id="9" name="Rectangle 10"/>
          <p:cNvSpPr>
            <a:spLocks noChangeArrowheads="1"/>
          </p:cNvSpPr>
          <p:nvPr/>
        </p:nvSpPr>
        <p:spPr bwMode="auto">
          <a:xfrm>
            <a:off x="2016125" y="1339850"/>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Arial"/>
              </a:rPr>
              <a:t> </a:t>
            </a:r>
            <a:endParaRPr kumimoji="0" lang="en-US" altLang="en-US" sz="14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a:endParaRPr>
          </a:p>
        </p:txBody>
      </p:sp>
      <p:sp>
        <p:nvSpPr>
          <p:cNvPr id="10" name="Rectangle 11"/>
          <p:cNvSpPr>
            <a:spLocks noChangeArrowheads="1"/>
          </p:cNvSpPr>
          <p:nvPr/>
        </p:nvSpPr>
        <p:spPr bwMode="auto">
          <a:xfrm>
            <a:off x="2239963" y="1339850"/>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a:rPr>
              <a:t>23</a:t>
            </a:r>
            <a:endPar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mn-ea"/>
              <a:cs typeface="Arial"/>
            </a:endParaRPr>
          </a:p>
        </p:txBody>
      </p:sp>
      <p:sp>
        <p:nvSpPr>
          <p:cNvPr id="11" name="Rectangle 12"/>
          <p:cNvSpPr>
            <a:spLocks noChangeArrowheads="1"/>
          </p:cNvSpPr>
          <p:nvPr/>
        </p:nvSpPr>
        <p:spPr bwMode="auto">
          <a:xfrm>
            <a:off x="2419350" y="1339850"/>
            <a:ext cx="593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a:rPr>
              <a:t>-</a:t>
            </a:r>
            <a:endPar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mn-ea"/>
              <a:cs typeface="Arial"/>
            </a:endParaRPr>
          </a:p>
        </p:txBody>
      </p:sp>
      <p:sp>
        <p:nvSpPr>
          <p:cNvPr id="12" name="Rectangle 13"/>
          <p:cNvSpPr>
            <a:spLocks noChangeArrowheads="1"/>
          </p:cNvSpPr>
          <p:nvPr/>
        </p:nvSpPr>
        <p:spPr bwMode="auto">
          <a:xfrm>
            <a:off x="2476500" y="1339850"/>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Arial"/>
              </a:rPr>
              <a:t>17</a:t>
            </a:r>
            <a:endParaRPr kumimoji="0" lang="en-US" altLang="en-US" sz="14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a:endParaRPr>
          </a:p>
        </p:txBody>
      </p:sp>
      <p:sp>
        <p:nvSpPr>
          <p:cNvPr id="13" name="Rectangle 14"/>
          <p:cNvSpPr>
            <a:spLocks noChangeArrowheads="1"/>
          </p:cNvSpPr>
          <p:nvPr/>
        </p:nvSpPr>
        <p:spPr bwMode="auto">
          <a:xfrm>
            <a:off x="2654300" y="1339850"/>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a:rPr>
              <a:t> </a:t>
            </a:r>
            <a:endPar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mn-ea"/>
              <a:cs typeface="Arial"/>
            </a:endParaRPr>
          </a:p>
        </p:txBody>
      </p:sp>
      <p:sp>
        <p:nvSpPr>
          <p:cNvPr id="14" name="Rectangle 15"/>
          <p:cNvSpPr>
            <a:spLocks noChangeArrowheads="1"/>
          </p:cNvSpPr>
          <p:nvPr/>
        </p:nvSpPr>
        <p:spPr bwMode="auto">
          <a:xfrm>
            <a:off x="3087688" y="1339850"/>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a:rPr>
              <a:t>16</a:t>
            </a:r>
            <a:endPar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mn-ea"/>
              <a:cs typeface="Arial"/>
            </a:endParaRPr>
          </a:p>
        </p:txBody>
      </p:sp>
      <p:sp>
        <p:nvSpPr>
          <p:cNvPr id="15" name="Rectangle 16"/>
          <p:cNvSpPr>
            <a:spLocks noChangeArrowheads="1"/>
          </p:cNvSpPr>
          <p:nvPr/>
        </p:nvSpPr>
        <p:spPr bwMode="auto">
          <a:xfrm>
            <a:off x="3265488" y="1339850"/>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a:rPr>
              <a:t> </a:t>
            </a:r>
            <a:endPar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mn-ea"/>
              <a:cs typeface="Arial"/>
            </a:endParaRPr>
          </a:p>
        </p:txBody>
      </p:sp>
      <p:sp>
        <p:nvSpPr>
          <p:cNvPr id="16" name="Rectangle 17"/>
          <p:cNvSpPr>
            <a:spLocks noChangeArrowheads="1"/>
          </p:cNvSpPr>
          <p:nvPr/>
        </p:nvSpPr>
        <p:spPr bwMode="auto">
          <a:xfrm>
            <a:off x="3725863" y="1339850"/>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a:rPr>
              <a:t>15</a:t>
            </a:r>
            <a:endPar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mn-ea"/>
              <a:cs typeface="Arial"/>
            </a:endParaRPr>
          </a:p>
        </p:txBody>
      </p:sp>
      <p:sp>
        <p:nvSpPr>
          <p:cNvPr id="17" name="Rectangle 18"/>
          <p:cNvSpPr>
            <a:spLocks noChangeArrowheads="1"/>
          </p:cNvSpPr>
          <p:nvPr/>
        </p:nvSpPr>
        <p:spPr bwMode="auto">
          <a:xfrm>
            <a:off x="3906838" y="1339850"/>
            <a:ext cx="593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a:rPr>
              <a:t>-</a:t>
            </a:r>
            <a:endPar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mn-ea"/>
              <a:cs typeface="Arial"/>
            </a:endParaRPr>
          </a:p>
        </p:txBody>
      </p:sp>
      <p:sp>
        <p:nvSpPr>
          <p:cNvPr id="18" name="Rectangle 19"/>
          <p:cNvSpPr>
            <a:spLocks noChangeArrowheads="1"/>
          </p:cNvSpPr>
          <p:nvPr/>
        </p:nvSpPr>
        <p:spPr bwMode="auto">
          <a:xfrm>
            <a:off x="3962400" y="1339850"/>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a:rPr>
              <a:t>3</a:t>
            </a:r>
            <a:endPar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mn-ea"/>
              <a:cs typeface="Arial"/>
            </a:endParaRPr>
          </a:p>
        </p:txBody>
      </p:sp>
      <p:sp>
        <p:nvSpPr>
          <p:cNvPr id="19" name="Rectangle 20"/>
          <p:cNvSpPr>
            <a:spLocks noChangeArrowheads="1"/>
          </p:cNvSpPr>
          <p:nvPr/>
        </p:nvSpPr>
        <p:spPr bwMode="auto">
          <a:xfrm>
            <a:off x="4051300" y="1339850"/>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a:rPr>
              <a:t> </a:t>
            </a:r>
            <a:endPar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mn-ea"/>
              <a:cs typeface="Arial"/>
            </a:endParaRPr>
          </a:p>
        </p:txBody>
      </p:sp>
      <p:sp>
        <p:nvSpPr>
          <p:cNvPr id="20" name="Rectangle 21"/>
          <p:cNvSpPr>
            <a:spLocks noChangeArrowheads="1"/>
          </p:cNvSpPr>
          <p:nvPr/>
        </p:nvSpPr>
        <p:spPr bwMode="auto">
          <a:xfrm>
            <a:off x="4638675" y="1339850"/>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a:rPr>
              <a:t>2</a:t>
            </a:r>
            <a:endPar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mn-ea"/>
              <a:cs typeface="Arial"/>
            </a:endParaRPr>
          </a:p>
        </p:txBody>
      </p:sp>
      <p:sp>
        <p:nvSpPr>
          <p:cNvPr id="21" name="Rectangle 22"/>
          <p:cNvSpPr>
            <a:spLocks noChangeArrowheads="1"/>
          </p:cNvSpPr>
          <p:nvPr/>
        </p:nvSpPr>
        <p:spPr bwMode="auto">
          <a:xfrm>
            <a:off x="4729163" y="1339850"/>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a:rPr>
              <a:t> </a:t>
            </a:r>
            <a:endPar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mn-ea"/>
              <a:cs typeface="Arial"/>
            </a:endParaRPr>
          </a:p>
        </p:txBody>
      </p:sp>
      <p:sp>
        <p:nvSpPr>
          <p:cNvPr id="22" name="Rectangle 23"/>
          <p:cNvSpPr>
            <a:spLocks noChangeArrowheads="1"/>
          </p:cNvSpPr>
          <p:nvPr/>
        </p:nvSpPr>
        <p:spPr bwMode="auto">
          <a:xfrm>
            <a:off x="5511800" y="1339850"/>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a:rPr>
              <a:t>1</a:t>
            </a:r>
            <a:endPar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mn-ea"/>
              <a:cs typeface="Arial"/>
            </a:endParaRPr>
          </a:p>
        </p:txBody>
      </p:sp>
      <p:sp>
        <p:nvSpPr>
          <p:cNvPr id="23" name="Rectangle 24"/>
          <p:cNvSpPr>
            <a:spLocks noChangeArrowheads="1"/>
          </p:cNvSpPr>
          <p:nvPr/>
        </p:nvSpPr>
        <p:spPr bwMode="auto">
          <a:xfrm>
            <a:off x="5600700" y="1339850"/>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a:rPr>
              <a:t> </a:t>
            </a:r>
            <a:endPar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mn-ea"/>
              <a:cs typeface="Arial"/>
            </a:endParaRPr>
          </a:p>
        </p:txBody>
      </p:sp>
      <p:sp>
        <p:nvSpPr>
          <p:cNvPr id="24" name="Rectangle 25"/>
          <p:cNvSpPr>
            <a:spLocks noChangeArrowheads="1"/>
          </p:cNvSpPr>
          <p:nvPr/>
        </p:nvSpPr>
        <p:spPr bwMode="auto">
          <a:xfrm>
            <a:off x="6340475" y="1339850"/>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a:rPr>
              <a:t>0</a:t>
            </a:r>
            <a:endPar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mn-ea"/>
              <a:cs typeface="Arial"/>
            </a:endParaRPr>
          </a:p>
        </p:txBody>
      </p:sp>
      <p:sp>
        <p:nvSpPr>
          <p:cNvPr id="25" name="Rectangle 26"/>
          <p:cNvSpPr>
            <a:spLocks noChangeArrowheads="1"/>
          </p:cNvSpPr>
          <p:nvPr/>
        </p:nvSpPr>
        <p:spPr bwMode="auto">
          <a:xfrm>
            <a:off x="6430963" y="1339850"/>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a:rPr>
              <a:t> </a:t>
            </a:r>
            <a:endPar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mn-ea"/>
              <a:cs typeface="Arial"/>
            </a:endParaRPr>
          </a:p>
        </p:txBody>
      </p:sp>
      <p:sp>
        <p:nvSpPr>
          <p:cNvPr id="26" name="Rectangle 27"/>
          <p:cNvSpPr>
            <a:spLocks noChangeArrowheads="1"/>
          </p:cNvSpPr>
          <p:nvPr/>
        </p:nvSpPr>
        <p:spPr bwMode="auto">
          <a:xfrm>
            <a:off x="6950075" y="1339850"/>
            <a:ext cx="44884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a:rPr>
              <a:t>Name</a:t>
            </a:r>
            <a:endPar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mn-ea"/>
              <a:cs typeface="Arial"/>
            </a:endParaRPr>
          </a:p>
        </p:txBody>
      </p:sp>
      <p:sp>
        <p:nvSpPr>
          <p:cNvPr id="27" name="Rectangle 28"/>
          <p:cNvSpPr>
            <a:spLocks noChangeArrowheads="1"/>
          </p:cNvSpPr>
          <p:nvPr/>
        </p:nvSpPr>
        <p:spPr bwMode="auto">
          <a:xfrm>
            <a:off x="7373938" y="1339850"/>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a:rPr>
              <a:t> </a:t>
            </a:r>
            <a:endPar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mn-ea"/>
              <a:cs typeface="Arial"/>
            </a:endParaRPr>
          </a:p>
        </p:txBody>
      </p:sp>
      <p:sp>
        <p:nvSpPr>
          <p:cNvPr id="28" name="Rectangle 29"/>
          <p:cNvSpPr>
            <a:spLocks noChangeArrowheads="1"/>
          </p:cNvSpPr>
          <p:nvPr/>
        </p:nvSpPr>
        <p:spPr bwMode="auto">
          <a:xfrm>
            <a:off x="342900" y="1327150"/>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29" name="Rectangle 30"/>
          <p:cNvSpPr>
            <a:spLocks noChangeArrowheads="1"/>
          </p:cNvSpPr>
          <p:nvPr/>
        </p:nvSpPr>
        <p:spPr bwMode="auto">
          <a:xfrm>
            <a:off x="342900" y="1327150"/>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30" name="Rectangle 31"/>
          <p:cNvSpPr>
            <a:spLocks noChangeArrowheads="1"/>
          </p:cNvSpPr>
          <p:nvPr/>
        </p:nvSpPr>
        <p:spPr bwMode="auto">
          <a:xfrm>
            <a:off x="352425" y="1327150"/>
            <a:ext cx="11334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31" name="Rectangle 32"/>
          <p:cNvSpPr>
            <a:spLocks noChangeArrowheads="1"/>
          </p:cNvSpPr>
          <p:nvPr/>
        </p:nvSpPr>
        <p:spPr bwMode="auto">
          <a:xfrm>
            <a:off x="1485900" y="1327150"/>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36" name="Rectangle 33"/>
          <p:cNvSpPr>
            <a:spLocks noChangeArrowheads="1"/>
          </p:cNvSpPr>
          <p:nvPr/>
        </p:nvSpPr>
        <p:spPr bwMode="auto">
          <a:xfrm>
            <a:off x="1495425" y="1327150"/>
            <a:ext cx="628650"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37" name="Rectangle 34"/>
          <p:cNvSpPr>
            <a:spLocks noChangeArrowheads="1"/>
          </p:cNvSpPr>
          <p:nvPr/>
        </p:nvSpPr>
        <p:spPr bwMode="auto">
          <a:xfrm>
            <a:off x="2124075" y="1327150"/>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40" name="Rectangle 35"/>
          <p:cNvSpPr>
            <a:spLocks noChangeArrowheads="1"/>
          </p:cNvSpPr>
          <p:nvPr/>
        </p:nvSpPr>
        <p:spPr bwMode="auto">
          <a:xfrm>
            <a:off x="2133600" y="1327150"/>
            <a:ext cx="627063"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42" name="Rectangle 36"/>
          <p:cNvSpPr>
            <a:spLocks noChangeArrowheads="1"/>
          </p:cNvSpPr>
          <p:nvPr/>
        </p:nvSpPr>
        <p:spPr bwMode="auto">
          <a:xfrm>
            <a:off x="2760663" y="1327150"/>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43" name="Rectangle 37"/>
          <p:cNvSpPr>
            <a:spLocks noChangeArrowheads="1"/>
          </p:cNvSpPr>
          <p:nvPr/>
        </p:nvSpPr>
        <p:spPr bwMode="auto">
          <a:xfrm>
            <a:off x="2770188" y="1327150"/>
            <a:ext cx="817563"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44" name="Rectangle 38"/>
          <p:cNvSpPr>
            <a:spLocks noChangeArrowheads="1"/>
          </p:cNvSpPr>
          <p:nvPr/>
        </p:nvSpPr>
        <p:spPr bwMode="auto">
          <a:xfrm>
            <a:off x="3587750" y="1327150"/>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45" name="Rectangle 39"/>
          <p:cNvSpPr>
            <a:spLocks noChangeArrowheads="1"/>
          </p:cNvSpPr>
          <p:nvPr/>
        </p:nvSpPr>
        <p:spPr bwMode="auto">
          <a:xfrm>
            <a:off x="3597275" y="1327150"/>
            <a:ext cx="584200"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46" name="Rectangle 40"/>
          <p:cNvSpPr>
            <a:spLocks noChangeArrowheads="1"/>
          </p:cNvSpPr>
          <p:nvPr/>
        </p:nvSpPr>
        <p:spPr bwMode="auto">
          <a:xfrm>
            <a:off x="4181475" y="1327150"/>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47" name="Rectangle 41"/>
          <p:cNvSpPr>
            <a:spLocks noChangeArrowheads="1"/>
          </p:cNvSpPr>
          <p:nvPr/>
        </p:nvSpPr>
        <p:spPr bwMode="auto">
          <a:xfrm>
            <a:off x="4191000" y="1327150"/>
            <a:ext cx="985838"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48" name="Rectangle 42"/>
          <p:cNvSpPr>
            <a:spLocks noChangeArrowheads="1"/>
          </p:cNvSpPr>
          <p:nvPr/>
        </p:nvSpPr>
        <p:spPr bwMode="auto">
          <a:xfrm>
            <a:off x="5176838" y="1327150"/>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49" name="Rectangle 43"/>
          <p:cNvSpPr>
            <a:spLocks noChangeArrowheads="1"/>
          </p:cNvSpPr>
          <p:nvPr/>
        </p:nvSpPr>
        <p:spPr bwMode="auto">
          <a:xfrm>
            <a:off x="5186363" y="1327150"/>
            <a:ext cx="739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50" name="Rectangle 44"/>
          <p:cNvSpPr>
            <a:spLocks noChangeArrowheads="1"/>
          </p:cNvSpPr>
          <p:nvPr/>
        </p:nvSpPr>
        <p:spPr bwMode="auto">
          <a:xfrm>
            <a:off x="5926138" y="1327150"/>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51" name="Rectangle 45"/>
          <p:cNvSpPr>
            <a:spLocks noChangeArrowheads="1"/>
          </p:cNvSpPr>
          <p:nvPr/>
        </p:nvSpPr>
        <p:spPr bwMode="auto">
          <a:xfrm>
            <a:off x="5935663" y="1327150"/>
            <a:ext cx="903288"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52" name="Rectangle 46"/>
          <p:cNvSpPr>
            <a:spLocks noChangeArrowheads="1"/>
          </p:cNvSpPr>
          <p:nvPr/>
        </p:nvSpPr>
        <p:spPr bwMode="auto">
          <a:xfrm>
            <a:off x="6838950" y="1327150"/>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53" name="Rectangle 47"/>
          <p:cNvSpPr>
            <a:spLocks noChangeArrowheads="1"/>
          </p:cNvSpPr>
          <p:nvPr/>
        </p:nvSpPr>
        <p:spPr bwMode="auto">
          <a:xfrm>
            <a:off x="6848475" y="1327150"/>
            <a:ext cx="2024063"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54" name="Rectangle 48"/>
          <p:cNvSpPr>
            <a:spLocks noChangeArrowheads="1"/>
          </p:cNvSpPr>
          <p:nvPr/>
        </p:nvSpPr>
        <p:spPr bwMode="auto">
          <a:xfrm>
            <a:off x="8872538" y="1327150"/>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55" name="Rectangle 49"/>
          <p:cNvSpPr>
            <a:spLocks noChangeArrowheads="1"/>
          </p:cNvSpPr>
          <p:nvPr/>
        </p:nvSpPr>
        <p:spPr bwMode="auto">
          <a:xfrm>
            <a:off x="8872538" y="1327150"/>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56" name="Rectangle 50"/>
          <p:cNvSpPr>
            <a:spLocks noChangeArrowheads="1"/>
          </p:cNvSpPr>
          <p:nvPr/>
        </p:nvSpPr>
        <p:spPr bwMode="auto">
          <a:xfrm>
            <a:off x="342900" y="1336675"/>
            <a:ext cx="9525" cy="2095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57" name="Rectangle 51"/>
          <p:cNvSpPr>
            <a:spLocks noChangeArrowheads="1"/>
          </p:cNvSpPr>
          <p:nvPr/>
        </p:nvSpPr>
        <p:spPr bwMode="auto">
          <a:xfrm>
            <a:off x="1485900" y="1336675"/>
            <a:ext cx="9525" cy="2095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58" name="Rectangle 52"/>
          <p:cNvSpPr>
            <a:spLocks noChangeArrowheads="1"/>
          </p:cNvSpPr>
          <p:nvPr/>
        </p:nvSpPr>
        <p:spPr bwMode="auto">
          <a:xfrm>
            <a:off x="2124075" y="1336675"/>
            <a:ext cx="9525" cy="2095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59" name="Rectangle 53"/>
          <p:cNvSpPr>
            <a:spLocks noChangeArrowheads="1"/>
          </p:cNvSpPr>
          <p:nvPr/>
        </p:nvSpPr>
        <p:spPr bwMode="auto">
          <a:xfrm>
            <a:off x="2760663" y="1336675"/>
            <a:ext cx="9525" cy="2095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60" name="Rectangle 54"/>
          <p:cNvSpPr>
            <a:spLocks noChangeArrowheads="1"/>
          </p:cNvSpPr>
          <p:nvPr/>
        </p:nvSpPr>
        <p:spPr bwMode="auto">
          <a:xfrm>
            <a:off x="3587750" y="1336675"/>
            <a:ext cx="9525" cy="2095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61" name="Rectangle 55"/>
          <p:cNvSpPr>
            <a:spLocks noChangeArrowheads="1"/>
          </p:cNvSpPr>
          <p:nvPr/>
        </p:nvSpPr>
        <p:spPr bwMode="auto">
          <a:xfrm>
            <a:off x="4181475" y="1336675"/>
            <a:ext cx="9525" cy="2095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62" name="Rectangle 56"/>
          <p:cNvSpPr>
            <a:spLocks noChangeArrowheads="1"/>
          </p:cNvSpPr>
          <p:nvPr/>
        </p:nvSpPr>
        <p:spPr bwMode="auto">
          <a:xfrm>
            <a:off x="5176838" y="1336675"/>
            <a:ext cx="9525" cy="2095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63" name="Rectangle 57"/>
          <p:cNvSpPr>
            <a:spLocks noChangeArrowheads="1"/>
          </p:cNvSpPr>
          <p:nvPr/>
        </p:nvSpPr>
        <p:spPr bwMode="auto">
          <a:xfrm>
            <a:off x="5926138" y="1336675"/>
            <a:ext cx="9525" cy="2095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64" name="Rectangle 58"/>
          <p:cNvSpPr>
            <a:spLocks noChangeArrowheads="1"/>
          </p:cNvSpPr>
          <p:nvPr/>
        </p:nvSpPr>
        <p:spPr bwMode="auto">
          <a:xfrm>
            <a:off x="6838950" y="1336675"/>
            <a:ext cx="9525" cy="2095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65" name="Rectangle 59"/>
          <p:cNvSpPr>
            <a:spLocks noChangeArrowheads="1"/>
          </p:cNvSpPr>
          <p:nvPr/>
        </p:nvSpPr>
        <p:spPr bwMode="auto">
          <a:xfrm>
            <a:off x="8872538" y="1336675"/>
            <a:ext cx="9525" cy="2095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Arial"/>
              <a:ea typeface="+mn-ea"/>
              <a:cs typeface="Arial"/>
            </a:endParaRPr>
          </a:p>
        </p:txBody>
      </p:sp>
      <p:sp>
        <p:nvSpPr>
          <p:cNvPr id="14366" name="Rectangle 60"/>
          <p:cNvSpPr>
            <a:spLocks noChangeArrowheads="1"/>
          </p:cNvSpPr>
          <p:nvPr/>
        </p:nvSpPr>
        <p:spPr bwMode="auto">
          <a:xfrm>
            <a:off x="454025" y="1560513"/>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Arial"/>
              </a:rPr>
              <a:t>0x</a:t>
            </a:r>
            <a:endParaRPr kumimoji="0" lang="en-US" altLang="en-US" sz="1400" b="1" i="0" u="none" strike="noStrike" kern="1200" cap="none" spc="0" normalizeH="0" baseline="0" noProof="0" dirty="0" smtClean="0">
              <a:ln>
                <a:noFill/>
              </a:ln>
              <a:solidFill>
                <a:srgbClr val="00FF00"/>
              </a:solidFill>
              <a:effectLst/>
              <a:uLnTx/>
              <a:uFillTx/>
              <a:latin typeface="Arial" panose="020B0604020202020204" pitchFamily="34" charset="0"/>
              <a:ea typeface="+mn-ea"/>
              <a:cs typeface="Arial"/>
            </a:endParaRPr>
          </a:p>
        </p:txBody>
      </p:sp>
      <p:sp>
        <p:nvSpPr>
          <p:cNvPr id="14367" name="Rectangle 61"/>
          <p:cNvSpPr>
            <a:spLocks noChangeArrowheads="1"/>
          </p:cNvSpPr>
          <p:nvPr/>
        </p:nvSpPr>
        <p:spPr bwMode="auto">
          <a:xfrm>
            <a:off x="631825" y="1560513"/>
            <a:ext cx="77905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Arial"/>
              </a:rPr>
              <a:t>E000E010</a:t>
            </a:r>
            <a:endParaRPr kumimoji="0" lang="en-US" altLang="en-US" sz="1400" b="1" i="0" u="none" strike="noStrike" kern="1200" cap="none" spc="0" normalizeH="0" baseline="0" noProof="0" dirty="0" smtClean="0">
              <a:ln>
                <a:noFill/>
              </a:ln>
              <a:solidFill>
                <a:srgbClr val="00FF00"/>
              </a:solidFill>
              <a:effectLst/>
              <a:uLnTx/>
              <a:uFillTx/>
              <a:latin typeface="Arial" panose="020B0604020202020204" pitchFamily="34" charset="0"/>
              <a:ea typeface="+mn-ea"/>
              <a:cs typeface="Arial"/>
            </a:endParaRPr>
          </a:p>
        </p:txBody>
      </p:sp>
      <p:sp>
        <p:nvSpPr>
          <p:cNvPr id="14368" name="Rectangle 62"/>
          <p:cNvSpPr>
            <a:spLocks noChangeArrowheads="1"/>
          </p:cNvSpPr>
          <p:nvPr/>
        </p:nvSpPr>
        <p:spPr bwMode="auto">
          <a:xfrm>
            <a:off x="1384300" y="1560513"/>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 </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369" name="Rectangle 63"/>
          <p:cNvSpPr>
            <a:spLocks noChangeArrowheads="1"/>
          </p:cNvSpPr>
          <p:nvPr/>
        </p:nvSpPr>
        <p:spPr bwMode="auto">
          <a:xfrm>
            <a:off x="1765300" y="1560513"/>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0</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370" name="Rectangle 64"/>
          <p:cNvSpPr>
            <a:spLocks noChangeArrowheads="1"/>
          </p:cNvSpPr>
          <p:nvPr/>
        </p:nvSpPr>
        <p:spPr bwMode="auto">
          <a:xfrm>
            <a:off x="1855788" y="1560513"/>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 </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371" name="Rectangle 65"/>
          <p:cNvSpPr>
            <a:spLocks noChangeArrowheads="1"/>
          </p:cNvSpPr>
          <p:nvPr/>
        </p:nvSpPr>
        <p:spPr bwMode="auto">
          <a:xfrm>
            <a:off x="2400300" y="1560513"/>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0</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372" name="Rectangle 66"/>
          <p:cNvSpPr>
            <a:spLocks noChangeArrowheads="1"/>
          </p:cNvSpPr>
          <p:nvPr/>
        </p:nvSpPr>
        <p:spPr bwMode="auto">
          <a:xfrm>
            <a:off x="2490788" y="1560513"/>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 </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373" name="Rectangle 67"/>
          <p:cNvSpPr>
            <a:spLocks noChangeArrowheads="1"/>
          </p:cNvSpPr>
          <p:nvPr/>
        </p:nvSpPr>
        <p:spPr bwMode="auto">
          <a:xfrm>
            <a:off x="2871788" y="1560513"/>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Arial"/>
              </a:rPr>
              <a:t>C</a:t>
            </a:r>
            <a:endParaRPr kumimoji="0" lang="en-US" altLang="en-US" sz="1400" b="1" i="0" u="none" strike="noStrike" kern="1200" cap="none" spc="0" normalizeH="0" baseline="0" noProof="0" dirty="0" smtClean="0">
              <a:ln>
                <a:noFill/>
              </a:ln>
              <a:solidFill>
                <a:srgbClr val="00FFFF"/>
              </a:solidFill>
              <a:effectLst/>
              <a:uLnTx/>
              <a:uFillTx/>
              <a:latin typeface="Arial" panose="020B0604020202020204" pitchFamily="34" charset="0"/>
              <a:ea typeface="+mn-ea"/>
              <a:cs typeface="Arial"/>
            </a:endParaRPr>
          </a:p>
        </p:txBody>
      </p:sp>
      <p:sp>
        <p:nvSpPr>
          <p:cNvPr id="14374" name="Rectangle 68"/>
          <p:cNvSpPr>
            <a:spLocks noChangeArrowheads="1"/>
          </p:cNvSpPr>
          <p:nvPr/>
        </p:nvSpPr>
        <p:spPr bwMode="auto">
          <a:xfrm>
            <a:off x="2990850" y="1560513"/>
            <a:ext cx="5193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Arial"/>
              </a:rPr>
              <a:t>OUNT</a:t>
            </a:r>
            <a:endParaRPr kumimoji="0" lang="en-US" altLang="en-US" sz="1400" b="1" i="0" u="none" strike="noStrike" kern="1200" cap="none" spc="0" normalizeH="0" baseline="0" noProof="0" dirty="0" smtClean="0">
              <a:ln>
                <a:noFill/>
              </a:ln>
              <a:solidFill>
                <a:srgbClr val="00FFFF"/>
              </a:solidFill>
              <a:effectLst/>
              <a:uLnTx/>
              <a:uFillTx/>
              <a:latin typeface="Arial" panose="020B0604020202020204" pitchFamily="34" charset="0"/>
              <a:ea typeface="+mn-ea"/>
              <a:cs typeface="Arial"/>
            </a:endParaRPr>
          </a:p>
        </p:txBody>
      </p:sp>
      <p:sp>
        <p:nvSpPr>
          <p:cNvPr id="14375" name="Rectangle 69"/>
          <p:cNvSpPr>
            <a:spLocks noChangeArrowheads="1"/>
          </p:cNvSpPr>
          <p:nvPr/>
        </p:nvSpPr>
        <p:spPr bwMode="auto">
          <a:xfrm>
            <a:off x="3484563" y="1560513"/>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Arial"/>
              </a:rPr>
              <a:t> </a:t>
            </a:r>
            <a:endParaRPr kumimoji="0" lang="en-US" altLang="en-US" sz="1400" b="1" i="0" u="none" strike="noStrike" kern="1200" cap="none" spc="0" normalizeH="0" baseline="0" noProof="0" dirty="0" smtClean="0">
              <a:ln>
                <a:noFill/>
              </a:ln>
              <a:solidFill>
                <a:srgbClr val="00FF00"/>
              </a:solidFill>
              <a:effectLst/>
              <a:uLnTx/>
              <a:uFillTx/>
              <a:latin typeface="Arial" panose="020B0604020202020204" pitchFamily="34" charset="0"/>
              <a:ea typeface="+mn-ea"/>
              <a:cs typeface="Arial"/>
            </a:endParaRPr>
          </a:p>
        </p:txBody>
      </p:sp>
      <p:sp>
        <p:nvSpPr>
          <p:cNvPr id="14376" name="Rectangle 70"/>
          <p:cNvSpPr>
            <a:spLocks noChangeArrowheads="1"/>
          </p:cNvSpPr>
          <p:nvPr/>
        </p:nvSpPr>
        <p:spPr bwMode="auto">
          <a:xfrm>
            <a:off x="3844925" y="1560513"/>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0</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377" name="Rectangle 71"/>
          <p:cNvSpPr>
            <a:spLocks noChangeArrowheads="1"/>
          </p:cNvSpPr>
          <p:nvPr/>
        </p:nvSpPr>
        <p:spPr bwMode="auto">
          <a:xfrm>
            <a:off x="3933825" y="1560513"/>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 </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378" name="Rectangle 72"/>
          <p:cNvSpPr>
            <a:spLocks noChangeArrowheads="1"/>
          </p:cNvSpPr>
          <p:nvPr/>
        </p:nvSpPr>
        <p:spPr bwMode="auto">
          <a:xfrm>
            <a:off x="4292600" y="1560513"/>
            <a:ext cx="83837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Arial"/>
              </a:rPr>
              <a:t>CLK_SRC</a:t>
            </a:r>
            <a:endParaRPr kumimoji="0" lang="en-US" altLang="en-US" sz="1400" b="1" i="0" u="none" strike="noStrike" kern="1200" cap="none" spc="0" normalizeH="0" baseline="0" noProof="0" dirty="0" smtClean="0">
              <a:ln>
                <a:noFill/>
              </a:ln>
              <a:solidFill>
                <a:srgbClr val="00FFFF"/>
              </a:solidFill>
              <a:effectLst/>
              <a:uLnTx/>
              <a:uFillTx/>
              <a:latin typeface="Arial" panose="020B0604020202020204" pitchFamily="34" charset="0"/>
              <a:ea typeface="+mn-ea"/>
              <a:cs typeface="Arial"/>
            </a:endParaRPr>
          </a:p>
        </p:txBody>
      </p:sp>
      <p:sp>
        <p:nvSpPr>
          <p:cNvPr id="14379" name="Rectangle 73"/>
          <p:cNvSpPr>
            <a:spLocks noChangeArrowheads="1"/>
          </p:cNvSpPr>
          <p:nvPr/>
        </p:nvSpPr>
        <p:spPr bwMode="auto">
          <a:xfrm>
            <a:off x="5072063" y="1560513"/>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 </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380" name="Rectangle 74"/>
          <p:cNvSpPr>
            <a:spLocks noChangeArrowheads="1"/>
          </p:cNvSpPr>
          <p:nvPr/>
        </p:nvSpPr>
        <p:spPr bwMode="auto">
          <a:xfrm>
            <a:off x="5287963" y="1560513"/>
            <a:ext cx="57066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Arial"/>
              </a:rPr>
              <a:t>INTEN</a:t>
            </a:r>
            <a:endParaRPr kumimoji="0" lang="en-US" altLang="en-US" sz="1400" b="1" i="0" u="none" strike="noStrike" kern="1200" cap="none" spc="0" normalizeH="0" baseline="0" noProof="0" dirty="0" smtClean="0">
              <a:ln>
                <a:noFill/>
              </a:ln>
              <a:solidFill>
                <a:srgbClr val="00FFFF"/>
              </a:solidFill>
              <a:effectLst/>
              <a:uLnTx/>
              <a:uFillTx/>
              <a:latin typeface="Arial" panose="020B0604020202020204" pitchFamily="34" charset="0"/>
              <a:ea typeface="+mn-ea"/>
              <a:cs typeface="Arial"/>
            </a:endParaRPr>
          </a:p>
        </p:txBody>
      </p:sp>
      <p:sp>
        <p:nvSpPr>
          <p:cNvPr id="14381" name="Rectangle 75"/>
          <p:cNvSpPr>
            <a:spLocks noChangeArrowheads="1"/>
          </p:cNvSpPr>
          <p:nvPr/>
        </p:nvSpPr>
        <p:spPr bwMode="auto">
          <a:xfrm>
            <a:off x="5821363" y="1560513"/>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 </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382" name="Rectangle 76"/>
          <p:cNvSpPr>
            <a:spLocks noChangeArrowheads="1"/>
          </p:cNvSpPr>
          <p:nvPr/>
        </p:nvSpPr>
        <p:spPr bwMode="auto">
          <a:xfrm>
            <a:off x="6035675" y="1560513"/>
            <a:ext cx="74058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Arial"/>
              </a:rPr>
              <a:t>ENABLE</a:t>
            </a:r>
            <a:endParaRPr kumimoji="0" lang="en-US" altLang="en-US" sz="1400" b="1" i="0" u="none" strike="noStrike" kern="1200" cap="none" spc="0" normalizeH="0" baseline="0" noProof="0" dirty="0" smtClean="0">
              <a:ln>
                <a:noFill/>
              </a:ln>
              <a:solidFill>
                <a:srgbClr val="00FFFF"/>
              </a:solidFill>
              <a:effectLst/>
              <a:uLnTx/>
              <a:uFillTx/>
              <a:latin typeface="Arial" panose="020B0604020202020204" pitchFamily="34" charset="0"/>
              <a:ea typeface="+mn-ea"/>
              <a:cs typeface="Arial"/>
            </a:endParaRPr>
          </a:p>
        </p:txBody>
      </p:sp>
      <p:sp>
        <p:nvSpPr>
          <p:cNvPr id="14383" name="Rectangle 77"/>
          <p:cNvSpPr>
            <a:spLocks noChangeArrowheads="1"/>
          </p:cNvSpPr>
          <p:nvPr/>
        </p:nvSpPr>
        <p:spPr bwMode="auto">
          <a:xfrm>
            <a:off x="6737350" y="1560513"/>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Arial"/>
              </a:rPr>
              <a:t> </a:t>
            </a:r>
            <a:endParaRPr kumimoji="0" lang="en-US" altLang="en-US" sz="1400" b="1" i="0" u="none" strike="noStrike" kern="1200" cap="none" spc="0" normalizeH="0" baseline="0" noProof="0" dirty="0" smtClean="0">
              <a:ln>
                <a:noFill/>
              </a:ln>
              <a:solidFill>
                <a:srgbClr val="00FF00"/>
              </a:solidFill>
              <a:effectLst/>
              <a:uLnTx/>
              <a:uFillTx/>
              <a:latin typeface="Arial" panose="020B0604020202020204" pitchFamily="34" charset="0"/>
              <a:ea typeface="+mn-ea"/>
              <a:cs typeface="Arial"/>
            </a:endParaRPr>
          </a:p>
        </p:txBody>
      </p:sp>
      <p:sp>
        <p:nvSpPr>
          <p:cNvPr id="14384" name="Rectangle 78"/>
          <p:cNvSpPr>
            <a:spLocks noChangeArrowheads="1"/>
          </p:cNvSpPr>
          <p:nvPr/>
        </p:nvSpPr>
        <p:spPr bwMode="auto">
          <a:xfrm>
            <a:off x="6950075" y="1560513"/>
            <a:ext cx="14571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SYSTICK_STCSR</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385" name="Rectangle 79"/>
          <p:cNvSpPr>
            <a:spLocks noChangeArrowheads="1"/>
          </p:cNvSpPr>
          <p:nvPr/>
        </p:nvSpPr>
        <p:spPr bwMode="auto">
          <a:xfrm>
            <a:off x="8323263" y="1560513"/>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 </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386" name="Rectangle 80"/>
          <p:cNvSpPr>
            <a:spLocks noChangeArrowheads="1"/>
          </p:cNvSpPr>
          <p:nvPr/>
        </p:nvSpPr>
        <p:spPr bwMode="auto">
          <a:xfrm>
            <a:off x="342900" y="1546225"/>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387" name="Rectangle 81"/>
          <p:cNvSpPr>
            <a:spLocks noChangeArrowheads="1"/>
          </p:cNvSpPr>
          <p:nvPr/>
        </p:nvSpPr>
        <p:spPr bwMode="auto">
          <a:xfrm>
            <a:off x="352425" y="1546225"/>
            <a:ext cx="11334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388" name="Rectangle 82"/>
          <p:cNvSpPr>
            <a:spLocks noChangeArrowheads="1"/>
          </p:cNvSpPr>
          <p:nvPr/>
        </p:nvSpPr>
        <p:spPr bwMode="auto">
          <a:xfrm>
            <a:off x="1485900" y="1546225"/>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389" name="Rectangle 83"/>
          <p:cNvSpPr>
            <a:spLocks noChangeArrowheads="1"/>
          </p:cNvSpPr>
          <p:nvPr/>
        </p:nvSpPr>
        <p:spPr bwMode="auto">
          <a:xfrm>
            <a:off x="1495425" y="1546225"/>
            <a:ext cx="628650"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390" name="Rectangle 84"/>
          <p:cNvSpPr>
            <a:spLocks noChangeArrowheads="1"/>
          </p:cNvSpPr>
          <p:nvPr/>
        </p:nvSpPr>
        <p:spPr bwMode="auto">
          <a:xfrm>
            <a:off x="2124075" y="1546225"/>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391" name="Rectangle 85"/>
          <p:cNvSpPr>
            <a:spLocks noChangeArrowheads="1"/>
          </p:cNvSpPr>
          <p:nvPr/>
        </p:nvSpPr>
        <p:spPr bwMode="auto">
          <a:xfrm>
            <a:off x="2133600" y="1546225"/>
            <a:ext cx="627063"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392" name="Rectangle 86"/>
          <p:cNvSpPr>
            <a:spLocks noChangeArrowheads="1"/>
          </p:cNvSpPr>
          <p:nvPr/>
        </p:nvSpPr>
        <p:spPr bwMode="auto">
          <a:xfrm>
            <a:off x="2760663" y="1546225"/>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393" name="Rectangle 87"/>
          <p:cNvSpPr>
            <a:spLocks noChangeArrowheads="1"/>
          </p:cNvSpPr>
          <p:nvPr/>
        </p:nvSpPr>
        <p:spPr bwMode="auto">
          <a:xfrm>
            <a:off x="2770188" y="1546225"/>
            <a:ext cx="817563"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394" name="Rectangle 88"/>
          <p:cNvSpPr>
            <a:spLocks noChangeArrowheads="1"/>
          </p:cNvSpPr>
          <p:nvPr/>
        </p:nvSpPr>
        <p:spPr bwMode="auto">
          <a:xfrm>
            <a:off x="3587750" y="1546225"/>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395" name="Rectangle 89"/>
          <p:cNvSpPr>
            <a:spLocks noChangeArrowheads="1"/>
          </p:cNvSpPr>
          <p:nvPr/>
        </p:nvSpPr>
        <p:spPr bwMode="auto">
          <a:xfrm>
            <a:off x="3597275" y="1546225"/>
            <a:ext cx="584200"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396" name="Rectangle 90"/>
          <p:cNvSpPr>
            <a:spLocks noChangeArrowheads="1"/>
          </p:cNvSpPr>
          <p:nvPr/>
        </p:nvSpPr>
        <p:spPr bwMode="auto">
          <a:xfrm>
            <a:off x="4181475" y="1546225"/>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397" name="Rectangle 91"/>
          <p:cNvSpPr>
            <a:spLocks noChangeArrowheads="1"/>
          </p:cNvSpPr>
          <p:nvPr/>
        </p:nvSpPr>
        <p:spPr bwMode="auto">
          <a:xfrm>
            <a:off x="4191000" y="1546225"/>
            <a:ext cx="985838"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398" name="Rectangle 92"/>
          <p:cNvSpPr>
            <a:spLocks noChangeArrowheads="1"/>
          </p:cNvSpPr>
          <p:nvPr/>
        </p:nvSpPr>
        <p:spPr bwMode="auto">
          <a:xfrm>
            <a:off x="5176838" y="1546225"/>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399" name="Rectangle 93"/>
          <p:cNvSpPr>
            <a:spLocks noChangeArrowheads="1"/>
          </p:cNvSpPr>
          <p:nvPr/>
        </p:nvSpPr>
        <p:spPr bwMode="auto">
          <a:xfrm>
            <a:off x="5186363" y="1546225"/>
            <a:ext cx="739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00" name="Rectangle 94"/>
          <p:cNvSpPr>
            <a:spLocks noChangeArrowheads="1"/>
          </p:cNvSpPr>
          <p:nvPr/>
        </p:nvSpPr>
        <p:spPr bwMode="auto">
          <a:xfrm>
            <a:off x="5926138" y="1546225"/>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01" name="Rectangle 95"/>
          <p:cNvSpPr>
            <a:spLocks noChangeArrowheads="1"/>
          </p:cNvSpPr>
          <p:nvPr/>
        </p:nvSpPr>
        <p:spPr bwMode="auto">
          <a:xfrm>
            <a:off x="5935663" y="1546225"/>
            <a:ext cx="903288"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02" name="Rectangle 96"/>
          <p:cNvSpPr>
            <a:spLocks noChangeArrowheads="1"/>
          </p:cNvSpPr>
          <p:nvPr/>
        </p:nvSpPr>
        <p:spPr bwMode="auto">
          <a:xfrm>
            <a:off x="6838950" y="1546225"/>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03" name="Rectangle 97"/>
          <p:cNvSpPr>
            <a:spLocks noChangeArrowheads="1"/>
          </p:cNvSpPr>
          <p:nvPr/>
        </p:nvSpPr>
        <p:spPr bwMode="auto">
          <a:xfrm>
            <a:off x="6848475" y="1546225"/>
            <a:ext cx="2024063"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04" name="Rectangle 98"/>
          <p:cNvSpPr>
            <a:spLocks noChangeArrowheads="1"/>
          </p:cNvSpPr>
          <p:nvPr/>
        </p:nvSpPr>
        <p:spPr bwMode="auto">
          <a:xfrm>
            <a:off x="8872538" y="1546225"/>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05" name="Rectangle 99"/>
          <p:cNvSpPr>
            <a:spLocks noChangeArrowheads="1"/>
          </p:cNvSpPr>
          <p:nvPr/>
        </p:nvSpPr>
        <p:spPr bwMode="auto">
          <a:xfrm>
            <a:off x="342900" y="1555750"/>
            <a:ext cx="9525" cy="212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06" name="Rectangle 100"/>
          <p:cNvSpPr>
            <a:spLocks noChangeArrowheads="1"/>
          </p:cNvSpPr>
          <p:nvPr/>
        </p:nvSpPr>
        <p:spPr bwMode="auto">
          <a:xfrm>
            <a:off x="1485900" y="1555750"/>
            <a:ext cx="9525" cy="212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07" name="Rectangle 101"/>
          <p:cNvSpPr>
            <a:spLocks noChangeArrowheads="1"/>
          </p:cNvSpPr>
          <p:nvPr/>
        </p:nvSpPr>
        <p:spPr bwMode="auto">
          <a:xfrm>
            <a:off x="2124075" y="1555750"/>
            <a:ext cx="9525" cy="212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08" name="Rectangle 102"/>
          <p:cNvSpPr>
            <a:spLocks noChangeArrowheads="1"/>
          </p:cNvSpPr>
          <p:nvPr/>
        </p:nvSpPr>
        <p:spPr bwMode="auto">
          <a:xfrm>
            <a:off x="2760663" y="1555750"/>
            <a:ext cx="9525" cy="212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09" name="Rectangle 103"/>
          <p:cNvSpPr>
            <a:spLocks noChangeArrowheads="1"/>
          </p:cNvSpPr>
          <p:nvPr/>
        </p:nvSpPr>
        <p:spPr bwMode="auto">
          <a:xfrm>
            <a:off x="3587750" y="1555750"/>
            <a:ext cx="9525" cy="212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10" name="Rectangle 104"/>
          <p:cNvSpPr>
            <a:spLocks noChangeArrowheads="1"/>
          </p:cNvSpPr>
          <p:nvPr/>
        </p:nvSpPr>
        <p:spPr bwMode="auto">
          <a:xfrm>
            <a:off x="4181475" y="1555750"/>
            <a:ext cx="9525" cy="212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11" name="Rectangle 105"/>
          <p:cNvSpPr>
            <a:spLocks noChangeArrowheads="1"/>
          </p:cNvSpPr>
          <p:nvPr/>
        </p:nvSpPr>
        <p:spPr bwMode="auto">
          <a:xfrm>
            <a:off x="5176838" y="1555750"/>
            <a:ext cx="9525" cy="212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12" name="Rectangle 106"/>
          <p:cNvSpPr>
            <a:spLocks noChangeArrowheads="1"/>
          </p:cNvSpPr>
          <p:nvPr/>
        </p:nvSpPr>
        <p:spPr bwMode="auto">
          <a:xfrm>
            <a:off x="5926138" y="1555750"/>
            <a:ext cx="9525" cy="212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13" name="Rectangle 107"/>
          <p:cNvSpPr>
            <a:spLocks noChangeArrowheads="1"/>
          </p:cNvSpPr>
          <p:nvPr/>
        </p:nvSpPr>
        <p:spPr bwMode="auto">
          <a:xfrm>
            <a:off x="6838950" y="1555750"/>
            <a:ext cx="9525" cy="212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14" name="Rectangle 108"/>
          <p:cNvSpPr>
            <a:spLocks noChangeArrowheads="1"/>
          </p:cNvSpPr>
          <p:nvPr/>
        </p:nvSpPr>
        <p:spPr bwMode="auto">
          <a:xfrm>
            <a:off x="8872538" y="1555750"/>
            <a:ext cx="9525" cy="212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15" name="Rectangle 109"/>
          <p:cNvSpPr>
            <a:spLocks noChangeArrowheads="1"/>
          </p:cNvSpPr>
          <p:nvPr/>
        </p:nvSpPr>
        <p:spPr bwMode="auto">
          <a:xfrm>
            <a:off x="454025" y="1779588"/>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0x</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416" name="Rectangle 110"/>
          <p:cNvSpPr>
            <a:spLocks noChangeArrowheads="1"/>
          </p:cNvSpPr>
          <p:nvPr/>
        </p:nvSpPr>
        <p:spPr bwMode="auto">
          <a:xfrm>
            <a:off x="631825" y="1779588"/>
            <a:ext cx="77905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E000E014</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417" name="Rectangle 111"/>
          <p:cNvSpPr>
            <a:spLocks noChangeArrowheads="1"/>
          </p:cNvSpPr>
          <p:nvPr/>
        </p:nvSpPr>
        <p:spPr bwMode="auto">
          <a:xfrm>
            <a:off x="1384300" y="1779588"/>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 </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418" name="Rectangle 112"/>
          <p:cNvSpPr>
            <a:spLocks noChangeArrowheads="1"/>
          </p:cNvSpPr>
          <p:nvPr/>
        </p:nvSpPr>
        <p:spPr bwMode="auto">
          <a:xfrm>
            <a:off x="1765300" y="1779588"/>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0</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419" name="Rectangle 113"/>
          <p:cNvSpPr>
            <a:spLocks noChangeArrowheads="1"/>
          </p:cNvSpPr>
          <p:nvPr/>
        </p:nvSpPr>
        <p:spPr bwMode="auto">
          <a:xfrm>
            <a:off x="1855788" y="1779588"/>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 </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420" name="Rectangle 114"/>
          <p:cNvSpPr>
            <a:spLocks noChangeArrowheads="1"/>
          </p:cNvSpPr>
          <p:nvPr/>
        </p:nvSpPr>
        <p:spPr bwMode="auto">
          <a:xfrm>
            <a:off x="3676650" y="1779588"/>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24</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421" name="Rectangle 115"/>
          <p:cNvSpPr>
            <a:spLocks noChangeArrowheads="1"/>
          </p:cNvSpPr>
          <p:nvPr/>
        </p:nvSpPr>
        <p:spPr bwMode="auto">
          <a:xfrm>
            <a:off x="3856038" y="1779588"/>
            <a:ext cx="593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422" name="Rectangle 116"/>
          <p:cNvSpPr>
            <a:spLocks noChangeArrowheads="1"/>
          </p:cNvSpPr>
          <p:nvPr/>
        </p:nvSpPr>
        <p:spPr bwMode="auto">
          <a:xfrm>
            <a:off x="3913188" y="1779588"/>
            <a:ext cx="14763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bit RELOAD value</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423" name="Rectangle 117"/>
          <p:cNvSpPr>
            <a:spLocks noChangeArrowheads="1"/>
          </p:cNvSpPr>
          <p:nvPr/>
        </p:nvSpPr>
        <p:spPr bwMode="auto">
          <a:xfrm>
            <a:off x="5295900" y="1779588"/>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 </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424" name="Rectangle 118"/>
          <p:cNvSpPr>
            <a:spLocks noChangeArrowheads="1"/>
          </p:cNvSpPr>
          <p:nvPr/>
        </p:nvSpPr>
        <p:spPr bwMode="auto">
          <a:xfrm>
            <a:off x="6950075" y="1779588"/>
            <a:ext cx="148130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SYSTICK_STRVR</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425" name="Rectangle 119"/>
          <p:cNvSpPr>
            <a:spLocks noChangeArrowheads="1"/>
          </p:cNvSpPr>
          <p:nvPr/>
        </p:nvSpPr>
        <p:spPr bwMode="auto">
          <a:xfrm>
            <a:off x="8353425" y="1779588"/>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 </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426" name="Rectangle 120"/>
          <p:cNvSpPr>
            <a:spLocks noChangeArrowheads="1"/>
          </p:cNvSpPr>
          <p:nvPr/>
        </p:nvSpPr>
        <p:spPr bwMode="auto">
          <a:xfrm>
            <a:off x="342900" y="1768475"/>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27" name="Rectangle 121"/>
          <p:cNvSpPr>
            <a:spLocks noChangeArrowheads="1"/>
          </p:cNvSpPr>
          <p:nvPr/>
        </p:nvSpPr>
        <p:spPr bwMode="auto">
          <a:xfrm>
            <a:off x="352425" y="1768475"/>
            <a:ext cx="11334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28" name="Rectangle 122"/>
          <p:cNvSpPr>
            <a:spLocks noChangeArrowheads="1"/>
          </p:cNvSpPr>
          <p:nvPr/>
        </p:nvSpPr>
        <p:spPr bwMode="auto">
          <a:xfrm>
            <a:off x="1485900" y="1768475"/>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29" name="Rectangle 123"/>
          <p:cNvSpPr>
            <a:spLocks noChangeArrowheads="1"/>
          </p:cNvSpPr>
          <p:nvPr/>
        </p:nvSpPr>
        <p:spPr bwMode="auto">
          <a:xfrm>
            <a:off x="1495425" y="1768475"/>
            <a:ext cx="628650"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30" name="Rectangle 124"/>
          <p:cNvSpPr>
            <a:spLocks noChangeArrowheads="1"/>
          </p:cNvSpPr>
          <p:nvPr/>
        </p:nvSpPr>
        <p:spPr bwMode="auto">
          <a:xfrm>
            <a:off x="2124075" y="1768475"/>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31" name="Rectangle 125"/>
          <p:cNvSpPr>
            <a:spLocks noChangeArrowheads="1"/>
          </p:cNvSpPr>
          <p:nvPr/>
        </p:nvSpPr>
        <p:spPr bwMode="auto">
          <a:xfrm>
            <a:off x="2133600" y="1768475"/>
            <a:ext cx="627063"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32" name="Rectangle 126"/>
          <p:cNvSpPr>
            <a:spLocks noChangeArrowheads="1"/>
          </p:cNvSpPr>
          <p:nvPr/>
        </p:nvSpPr>
        <p:spPr bwMode="auto">
          <a:xfrm>
            <a:off x="2760663" y="1768475"/>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33" name="Rectangle 127"/>
          <p:cNvSpPr>
            <a:spLocks noChangeArrowheads="1"/>
          </p:cNvSpPr>
          <p:nvPr/>
        </p:nvSpPr>
        <p:spPr bwMode="auto">
          <a:xfrm>
            <a:off x="2770188" y="1768475"/>
            <a:ext cx="817563"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34" name="Rectangle 128"/>
          <p:cNvSpPr>
            <a:spLocks noChangeArrowheads="1"/>
          </p:cNvSpPr>
          <p:nvPr/>
        </p:nvSpPr>
        <p:spPr bwMode="auto">
          <a:xfrm>
            <a:off x="3587750" y="1768475"/>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35" name="Rectangle 129"/>
          <p:cNvSpPr>
            <a:spLocks noChangeArrowheads="1"/>
          </p:cNvSpPr>
          <p:nvPr/>
        </p:nvSpPr>
        <p:spPr bwMode="auto">
          <a:xfrm>
            <a:off x="3597275" y="1768475"/>
            <a:ext cx="584200"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36" name="Rectangle 130"/>
          <p:cNvSpPr>
            <a:spLocks noChangeArrowheads="1"/>
          </p:cNvSpPr>
          <p:nvPr/>
        </p:nvSpPr>
        <p:spPr bwMode="auto">
          <a:xfrm>
            <a:off x="4181475" y="1768475"/>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37" name="Rectangle 131"/>
          <p:cNvSpPr>
            <a:spLocks noChangeArrowheads="1"/>
          </p:cNvSpPr>
          <p:nvPr/>
        </p:nvSpPr>
        <p:spPr bwMode="auto">
          <a:xfrm>
            <a:off x="4191000" y="1768475"/>
            <a:ext cx="985838"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38" name="Rectangle 132"/>
          <p:cNvSpPr>
            <a:spLocks noChangeArrowheads="1"/>
          </p:cNvSpPr>
          <p:nvPr/>
        </p:nvSpPr>
        <p:spPr bwMode="auto">
          <a:xfrm>
            <a:off x="5176838" y="1768475"/>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39" name="Rectangle 133"/>
          <p:cNvSpPr>
            <a:spLocks noChangeArrowheads="1"/>
          </p:cNvSpPr>
          <p:nvPr/>
        </p:nvSpPr>
        <p:spPr bwMode="auto">
          <a:xfrm>
            <a:off x="5186363" y="1768475"/>
            <a:ext cx="739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40" name="Rectangle 134"/>
          <p:cNvSpPr>
            <a:spLocks noChangeArrowheads="1"/>
          </p:cNvSpPr>
          <p:nvPr/>
        </p:nvSpPr>
        <p:spPr bwMode="auto">
          <a:xfrm>
            <a:off x="5926138" y="1768475"/>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41" name="Rectangle 135"/>
          <p:cNvSpPr>
            <a:spLocks noChangeArrowheads="1"/>
          </p:cNvSpPr>
          <p:nvPr/>
        </p:nvSpPr>
        <p:spPr bwMode="auto">
          <a:xfrm>
            <a:off x="5935663" y="1768475"/>
            <a:ext cx="903288"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42" name="Rectangle 136"/>
          <p:cNvSpPr>
            <a:spLocks noChangeArrowheads="1"/>
          </p:cNvSpPr>
          <p:nvPr/>
        </p:nvSpPr>
        <p:spPr bwMode="auto">
          <a:xfrm>
            <a:off x="6838950" y="1768475"/>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43" name="Rectangle 137"/>
          <p:cNvSpPr>
            <a:spLocks noChangeArrowheads="1"/>
          </p:cNvSpPr>
          <p:nvPr/>
        </p:nvSpPr>
        <p:spPr bwMode="auto">
          <a:xfrm>
            <a:off x="6848475" y="1768475"/>
            <a:ext cx="2024063"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44" name="Rectangle 138"/>
          <p:cNvSpPr>
            <a:spLocks noChangeArrowheads="1"/>
          </p:cNvSpPr>
          <p:nvPr/>
        </p:nvSpPr>
        <p:spPr bwMode="auto">
          <a:xfrm>
            <a:off x="8872538" y="1768475"/>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45" name="Rectangle 139"/>
          <p:cNvSpPr>
            <a:spLocks noChangeArrowheads="1"/>
          </p:cNvSpPr>
          <p:nvPr/>
        </p:nvSpPr>
        <p:spPr bwMode="auto">
          <a:xfrm>
            <a:off x="342900" y="1778000"/>
            <a:ext cx="9525" cy="2095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46" name="Rectangle 140"/>
          <p:cNvSpPr>
            <a:spLocks noChangeArrowheads="1"/>
          </p:cNvSpPr>
          <p:nvPr/>
        </p:nvSpPr>
        <p:spPr bwMode="auto">
          <a:xfrm>
            <a:off x="1485900" y="1778000"/>
            <a:ext cx="9525" cy="2095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47" name="Rectangle 141"/>
          <p:cNvSpPr>
            <a:spLocks noChangeArrowheads="1"/>
          </p:cNvSpPr>
          <p:nvPr/>
        </p:nvSpPr>
        <p:spPr bwMode="auto">
          <a:xfrm>
            <a:off x="2124075" y="1778000"/>
            <a:ext cx="9525" cy="2095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48" name="Rectangle 142"/>
          <p:cNvSpPr>
            <a:spLocks noChangeArrowheads="1"/>
          </p:cNvSpPr>
          <p:nvPr/>
        </p:nvSpPr>
        <p:spPr bwMode="auto">
          <a:xfrm>
            <a:off x="6838950" y="1778000"/>
            <a:ext cx="9525" cy="2095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49" name="Rectangle 143"/>
          <p:cNvSpPr>
            <a:spLocks noChangeArrowheads="1"/>
          </p:cNvSpPr>
          <p:nvPr/>
        </p:nvSpPr>
        <p:spPr bwMode="auto">
          <a:xfrm>
            <a:off x="8872538" y="1778000"/>
            <a:ext cx="9525" cy="2095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50" name="Rectangle 144"/>
          <p:cNvSpPr>
            <a:spLocks noChangeArrowheads="1"/>
          </p:cNvSpPr>
          <p:nvPr/>
        </p:nvSpPr>
        <p:spPr bwMode="auto">
          <a:xfrm>
            <a:off x="454025" y="2000250"/>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0x</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451" name="Rectangle 145"/>
          <p:cNvSpPr>
            <a:spLocks noChangeArrowheads="1"/>
          </p:cNvSpPr>
          <p:nvPr/>
        </p:nvSpPr>
        <p:spPr bwMode="auto">
          <a:xfrm>
            <a:off x="631825" y="2000250"/>
            <a:ext cx="77905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E000E018</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452" name="Rectangle 146"/>
          <p:cNvSpPr>
            <a:spLocks noChangeArrowheads="1"/>
          </p:cNvSpPr>
          <p:nvPr/>
        </p:nvSpPr>
        <p:spPr bwMode="auto">
          <a:xfrm>
            <a:off x="1384300" y="2000250"/>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Arial"/>
              </a:rPr>
              <a:t> </a:t>
            </a:r>
            <a:endParaRPr kumimoji="0" lang="en-US" altLang="en-US" sz="1400" b="1" i="0" u="none" strike="noStrike" kern="1200" cap="none" spc="0" normalizeH="0" baseline="0" noProof="0" dirty="0" smtClean="0">
              <a:ln>
                <a:noFill/>
              </a:ln>
              <a:solidFill>
                <a:srgbClr val="00FF00"/>
              </a:solidFill>
              <a:effectLst/>
              <a:uLnTx/>
              <a:uFillTx/>
              <a:latin typeface="Arial" panose="020B0604020202020204" pitchFamily="34" charset="0"/>
              <a:ea typeface="+mn-ea"/>
              <a:cs typeface="Arial"/>
            </a:endParaRPr>
          </a:p>
        </p:txBody>
      </p:sp>
      <p:sp>
        <p:nvSpPr>
          <p:cNvPr id="14453" name="Rectangle 147"/>
          <p:cNvSpPr>
            <a:spLocks noChangeArrowheads="1"/>
          </p:cNvSpPr>
          <p:nvPr/>
        </p:nvSpPr>
        <p:spPr bwMode="auto">
          <a:xfrm>
            <a:off x="1765300" y="2000250"/>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0</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454" name="Rectangle 148"/>
          <p:cNvSpPr>
            <a:spLocks noChangeArrowheads="1"/>
          </p:cNvSpPr>
          <p:nvPr/>
        </p:nvSpPr>
        <p:spPr bwMode="auto">
          <a:xfrm>
            <a:off x="1855788" y="2000250"/>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 </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455" name="Rectangle 149"/>
          <p:cNvSpPr>
            <a:spLocks noChangeArrowheads="1"/>
          </p:cNvSpPr>
          <p:nvPr/>
        </p:nvSpPr>
        <p:spPr bwMode="auto">
          <a:xfrm>
            <a:off x="2922588" y="2000250"/>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24</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456" name="Rectangle 150"/>
          <p:cNvSpPr>
            <a:spLocks noChangeArrowheads="1"/>
          </p:cNvSpPr>
          <p:nvPr/>
        </p:nvSpPr>
        <p:spPr bwMode="auto">
          <a:xfrm>
            <a:off x="3101975" y="2000250"/>
            <a:ext cx="593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457" name="Rectangle 151"/>
          <p:cNvSpPr>
            <a:spLocks noChangeArrowheads="1"/>
          </p:cNvSpPr>
          <p:nvPr/>
        </p:nvSpPr>
        <p:spPr bwMode="auto">
          <a:xfrm>
            <a:off x="3159125" y="2000250"/>
            <a:ext cx="18321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bit CURRENT value of </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458" name="Rectangle 152"/>
          <p:cNvSpPr>
            <a:spLocks noChangeArrowheads="1"/>
          </p:cNvSpPr>
          <p:nvPr/>
        </p:nvSpPr>
        <p:spPr bwMode="auto">
          <a:xfrm>
            <a:off x="4887913" y="2000250"/>
            <a:ext cx="123905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SysTick counter</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459" name="Rectangle 153"/>
          <p:cNvSpPr>
            <a:spLocks noChangeArrowheads="1"/>
          </p:cNvSpPr>
          <p:nvPr/>
        </p:nvSpPr>
        <p:spPr bwMode="auto">
          <a:xfrm>
            <a:off x="6046788" y="2000250"/>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 </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460" name="Rectangle 154"/>
          <p:cNvSpPr>
            <a:spLocks noChangeArrowheads="1"/>
          </p:cNvSpPr>
          <p:nvPr/>
        </p:nvSpPr>
        <p:spPr bwMode="auto">
          <a:xfrm>
            <a:off x="6950075" y="2000250"/>
            <a:ext cx="153247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SYSTICK_STCVR </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461" name="Rectangle 155"/>
          <p:cNvSpPr>
            <a:spLocks noChangeArrowheads="1"/>
          </p:cNvSpPr>
          <p:nvPr/>
        </p:nvSpPr>
        <p:spPr bwMode="auto">
          <a:xfrm>
            <a:off x="8399463" y="2000250"/>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 </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4462" name="Rectangle 156"/>
          <p:cNvSpPr>
            <a:spLocks noChangeArrowheads="1"/>
          </p:cNvSpPr>
          <p:nvPr/>
        </p:nvSpPr>
        <p:spPr bwMode="auto">
          <a:xfrm>
            <a:off x="342900" y="1987550"/>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63" name="Rectangle 157"/>
          <p:cNvSpPr>
            <a:spLocks noChangeArrowheads="1"/>
          </p:cNvSpPr>
          <p:nvPr/>
        </p:nvSpPr>
        <p:spPr bwMode="auto">
          <a:xfrm>
            <a:off x="352425" y="1987550"/>
            <a:ext cx="11334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64" name="Rectangle 158"/>
          <p:cNvSpPr>
            <a:spLocks noChangeArrowheads="1"/>
          </p:cNvSpPr>
          <p:nvPr/>
        </p:nvSpPr>
        <p:spPr bwMode="auto">
          <a:xfrm>
            <a:off x="1485900" y="1987550"/>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65" name="Rectangle 159"/>
          <p:cNvSpPr>
            <a:spLocks noChangeArrowheads="1"/>
          </p:cNvSpPr>
          <p:nvPr/>
        </p:nvSpPr>
        <p:spPr bwMode="auto">
          <a:xfrm>
            <a:off x="1495425" y="1987550"/>
            <a:ext cx="628650"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66" name="Rectangle 160"/>
          <p:cNvSpPr>
            <a:spLocks noChangeArrowheads="1"/>
          </p:cNvSpPr>
          <p:nvPr/>
        </p:nvSpPr>
        <p:spPr bwMode="auto">
          <a:xfrm>
            <a:off x="2124075" y="1987550"/>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67" name="Rectangle 161"/>
          <p:cNvSpPr>
            <a:spLocks noChangeArrowheads="1"/>
          </p:cNvSpPr>
          <p:nvPr/>
        </p:nvSpPr>
        <p:spPr bwMode="auto">
          <a:xfrm>
            <a:off x="2133600" y="1987550"/>
            <a:ext cx="4705350"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68" name="Rectangle 162"/>
          <p:cNvSpPr>
            <a:spLocks noChangeArrowheads="1"/>
          </p:cNvSpPr>
          <p:nvPr/>
        </p:nvSpPr>
        <p:spPr bwMode="auto">
          <a:xfrm>
            <a:off x="6838950" y="1987550"/>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69" name="Rectangle 163"/>
          <p:cNvSpPr>
            <a:spLocks noChangeArrowheads="1"/>
          </p:cNvSpPr>
          <p:nvPr/>
        </p:nvSpPr>
        <p:spPr bwMode="auto">
          <a:xfrm>
            <a:off x="6848475" y="1987550"/>
            <a:ext cx="2024063"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70" name="Rectangle 164"/>
          <p:cNvSpPr>
            <a:spLocks noChangeArrowheads="1"/>
          </p:cNvSpPr>
          <p:nvPr/>
        </p:nvSpPr>
        <p:spPr bwMode="auto">
          <a:xfrm>
            <a:off x="8872538" y="1987550"/>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71" name="Rectangle 165"/>
          <p:cNvSpPr>
            <a:spLocks noChangeArrowheads="1"/>
          </p:cNvSpPr>
          <p:nvPr/>
        </p:nvSpPr>
        <p:spPr bwMode="auto">
          <a:xfrm>
            <a:off x="342900" y="1997075"/>
            <a:ext cx="9525" cy="212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72" name="Rectangle 166"/>
          <p:cNvSpPr>
            <a:spLocks noChangeArrowheads="1"/>
          </p:cNvSpPr>
          <p:nvPr/>
        </p:nvSpPr>
        <p:spPr bwMode="auto">
          <a:xfrm>
            <a:off x="342900" y="2209800"/>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73" name="Rectangle 167"/>
          <p:cNvSpPr>
            <a:spLocks noChangeArrowheads="1"/>
          </p:cNvSpPr>
          <p:nvPr/>
        </p:nvSpPr>
        <p:spPr bwMode="auto">
          <a:xfrm>
            <a:off x="342900" y="2209800"/>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74" name="Rectangle 168"/>
          <p:cNvSpPr>
            <a:spLocks noChangeArrowheads="1"/>
          </p:cNvSpPr>
          <p:nvPr/>
        </p:nvSpPr>
        <p:spPr bwMode="auto">
          <a:xfrm>
            <a:off x="352425" y="2209800"/>
            <a:ext cx="11334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75" name="Rectangle 169"/>
          <p:cNvSpPr>
            <a:spLocks noChangeArrowheads="1"/>
          </p:cNvSpPr>
          <p:nvPr/>
        </p:nvSpPr>
        <p:spPr bwMode="auto">
          <a:xfrm>
            <a:off x="1485900" y="1997075"/>
            <a:ext cx="9525" cy="212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76" name="Rectangle 170"/>
          <p:cNvSpPr>
            <a:spLocks noChangeArrowheads="1"/>
          </p:cNvSpPr>
          <p:nvPr/>
        </p:nvSpPr>
        <p:spPr bwMode="auto">
          <a:xfrm>
            <a:off x="1485900" y="2209800"/>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77" name="Rectangle 171"/>
          <p:cNvSpPr>
            <a:spLocks noChangeArrowheads="1"/>
          </p:cNvSpPr>
          <p:nvPr/>
        </p:nvSpPr>
        <p:spPr bwMode="auto">
          <a:xfrm>
            <a:off x="1495425" y="2209800"/>
            <a:ext cx="628650"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78" name="Rectangle 172"/>
          <p:cNvSpPr>
            <a:spLocks noChangeArrowheads="1"/>
          </p:cNvSpPr>
          <p:nvPr/>
        </p:nvSpPr>
        <p:spPr bwMode="auto">
          <a:xfrm>
            <a:off x="2124075" y="1997075"/>
            <a:ext cx="9525" cy="212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79" name="Rectangle 173"/>
          <p:cNvSpPr>
            <a:spLocks noChangeArrowheads="1"/>
          </p:cNvSpPr>
          <p:nvPr/>
        </p:nvSpPr>
        <p:spPr bwMode="auto">
          <a:xfrm>
            <a:off x="2124075" y="2209800"/>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80" name="Rectangle 174"/>
          <p:cNvSpPr>
            <a:spLocks noChangeArrowheads="1"/>
          </p:cNvSpPr>
          <p:nvPr/>
        </p:nvSpPr>
        <p:spPr bwMode="auto">
          <a:xfrm>
            <a:off x="2133600" y="2209800"/>
            <a:ext cx="4705350"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81" name="Rectangle 175"/>
          <p:cNvSpPr>
            <a:spLocks noChangeArrowheads="1"/>
          </p:cNvSpPr>
          <p:nvPr/>
        </p:nvSpPr>
        <p:spPr bwMode="auto">
          <a:xfrm>
            <a:off x="6838950" y="1997075"/>
            <a:ext cx="9525" cy="212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82" name="Rectangle 176"/>
          <p:cNvSpPr>
            <a:spLocks noChangeArrowheads="1"/>
          </p:cNvSpPr>
          <p:nvPr/>
        </p:nvSpPr>
        <p:spPr bwMode="auto">
          <a:xfrm>
            <a:off x="6838950" y="2209800"/>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83" name="Rectangle 177"/>
          <p:cNvSpPr>
            <a:spLocks noChangeArrowheads="1"/>
          </p:cNvSpPr>
          <p:nvPr/>
        </p:nvSpPr>
        <p:spPr bwMode="auto">
          <a:xfrm>
            <a:off x="6848475" y="2209800"/>
            <a:ext cx="2024063"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84" name="Rectangle 178"/>
          <p:cNvSpPr>
            <a:spLocks noChangeArrowheads="1"/>
          </p:cNvSpPr>
          <p:nvPr/>
        </p:nvSpPr>
        <p:spPr bwMode="auto">
          <a:xfrm>
            <a:off x="8872538" y="1997075"/>
            <a:ext cx="9525" cy="212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85" name="Rectangle 179"/>
          <p:cNvSpPr>
            <a:spLocks noChangeArrowheads="1"/>
          </p:cNvSpPr>
          <p:nvPr/>
        </p:nvSpPr>
        <p:spPr bwMode="auto">
          <a:xfrm>
            <a:off x="8872538" y="2209800"/>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86" name="Rectangle 180"/>
          <p:cNvSpPr>
            <a:spLocks noChangeArrowheads="1"/>
          </p:cNvSpPr>
          <p:nvPr/>
        </p:nvSpPr>
        <p:spPr bwMode="auto">
          <a:xfrm>
            <a:off x="8872538" y="2209800"/>
            <a:ext cx="95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FF00"/>
              </a:solidFill>
              <a:effectLst/>
              <a:uLnTx/>
              <a:uFillTx/>
              <a:latin typeface="Arial"/>
              <a:ea typeface="+mn-ea"/>
              <a:cs typeface="Arial"/>
            </a:endParaRPr>
          </a:p>
        </p:txBody>
      </p:sp>
      <p:sp>
        <p:nvSpPr>
          <p:cNvPr id="14487" name="Rectangle 181"/>
          <p:cNvSpPr>
            <a:spLocks noChangeArrowheads="1"/>
          </p:cNvSpPr>
          <p:nvPr/>
        </p:nvSpPr>
        <p:spPr bwMode="auto">
          <a:xfrm>
            <a:off x="454025" y="2217738"/>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FF00"/>
                </a:solidFill>
                <a:effectLst/>
                <a:uLnTx/>
                <a:uFillTx/>
                <a:latin typeface="Book Antiqua" panose="02040602050305030304" pitchFamily="18" charset="0"/>
                <a:ea typeface="+mn-ea"/>
                <a:cs typeface="Arial"/>
              </a:rPr>
              <a:t> </a:t>
            </a:r>
            <a:endParaRPr kumimoji="0" lang="en-US" altLang="en-US" sz="14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186" name="Rectangle 185"/>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smtClean="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endPar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83602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idx="4294967295"/>
          </p:nvPr>
        </p:nvSpPr>
        <p:spPr>
          <a:xfrm>
            <a:off x="0" y="76200"/>
            <a:ext cx="8229600" cy="381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r>
              <a:rPr lang="en-US" altLang="en-US" sz="2800" b="1" kern="1200" dirty="0">
                <a:solidFill>
                  <a:srgbClr val="FF00FF"/>
                </a:solidFill>
                <a:latin typeface="Times New Roman" panose="02020603050405020304" pitchFamily="18" charset="0"/>
                <a:ea typeface="+mn-ea"/>
                <a:cs typeface="Times New Roman" panose="02020603050405020304" pitchFamily="18" charset="0"/>
              </a:rPr>
              <a:t>Using the </a:t>
            </a:r>
            <a:r>
              <a:rPr lang="en-US" altLang="en-US" sz="2800" b="1" kern="1200" dirty="0" err="1">
                <a:solidFill>
                  <a:srgbClr val="FF00FF"/>
                </a:solidFill>
                <a:latin typeface="Times New Roman" panose="02020603050405020304" pitchFamily="18" charset="0"/>
                <a:ea typeface="+mn-ea"/>
                <a:cs typeface="Times New Roman" panose="02020603050405020304" pitchFamily="18" charset="0"/>
              </a:rPr>
              <a:t>SysTick</a:t>
            </a:r>
            <a:r>
              <a:rPr lang="en-US" altLang="en-US" sz="2800" b="1" kern="1200" dirty="0">
                <a:solidFill>
                  <a:srgbClr val="FF00FF"/>
                </a:solidFill>
                <a:latin typeface="Times New Roman" panose="02020603050405020304" pitchFamily="18" charset="0"/>
                <a:ea typeface="+mn-ea"/>
                <a:cs typeface="Times New Roman" panose="02020603050405020304" pitchFamily="18" charset="0"/>
              </a:rPr>
              <a:t> Timer</a:t>
            </a:r>
          </a:p>
        </p:txBody>
      </p:sp>
      <p:sp>
        <p:nvSpPr>
          <p:cNvPr id="2" name="TextBox 1"/>
          <p:cNvSpPr txBox="1"/>
          <p:nvPr/>
        </p:nvSpPr>
        <p:spPr>
          <a:xfrm>
            <a:off x="0" y="5638800"/>
            <a:ext cx="91440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What limits the delay to 5.592 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How could you make a longer delay?</a:t>
            </a:r>
            <a:endPar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3" name="Rectangle 2"/>
          <p:cNvSpPr/>
          <p:nvPr/>
        </p:nvSpPr>
        <p:spPr>
          <a:xfrm>
            <a:off x="152400" y="1175027"/>
            <a:ext cx="9144000"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A6705"/>
                </a:solidFill>
                <a:effectLst/>
                <a:uLnTx/>
                <a:uFillTx/>
                <a:latin typeface="Times New Roman" panose="02020603050405020304" pitchFamily="18" charset="0"/>
                <a:ea typeface="+mn-ea"/>
                <a:cs typeface="Times New Roman" panose="02020603050405020304" pitchFamily="18" charset="0"/>
              </a:rPr>
              <a:t>void</a:t>
            </a:r>
            <a:r>
              <a:rPr kumimoji="0" lang="en-US" sz="18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err="1" smtClean="0">
                <a:ln>
                  <a:noFill/>
                </a:ln>
                <a:solidFill>
                  <a:srgbClr val="FFFF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SysTick_Init</a:t>
            </a:r>
            <a:r>
              <a:rPr kumimoji="0" lang="en-US" sz="1800" b="1" i="1"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smtClean="0">
                <a:ln>
                  <a:noFill/>
                </a:ln>
                <a:solidFill>
                  <a:srgbClr val="FF6600"/>
                </a:solidFill>
                <a:effectLst/>
                <a:uLnTx/>
                <a:uFillTx/>
                <a:latin typeface="Times New Roman" panose="02020603050405020304" pitchFamily="18" charset="0"/>
                <a:ea typeface="+mn-ea"/>
                <a:cs typeface="Times New Roman" panose="02020603050405020304" pitchFamily="18" charset="0"/>
              </a:rPr>
              <a:t>(</a:t>
            </a:r>
            <a:r>
              <a:rPr kumimoji="0" lang="en-US" sz="1800" b="1" i="1" u="none" strike="noStrike" kern="1200" cap="none" spc="0" normalizeH="0" baseline="0" noProof="0" dirty="0">
                <a:ln>
                  <a:noFill/>
                </a:ln>
                <a:solidFill>
                  <a:srgbClr val="FF6600"/>
                </a:solidFill>
                <a:effectLst/>
                <a:uLnTx/>
                <a:uFillTx/>
                <a:latin typeface="Times New Roman" panose="02020603050405020304" pitchFamily="18" charset="0"/>
                <a:ea typeface="+mn-ea"/>
                <a:cs typeface="Times New Roman" panose="02020603050405020304" pitchFamily="18" charset="0"/>
              </a:rPr>
              <a:t>void)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800" b="1" i="0"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a:t>
            </a:r>
            <a:r>
              <a:rPr kumimoji="0" lang="en-US" sz="1800" b="1" i="1" u="none" strike="noStrike" kern="1200" cap="none" spc="0" normalizeH="0" baseline="0" noProof="0" dirty="0" smtClean="0">
                <a:ln>
                  <a:noFill/>
                </a:ln>
                <a:solidFill>
                  <a:srgbClr val="00B05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//initialization of </a:t>
            </a:r>
            <a:r>
              <a:rPr kumimoji="0" lang="en-US" sz="1800" b="1" i="0" u="sng" strike="noStrike" kern="1200" cap="none" spc="0" normalizeH="0" baseline="0" noProof="0" dirty="0" err="1">
                <a:ln>
                  <a:noFill/>
                </a:ln>
                <a:solidFill>
                  <a:srgbClr val="00FF00"/>
                </a:solidFill>
                <a:effectLst/>
                <a:uLnTx/>
                <a:uFillTx/>
                <a:latin typeface="Times New Roman" panose="02020603050405020304" pitchFamily="18" charset="0"/>
                <a:ea typeface="+mn-ea"/>
                <a:cs typeface="Times New Roman" panose="02020603050405020304" pitchFamily="18" charset="0"/>
              </a:rPr>
              <a:t>systic</a:t>
            </a:r>
            <a:r>
              <a:rPr kumimoji="0" lang="en-US" sz="1800" b="1" i="0" u="sng"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timer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SysTick -&gt; CTRL  </a:t>
            </a:r>
            <a:r>
              <a:rPr kumimoji="0" lang="en-US" sz="1800" b="1" i="1" u="none" strike="noStrike" kern="1200" cap="none" spc="0" normalizeH="0" baseline="0" noProof="0" dirty="0" smtClean="0">
                <a:ln>
                  <a:noFill/>
                </a:ln>
                <a:solidFill>
                  <a:srgbClr val="FF00FF"/>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0;                 </a:t>
            </a:r>
            <a:r>
              <a:rPr kumimoji="0" lang="en-US" sz="1800" b="1" i="1"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disable SysTick During step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err="1" smtClean="0">
                <a:ln>
                  <a:noFill/>
                </a:ln>
                <a:solidFill>
                  <a:srgbClr val="FFFF00"/>
                </a:solidFill>
                <a:effectLst/>
                <a:uLnTx/>
                <a:uFillTx/>
                <a:latin typeface="Times New Roman" panose="02020603050405020304" pitchFamily="18" charset="0"/>
                <a:ea typeface="+mn-ea"/>
                <a:cs typeface="Times New Roman" panose="02020603050405020304" pitchFamily="18" charset="0"/>
              </a:rPr>
              <a:t>SysTick</a:t>
            </a:r>
            <a:r>
              <a:rPr kumimoji="0" lang="en-US" sz="1800" b="1" i="1"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 -&gt; LOAD </a:t>
            </a:r>
            <a:r>
              <a:rPr kumimoji="0" lang="en-US" sz="1800" b="1" i="1"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 0x00FFFFFF;         </a:t>
            </a:r>
            <a:r>
              <a:rPr kumimoji="0" lang="en-US" sz="1800" b="1" i="1"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max reload value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SysTick -&gt; VAL     </a:t>
            </a:r>
            <a:r>
              <a:rPr kumimoji="0" lang="en-US" sz="1800" b="1" i="1" u="none" strike="noStrike" kern="1200" cap="none" spc="0" normalizeH="0" baseline="0" noProof="0" dirty="0" smtClean="0">
                <a:ln>
                  <a:noFill/>
                </a:ln>
                <a:solidFill>
                  <a:srgbClr val="FF00FF"/>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0;                   </a:t>
            </a:r>
            <a:r>
              <a:rPr kumimoji="0" lang="en-US" sz="1800" b="1" i="1"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any write to current clears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SysTick -&gt; CTRL  </a:t>
            </a:r>
            <a:r>
              <a:rPr kumimoji="0" lang="en-US" sz="1800" b="1" i="1" u="none" strike="noStrike" kern="1200" cap="none" spc="0" normalizeH="0" baseline="0" noProof="0" dirty="0" smtClean="0">
                <a:ln>
                  <a:noFill/>
                </a:ln>
                <a:solidFill>
                  <a:srgbClr val="FF00FF"/>
                </a:solidFill>
                <a:effectLst/>
                <a:uLnTx/>
                <a:uFillTx/>
                <a:latin typeface="Times New Roman" panose="02020603050405020304" pitchFamily="18" charset="0"/>
                <a:ea typeface="+mn-ea"/>
                <a:cs typeface="Times New Roman" panose="02020603050405020304" pitchFamily="18" charset="0"/>
              </a:rPr>
              <a:t>= 0x00000005;</a:t>
            </a:r>
            <a:r>
              <a:rPr kumimoji="0" lang="en-US" sz="1800" b="1" i="1"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enable </a:t>
            </a:r>
            <a:r>
              <a:rPr kumimoji="0" lang="en-US" sz="1800" b="1" i="1" u="none" strike="noStrike" kern="1200" cap="none" spc="0" normalizeH="0" baseline="0" noProof="0" dirty="0" err="1">
                <a:ln>
                  <a:noFill/>
                </a:ln>
                <a:solidFill>
                  <a:srgbClr val="00FF00"/>
                </a:solidFill>
                <a:effectLst/>
                <a:uLnTx/>
                <a:uFillTx/>
                <a:latin typeface="Times New Roman" panose="02020603050405020304" pitchFamily="18" charset="0"/>
                <a:ea typeface="+mn-ea"/>
                <a:cs typeface="Times New Roman" panose="02020603050405020304" pitchFamily="18" charset="0"/>
              </a:rPr>
              <a:t>systic</a:t>
            </a: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3MHz, No Interrupts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800" b="1" i="0"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 }</a:t>
            </a:r>
            <a:endParaRPr kumimoji="0" lang="en-US" sz="1800" b="0"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endParaRPr>
          </a:p>
        </p:txBody>
      </p:sp>
      <p:sp>
        <p:nvSpPr>
          <p:cNvPr id="4" name="Rectangle 3"/>
          <p:cNvSpPr/>
          <p:nvPr/>
        </p:nvSpPr>
        <p:spPr>
          <a:xfrm>
            <a:off x="152400" y="3338899"/>
            <a:ext cx="8991600"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A6705"/>
                </a:solidFill>
                <a:effectLst/>
                <a:uLnTx/>
                <a:uFillTx/>
                <a:latin typeface="Times New Roman" panose="02020603050405020304" pitchFamily="18" charset="0"/>
                <a:ea typeface="+mn-ea"/>
                <a:cs typeface="Times New Roman" panose="02020603050405020304" pitchFamily="18" charset="0"/>
              </a:rPr>
              <a:t>void</a:t>
            </a:r>
            <a:r>
              <a:rPr kumimoji="0" lang="en-US" sz="18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err="1" smtClean="0">
                <a:ln>
                  <a:noFill/>
                </a:ln>
                <a:solidFill>
                  <a:srgbClr val="FFFF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SysTick_delay</a:t>
            </a:r>
            <a:r>
              <a:rPr kumimoji="0" lang="en-US" sz="1800" b="1" i="1"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a:t>
            </a:r>
            <a:r>
              <a:rPr kumimoji="0" lang="en-US" sz="1800" b="1" i="1"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uint16_t</a:t>
            </a: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 delay)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a:t>
            </a:r>
            <a:r>
              <a:rPr kumimoji="0" lang="en-US" sz="1800" b="1" i="1" u="sng" strike="noStrike" kern="1200" cap="none" spc="0" normalizeH="0" baseline="0" noProof="0" dirty="0" err="1">
                <a:ln>
                  <a:noFill/>
                </a:ln>
                <a:solidFill>
                  <a:srgbClr val="00FF00"/>
                </a:solidFill>
                <a:effectLst/>
                <a:uLnTx/>
                <a:uFillTx/>
                <a:latin typeface="Times New Roman" panose="02020603050405020304" pitchFamily="18" charset="0"/>
                <a:ea typeface="+mn-ea"/>
                <a:cs typeface="Times New Roman" panose="02020603050405020304" pitchFamily="18" charset="0"/>
              </a:rPr>
              <a:t>Systick</a:t>
            </a:r>
            <a:r>
              <a:rPr kumimoji="0" lang="en-US" sz="1800" b="1" i="1" u="sng"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delay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SysTick -&gt; LOAD </a:t>
            </a:r>
            <a:r>
              <a:rPr kumimoji="0" lang="en-US" sz="1800" b="1" i="1"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 ((delay * </a:t>
            </a:r>
            <a:r>
              <a:rPr kumimoji="0" lang="en-US" sz="1800" b="1" i="1"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3000</a:t>
            </a:r>
            <a:r>
              <a:rPr kumimoji="0" lang="en-US" sz="1800" b="1" i="1"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 - 1);      </a:t>
            </a:r>
            <a:r>
              <a:rPr kumimoji="0" lang="en-US" sz="1800" b="1" i="1" u="none" strike="noStrike" kern="1200" cap="none" spc="0" normalizeH="0" baseline="0" noProof="0" dirty="0" smtClean="0">
                <a:ln>
                  <a:noFill/>
                </a:ln>
                <a:solidFill>
                  <a:srgbClr val="FF00FF"/>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//delay for 1 </a:t>
            </a:r>
            <a:r>
              <a:rPr kumimoji="0" lang="en-US" sz="1800" b="1" i="1" u="none" strike="noStrike" kern="1200" cap="none" spc="0" normalizeH="0" baseline="0" noProof="0" dirty="0" err="1" smtClean="0">
                <a:ln>
                  <a:noFill/>
                </a:ln>
                <a:solidFill>
                  <a:srgbClr val="00FF00"/>
                </a:solidFill>
                <a:effectLst/>
                <a:uLnTx/>
                <a:uFillTx/>
                <a:latin typeface="Times New Roman" panose="02020603050405020304" pitchFamily="18" charset="0"/>
                <a:ea typeface="+mn-ea"/>
                <a:cs typeface="Times New Roman" panose="02020603050405020304" pitchFamily="18" charset="0"/>
              </a:rPr>
              <a:t>msecond</a:t>
            </a:r>
            <a:r>
              <a:rPr kumimoji="0" lang="en-US" sz="1800" b="1" i="1"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per delay value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SysTick -&gt; VAL     </a:t>
            </a:r>
            <a:r>
              <a:rPr kumimoji="0" lang="en-US" sz="1800" b="1" i="1" u="none" strike="noStrike" kern="1200" cap="none" spc="0" normalizeH="0" baseline="0" noProof="0" dirty="0" smtClean="0">
                <a:ln>
                  <a:noFill/>
                </a:ln>
                <a:solidFill>
                  <a:srgbClr val="FF00FF"/>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0;                           </a:t>
            </a:r>
            <a:r>
              <a:rPr kumimoji="0" lang="en-US" sz="1800" b="1" i="1" u="none" strike="noStrike" kern="1200" cap="none" spc="0" normalizeH="0" baseline="0" noProof="0" dirty="0" smtClean="0">
                <a:ln>
                  <a:noFill/>
                </a:ln>
                <a:solidFill>
                  <a:srgbClr val="FF00FF"/>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any write to CVR clears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while </a:t>
            </a:r>
            <a:r>
              <a:rPr kumimoji="0" lang="en-US" sz="1800" b="1" i="1"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smtClean="0">
                <a:ln>
                  <a:noFill/>
                </a:ln>
                <a:solidFill>
                  <a:srgbClr val="FF00FF"/>
                </a:solidFill>
                <a:effectLst/>
                <a:uLnTx/>
                <a:uFillTx/>
                <a:latin typeface="Times New Roman" panose="02020603050405020304" pitchFamily="18" charset="0"/>
                <a:ea typeface="+mn-ea"/>
                <a:cs typeface="Times New Roman" panose="02020603050405020304" pitchFamily="18" charset="0"/>
              </a:rPr>
              <a:t>(</a:t>
            </a:r>
            <a:r>
              <a:rPr kumimoji="0" lang="en-US" sz="1800" b="1" i="1" u="none" strike="noStrike" kern="1200" cap="none" spc="0" normalizeH="0" baseline="0" noProof="0" dirty="0" err="1" smtClean="0">
                <a:ln>
                  <a:noFill/>
                </a:ln>
                <a:solidFill>
                  <a:srgbClr val="FF00FF"/>
                </a:solidFill>
                <a:effectLst/>
                <a:uLnTx/>
                <a:uFillTx/>
                <a:latin typeface="Times New Roman" panose="02020603050405020304" pitchFamily="18" charset="0"/>
                <a:ea typeface="+mn-ea"/>
                <a:cs typeface="Times New Roman" panose="02020603050405020304" pitchFamily="18" charset="0"/>
              </a:rPr>
              <a:t>SysTick</a:t>
            </a:r>
            <a:r>
              <a:rPr kumimoji="0" lang="en-US" sz="1800" b="1" i="1" u="none" strike="noStrike" kern="1200" cap="none" spc="0" normalizeH="0" baseline="0" noProof="0" dirty="0" smtClean="0">
                <a:ln>
                  <a:noFill/>
                </a:ln>
                <a:solidFill>
                  <a:srgbClr val="FF00FF"/>
                </a:solidFill>
                <a:effectLst/>
                <a:uLnTx/>
                <a:uFillTx/>
                <a:latin typeface="Times New Roman" panose="02020603050405020304" pitchFamily="18" charset="0"/>
                <a:ea typeface="+mn-ea"/>
                <a:cs typeface="Times New Roman" panose="02020603050405020304" pitchFamily="18" charset="0"/>
              </a:rPr>
              <a:t> - &gt; CTRL </a:t>
            </a:r>
            <a:r>
              <a:rPr kumimoji="0" lang="en-US" sz="1800" b="1" i="1"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smtClean="0">
                <a:ln>
                  <a:noFill/>
                </a:ln>
                <a:solidFill>
                  <a:srgbClr val="FF00FF"/>
                </a:solidFill>
                <a:effectLst/>
                <a:uLnTx/>
                <a:uFillTx/>
                <a:latin typeface="Times New Roman" panose="02020603050405020304" pitchFamily="18" charset="0"/>
                <a:ea typeface="+mn-ea"/>
                <a:cs typeface="Times New Roman" panose="02020603050405020304" pitchFamily="18" charset="0"/>
              </a:rPr>
              <a:t>&amp;  </a:t>
            </a:r>
            <a:r>
              <a:rPr kumimoji="0" lang="en-US" sz="1800" b="1" i="1"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0x00010000</a:t>
            </a:r>
            <a:r>
              <a:rPr kumimoji="0" lang="en-US" sz="1800" b="1" i="1"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 == 0</a:t>
            </a: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a:t>
            </a:r>
            <a:r>
              <a:rPr kumimoji="0" lang="en-US" sz="1800" b="1" i="1"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a:t>
            </a:r>
            <a:r>
              <a:rPr kumimoji="0" lang="en-US" sz="18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wait for flag to be 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800" b="1" i="0"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 }</a:t>
            </a:r>
            <a:endParaRPr kumimoji="0" lang="en-US" sz="1800" b="0"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endParaRPr>
          </a:p>
        </p:txBody>
      </p:sp>
      <p:sp>
        <p:nvSpPr>
          <p:cNvPr id="7" name="Rectangle 6"/>
          <p:cNvSpPr/>
          <p:nvPr/>
        </p:nvSpPr>
        <p:spPr>
          <a:xfrm>
            <a:off x="0" y="6611779"/>
            <a:ext cx="9144000" cy="253916"/>
          </a:xfrm>
          <a:prstGeom prst="rect">
            <a:avLst/>
          </a:prstGeom>
          <a:solidFill>
            <a:schemeClr val="bg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smtClean="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endPar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421531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 calcmode="lin" valueType="num">
                                      <p:cBhvr additive="base">
                                        <p:cTn id="11"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6" end="6"/>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 end="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
                                            <p:txEl>
                                              <p:pRg st="2" end="2"/>
                                            </p:txEl>
                                          </p:spTgt>
                                        </p:tgtEl>
                                        <p:attrNameLst>
                                          <p:attrName>style.visibility</p:attrName>
                                        </p:attrNameLst>
                                      </p:cBhvr>
                                      <p:to>
                                        <p:strVal val="visible"/>
                                      </p:to>
                                    </p:set>
                                    <p:anim calcmode="lin" valueType="num">
                                      <p:cBhvr additive="base">
                                        <p:cTn id="5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
                                            <p:txEl>
                                              <p:pRg st="3" end="3"/>
                                            </p:txEl>
                                          </p:spTgt>
                                        </p:tgtEl>
                                        <p:attrNameLst>
                                          <p:attrName>style.visibility</p:attrName>
                                        </p:attrNameLst>
                                      </p:cBhvr>
                                      <p:to>
                                        <p:strVal val="visible"/>
                                      </p:to>
                                    </p:set>
                                    <p:anim calcmode="lin" valueType="num">
                                      <p:cBhvr additive="base">
                                        <p:cTn id="5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4">
                                            <p:txEl>
                                              <p:pRg st="4" end="4"/>
                                            </p:txEl>
                                          </p:spTgt>
                                        </p:tgtEl>
                                        <p:attrNameLst>
                                          <p:attrName>style.visibility</p:attrName>
                                        </p:attrNameLst>
                                      </p:cBhvr>
                                      <p:to>
                                        <p:strVal val="visible"/>
                                      </p:to>
                                    </p:set>
                                    <p:anim calcmode="lin" valueType="num">
                                      <p:cBhvr additive="base">
                                        <p:cTn id="6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ppt_x"/>
                                          </p:val>
                                        </p:tav>
                                        <p:tav tm="100000">
                                          <p:val>
                                            <p:strVal val="#ppt_x"/>
                                          </p:val>
                                        </p:tav>
                                      </p:tavLst>
                                    </p:anim>
                                    <p:anim calcmode="lin" valueType="num">
                                      <p:cBhvr additive="base">
                                        <p:cTn id="7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2930"/>
            <a:ext cx="9158416" cy="661470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6" name="Rectangle 5"/>
          <p:cNvSpPr/>
          <p:nvPr/>
        </p:nvSpPr>
        <p:spPr>
          <a:xfrm>
            <a:off x="2209800" y="2221056"/>
            <a:ext cx="1295400" cy="217344"/>
          </a:xfrm>
          <a:prstGeom prst="rect">
            <a:avLst/>
          </a:prstGeom>
          <a:solidFill>
            <a:srgbClr val="FFFF00"/>
          </a:solidFill>
          <a:ln>
            <a:noFill/>
          </a:ln>
          <a:effectLst>
            <a:glow rad="127000">
              <a:srgbClr val="FF0000"/>
            </a:glow>
          </a:effectLst>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 name="Rectangle 4"/>
          <p:cNvSpPr/>
          <p:nvPr/>
        </p:nvSpPr>
        <p:spPr>
          <a:xfrm>
            <a:off x="304800" y="1676400"/>
            <a:ext cx="2834640" cy="228600"/>
          </a:xfrm>
          <a:prstGeom prst="rect">
            <a:avLst/>
          </a:prstGeom>
          <a:solidFill>
            <a:srgbClr val="FFFF00"/>
          </a:solidFill>
          <a:ln>
            <a:noFill/>
          </a:ln>
          <a:effectLst>
            <a:glow rad="127000">
              <a:srgbClr val="FF0000"/>
            </a:glow>
          </a:effectLst>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8435" name="Rectangle 2"/>
          <p:cNvSpPr>
            <a:spLocks noGrp="1" noChangeArrowheads="1"/>
          </p:cNvSpPr>
          <p:nvPr>
            <p:ph type="title" idx="4294967295"/>
          </p:nvPr>
        </p:nvSpPr>
        <p:spPr>
          <a:xfrm>
            <a:off x="457200" y="76200"/>
            <a:ext cx="8229600" cy="381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r>
              <a:rPr lang="en-US" altLang="en-US" sz="2800" b="1" kern="1200" dirty="0">
                <a:solidFill>
                  <a:srgbClr val="FF33CC"/>
                </a:solidFill>
                <a:latin typeface="Times New Roman" panose="02020603050405020304" pitchFamily="18" charset="0"/>
                <a:ea typeface="+mn-ea"/>
                <a:cs typeface="Times New Roman" panose="02020603050405020304" pitchFamily="18" charset="0"/>
              </a:rPr>
              <a:t>Using the </a:t>
            </a:r>
            <a:r>
              <a:rPr lang="en-US" altLang="en-US" sz="2800" b="1" kern="1200" dirty="0" err="1">
                <a:solidFill>
                  <a:srgbClr val="FF33CC"/>
                </a:solidFill>
                <a:latin typeface="Times New Roman" panose="02020603050405020304" pitchFamily="18" charset="0"/>
                <a:ea typeface="+mn-ea"/>
                <a:cs typeface="Times New Roman" panose="02020603050405020304" pitchFamily="18" charset="0"/>
              </a:rPr>
              <a:t>SysTick</a:t>
            </a:r>
            <a:r>
              <a:rPr lang="en-US" altLang="en-US" sz="2800" b="1" kern="1200" dirty="0">
                <a:solidFill>
                  <a:srgbClr val="FF33CC"/>
                </a:solidFill>
                <a:latin typeface="Times New Roman" panose="02020603050405020304" pitchFamily="18" charset="0"/>
                <a:ea typeface="+mn-ea"/>
                <a:cs typeface="Times New Roman" panose="02020603050405020304" pitchFamily="18" charset="0"/>
              </a:rPr>
              <a:t> Timer</a:t>
            </a:r>
          </a:p>
        </p:txBody>
      </p:sp>
      <p:sp>
        <p:nvSpPr>
          <p:cNvPr id="3" name="Rectangle 2"/>
          <p:cNvSpPr/>
          <p:nvPr/>
        </p:nvSpPr>
        <p:spPr>
          <a:xfrm>
            <a:off x="1708" y="775037"/>
            <a:ext cx="9144000"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void</a:t>
            </a:r>
            <a:r>
              <a:rPr kumimoji="0" lang="en-US" sz="18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err="1" smtClean="0">
                <a:ln>
                  <a:noFill/>
                </a:ln>
                <a:solidFill>
                  <a:srgbClr val="FFFF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SysTick_Init_interrupt</a:t>
            </a:r>
            <a:r>
              <a:rPr kumimoji="0" lang="en-US" sz="1800" b="1" i="1"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a:t>
            </a:r>
            <a:r>
              <a:rPr kumimoji="0" lang="en-US" sz="18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void</a:t>
            </a: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8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//initialization of </a:t>
            </a:r>
            <a:r>
              <a:rPr kumimoji="0" lang="en-US" sz="1800" b="1" i="0" u="sng" strike="noStrike" kern="1200" cap="none" spc="0" normalizeH="0" baseline="0" noProof="0" dirty="0" err="1">
                <a:ln>
                  <a:noFill/>
                </a:ln>
                <a:solidFill>
                  <a:srgbClr val="00FF00"/>
                </a:solidFill>
                <a:effectLst/>
                <a:uLnTx/>
                <a:uFillTx/>
                <a:latin typeface="Times New Roman" panose="02020603050405020304" pitchFamily="18" charset="0"/>
                <a:ea typeface="+mn-ea"/>
                <a:cs typeface="Times New Roman" panose="02020603050405020304" pitchFamily="18" charset="0"/>
              </a:rPr>
              <a:t>systic</a:t>
            </a:r>
            <a:r>
              <a:rPr kumimoji="0" lang="en-US" sz="1800" b="1" i="0" u="sng"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timer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SysTick -&gt; CTRL </a:t>
            </a:r>
            <a:r>
              <a:rPr kumimoji="0" lang="en-US" sz="18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0</a:t>
            </a:r>
            <a:r>
              <a:rPr kumimoji="0" lang="en-US" sz="18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smtClean="0">
                <a:ln>
                  <a:noFill/>
                </a:ln>
                <a:solidFill>
                  <a:srgbClr val="00B05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disable SysTick During step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SysTick -&gt; LOAD </a:t>
            </a:r>
            <a:r>
              <a:rPr kumimoji="0" lang="en-US" sz="18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3</a:t>
            </a:r>
            <a:r>
              <a:rPr kumimoji="0" lang="en-US" sz="1800" b="1" i="1"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000</a:t>
            </a:r>
            <a:r>
              <a:rPr kumimoji="0" lang="en-US" sz="1800" b="1" i="1"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  reload value for </a:t>
            </a:r>
            <a:r>
              <a:rPr kumimoji="0" lang="en-US" sz="1800" b="1" i="1"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1ms interrupts</a:t>
            </a:r>
            <a:endParaRPr kumimoji="0" lang="en-US" sz="18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SysTick -&gt; VAL </a:t>
            </a:r>
            <a:r>
              <a:rPr kumimoji="0" lang="en-US" sz="18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0</a:t>
            </a:r>
            <a:r>
              <a:rPr kumimoji="0" lang="en-US" sz="18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any write to current clears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SysTick -&gt; CTRL =  </a:t>
            </a:r>
            <a:r>
              <a:rPr kumimoji="0" lang="en-US" sz="1800" b="1" i="1"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0x0000000</a:t>
            </a:r>
            <a:r>
              <a:rPr kumimoji="0" lang="en-US" sz="1800" b="1" i="1"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7</a:t>
            </a:r>
            <a:r>
              <a:rPr kumimoji="0" lang="en-US" sz="1800" b="1" i="1"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enable </a:t>
            </a:r>
            <a:r>
              <a:rPr kumimoji="0" lang="en-US" sz="1800" b="1" i="1"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SysTick, </a:t>
            </a: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3MHz, </a:t>
            </a:r>
            <a:r>
              <a:rPr kumimoji="0" lang="en-US" sz="1800" b="1" i="1"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with</a:t>
            </a:r>
            <a:r>
              <a:rPr kumimoji="0" lang="en-US" sz="1800" b="1" i="1"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Interrupts</a:t>
            </a:r>
            <a:endParaRPr kumimoji="0" lang="en-US" sz="18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  }</a:t>
            </a:r>
            <a:endParaRPr kumimoji="0" lang="en-US" sz="1800" b="0"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7" name="Rectangle 6"/>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smtClean="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endPar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endParaRPr>
          </a:p>
        </p:txBody>
      </p:sp>
      <p:sp>
        <p:nvSpPr>
          <p:cNvPr id="8" name="Rectangle 7"/>
          <p:cNvSpPr/>
          <p:nvPr/>
        </p:nvSpPr>
        <p:spPr>
          <a:xfrm>
            <a:off x="99060" y="3449772"/>
            <a:ext cx="7772400" cy="369332"/>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 interrupt service routine for SysTick timer</a:t>
            </a:r>
          </a:p>
        </p:txBody>
      </p:sp>
      <p:sp>
        <p:nvSpPr>
          <p:cNvPr id="10" name="Rectangle 9"/>
          <p:cNvSpPr/>
          <p:nvPr/>
        </p:nvSpPr>
        <p:spPr>
          <a:xfrm>
            <a:off x="68580" y="3897456"/>
            <a:ext cx="8999220"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void</a:t>
            </a:r>
            <a:r>
              <a:rPr kumimoji="0" lang="en-US" sz="1600" b="1" i="1"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1600" b="1" i="1"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SysTick_Handler </a:t>
            </a:r>
            <a:r>
              <a:rPr kumimoji="0" lang="en-US" sz="1600" b="1" i="1"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a:t>
            </a:r>
            <a:r>
              <a:rPr kumimoji="0" lang="en-US" sz="16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void)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600" b="1" i="1"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timeout = </a:t>
            </a:r>
            <a:r>
              <a:rPr kumimoji="0" lang="en-US" sz="1600" b="1" i="1"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1</a:t>
            </a:r>
            <a:r>
              <a:rPr kumimoji="0" lang="en-US" sz="1600" b="1" i="1"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 ;  </a:t>
            </a:r>
            <a:r>
              <a:rPr kumimoji="0" lang="en-US" sz="1600" b="1" i="1"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6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600" b="1" i="1"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6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set flag for timeout of </a:t>
            </a:r>
            <a:r>
              <a:rPr kumimoji="0" lang="en-US" sz="1600" b="1" i="1"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SysTick, rest in main</a:t>
            </a:r>
            <a:endParaRPr kumimoji="0" lang="en-US" sz="16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600" b="1" i="0" u="none" strike="noStrike" kern="1200" cap="none" spc="0" normalizeH="0" baseline="0" noProof="0" dirty="0" err="1">
                <a:ln>
                  <a:noFill/>
                </a:ln>
                <a:solidFill>
                  <a:srgbClr val="FF33CC"/>
                </a:solidFill>
                <a:effectLst/>
                <a:uLnTx/>
                <a:uFillTx/>
                <a:latin typeface="Times New Roman" panose="02020603050405020304" pitchFamily="18" charset="0"/>
                <a:ea typeface="+mn-ea"/>
                <a:cs typeface="Times New Roman" panose="02020603050405020304" pitchFamily="18" charset="0"/>
              </a:rPr>
              <a:t>intervalCnt</a:t>
            </a:r>
            <a:r>
              <a:rPr kumimoji="0" lang="en-US" sz="16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a:t>
            </a:r>
            <a:r>
              <a:rPr kumimoji="0" lang="en-US" sz="16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 ; </a:t>
            </a:r>
            <a:r>
              <a:rPr kumimoji="0" 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6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increment interval timer by </a:t>
            </a:r>
            <a:r>
              <a:rPr kumimoji="0" lang="en-US" sz="1600" b="1" i="1"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1ms</a:t>
            </a:r>
            <a:r>
              <a:rPr kumimoji="0" lang="en-US" sz="16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reset in </a:t>
            </a:r>
            <a:r>
              <a:rPr kumimoji="0" lang="en-US" sz="1600" b="1" i="1"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main ( )</a:t>
            </a:r>
            <a:endParaRPr kumimoji="0" lang="en-US" sz="16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a:t>
            </a:r>
          </a:p>
        </p:txBody>
      </p:sp>
      <p:sp>
        <p:nvSpPr>
          <p:cNvPr id="12" name="TextBox 11"/>
          <p:cNvSpPr txBox="1"/>
          <p:nvPr/>
        </p:nvSpPr>
        <p:spPr>
          <a:xfrm>
            <a:off x="224790" y="5245312"/>
            <a:ext cx="8686800" cy="11387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FF00"/>
                </a:solidFill>
                <a:effectLst/>
                <a:uLnTx/>
                <a:uFillTx/>
                <a:latin typeface="Courier New" panose="02070309020205020404" pitchFamily="49" charset="0"/>
                <a:ea typeface="+mn-ea"/>
                <a:cs typeface="Courier New" panose="02070309020205020404" pitchFamily="49" charset="0"/>
              </a:rPr>
              <a:t>__</a:t>
            </a:r>
            <a:r>
              <a:rPr kumimoji="0" lang="en-US" sz="1600" b="1" i="0" u="none" strike="noStrike" kern="1200" cap="none" spc="0" normalizeH="0" baseline="0" noProof="0" dirty="0" err="1" smtClean="0">
                <a:ln>
                  <a:noFill/>
                </a:ln>
                <a:solidFill>
                  <a:srgbClr val="FFFF00"/>
                </a:solidFill>
                <a:effectLst/>
                <a:uLnTx/>
                <a:uFillTx/>
                <a:latin typeface="Courier New" panose="02070309020205020404" pitchFamily="49" charset="0"/>
                <a:ea typeface="+mn-ea"/>
                <a:cs typeface="Courier New" panose="02070309020205020404" pitchFamily="49" charset="0"/>
              </a:rPr>
              <a:t>enable_irq</a:t>
            </a:r>
            <a:r>
              <a:rPr kumimoji="0" lang="en-US" sz="1600" b="1" i="0" u="none" strike="noStrike" kern="1200" cap="none" spc="0" normalizeH="0" baseline="0" noProof="0" dirty="0" smtClean="0">
                <a:ln>
                  <a:noFill/>
                </a:ln>
                <a:solidFill>
                  <a:srgbClr val="FFFF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1200" cap="none" spc="0" normalizeH="0" baseline="0" noProof="0" dirty="0" smtClean="0">
                <a:ln>
                  <a:noFill/>
                </a:ln>
                <a:solidFill>
                  <a:srgbClr val="FFFF00"/>
                </a:solidFill>
                <a:effectLst/>
                <a:uLnTx/>
                <a:uFillTx/>
                <a:latin typeface="Courier New" panose="02070309020205020404" pitchFamily="49" charset="0"/>
                <a:ea typeface="+mn-ea"/>
                <a:cs typeface="Courier New" panose="02070309020205020404" pitchFamily="49" charset="0"/>
              </a:rPr>
              <a:t>  </a:t>
            </a:r>
            <a:r>
              <a:rPr kumimoji="0" lang="en-US" sz="1600" b="1" i="1"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 </a:t>
            </a:r>
            <a:r>
              <a:rPr kumimoji="0" lang="en-US" sz="16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enable global </a:t>
            </a:r>
            <a:r>
              <a:rPr kumimoji="0" lang="en-US" sz="1600" b="1" i="1"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interrupts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1"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Remember to declare global variables and use the volatile keyword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How could you make these interrupts happen every 10 </a:t>
            </a:r>
            <a:r>
              <a:rPr kumimoji="0" lang="en-US" sz="1800" b="1" i="0" u="none" strike="noStrike" kern="1200" cap="none" spc="0" normalizeH="0" baseline="0" noProof="0" dirty="0" err="1" smtClean="0">
                <a:ln>
                  <a:noFill/>
                </a:ln>
                <a:solidFill>
                  <a:srgbClr val="00FFFF"/>
                </a:solidFill>
                <a:effectLst/>
                <a:uLnTx/>
                <a:uFillTx/>
                <a:latin typeface="Times New Roman" panose="02020603050405020304" pitchFamily="18" charset="0"/>
                <a:ea typeface="+mn-ea"/>
                <a:cs typeface="Times New Roman" panose="02020603050405020304" pitchFamily="18" charset="0"/>
              </a:rPr>
              <a:t>ms</a:t>
            </a:r>
            <a:r>
              <a:rPr kumimoji="0" lang="en-US" sz="18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a:t>
            </a:r>
            <a:endParaRPr kumimoji="0" lang="en-US" sz="18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67399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p:bldP spid="8" grpId="0"/>
      <p:bldP spid="10"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930"/>
            <a:ext cx="9158416" cy="661470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2" name="Rectangle 1"/>
          <p:cNvSpPr/>
          <p:nvPr/>
        </p:nvSpPr>
        <p:spPr>
          <a:xfrm>
            <a:off x="0" y="152400"/>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Interrupt Handling</a:t>
            </a:r>
          </a:p>
        </p:txBody>
      </p:sp>
      <p:sp>
        <p:nvSpPr>
          <p:cNvPr id="3" name="Rectangle 2"/>
          <p:cNvSpPr/>
          <p:nvPr/>
        </p:nvSpPr>
        <p:spPr>
          <a:xfrm>
            <a:off x="762000" y="1981200"/>
            <a:ext cx="7543800" cy="289310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One important component of an ISR is to clear the source of the </a:t>
            </a:r>
            <a:r>
              <a:rPr kumimoji="0" lang="en-US" sz="18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interrupt.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If</a:t>
            </a: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for example, the </a:t>
            </a:r>
            <a:r>
              <a:rPr kumimoji="0" lang="en-US" sz="18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interrupt flag </a:t>
            </a: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bit </a:t>
            </a:r>
            <a:r>
              <a:rPr kumimoji="0" lang="en-US" sz="18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is set when </a:t>
            </a: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the ISR completes, the code will be re-interrupted and the ISR executes </a:t>
            </a:r>
            <a:r>
              <a:rPr kumimoji="0" lang="en-US" sz="18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again, and again</a:t>
            </a: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8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However, the interrupt </a:t>
            </a:r>
            <a:r>
              <a:rPr kumimoji="0" lang="en-US" sz="18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flag bit in the SysTick </a:t>
            </a:r>
            <a:r>
              <a:rPr kumimoji="0" lang="en-US" sz="18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register </a:t>
            </a: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is </a:t>
            </a:r>
            <a:r>
              <a:rPr kumimoji="0" lang="en-US" sz="18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automatically cleared</a:t>
            </a: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a:t>
            </a:r>
            <a:r>
              <a:rPr kumimoji="0" lang="en-US" sz="18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whenever it generates an interrupt and </a:t>
            </a: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the ISR is </a:t>
            </a:r>
            <a:r>
              <a:rPr kumimoji="0" lang="en-US" sz="18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executed</a:t>
            </a: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800" b="1" i="0" u="none" strike="noStrike" kern="1200" cap="none" spc="0" normalizeH="0" baseline="0" noProof="0" dirty="0" smtClean="0">
              <a:ln>
                <a:noFill/>
              </a:ln>
              <a:solidFill>
                <a:srgbClr val="0000FF"/>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a:t>
            </a:r>
            <a:endPar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 name="Rectangle 3"/>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smtClean="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endPar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309124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2930"/>
            <a:ext cx="9158416" cy="686093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8435" name="Rectangle 2"/>
          <p:cNvSpPr>
            <a:spLocks noGrp="1" noChangeArrowheads="1"/>
          </p:cNvSpPr>
          <p:nvPr>
            <p:ph type="title" idx="4294967295"/>
          </p:nvPr>
        </p:nvSpPr>
        <p:spPr>
          <a:xfrm rot="2290079">
            <a:off x="6364770" y="457551"/>
            <a:ext cx="3576766" cy="381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r>
              <a:rPr lang="en-US" altLang="en-US" sz="2400" b="1" kern="1200" dirty="0" smtClean="0">
                <a:solidFill>
                  <a:srgbClr val="FF33CC"/>
                </a:solidFill>
                <a:latin typeface="Times New Roman" panose="02020603050405020304" pitchFamily="18" charset="0"/>
                <a:ea typeface="+mn-ea"/>
                <a:cs typeface="Times New Roman" panose="02020603050405020304" pitchFamily="18" charset="0"/>
              </a:rPr>
              <a:t>Example</a:t>
            </a:r>
            <a:br>
              <a:rPr lang="en-US" altLang="en-US" sz="2400" b="1" kern="1200" dirty="0" smtClean="0">
                <a:solidFill>
                  <a:srgbClr val="FF33CC"/>
                </a:solidFill>
                <a:latin typeface="Times New Roman" panose="02020603050405020304" pitchFamily="18" charset="0"/>
                <a:ea typeface="+mn-ea"/>
                <a:cs typeface="Times New Roman" panose="02020603050405020304" pitchFamily="18" charset="0"/>
              </a:rPr>
            </a:br>
            <a:r>
              <a:rPr lang="en-US" altLang="en-US" sz="2400" b="1" kern="1200" dirty="0" smtClean="0">
                <a:solidFill>
                  <a:srgbClr val="FF33CC"/>
                </a:solidFill>
                <a:latin typeface="Times New Roman" panose="02020603050405020304" pitchFamily="18" charset="0"/>
                <a:ea typeface="+mn-ea"/>
                <a:cs typeface="Times New Roman" panose="02020603050405020304" pitchFamily="18" charset="0"/>
              </a:rPr>
              <a:t>SysTick </a:t>
            </a:r>
            <a:r>
              <a:rPr lang="en-US" altLang="en-US" sz="2400" b="1" kern="1200" dirty="0">
                <a:solidFill>
                  <a:srgbClr val="FF33CC"/>
                </a:solidFill>
                <a:latin typeface="Times New Roman" panose="02020603050405020304" pitchFamily="18" charset="0"/>
                <a:ea typeface="+mn-ea"/>
                <a:cs typeface="Times New Roman" panose="02020603050405020304" pitchFamily="18" charset="0"/>
              </a:rPr>
              <a:t>Timer</a:t>
            </a:r>
          </a:p>
        </p:txBody>
      </p:sp>
      <p:sp>
        <p:nvSpPr>
          <p:cNvPr id="6" name="Rectangle 5"/>
          <p:cNvSpPr/>
          <p:nvPr/>
        </p:nvSpPr>
        <p:spPr>
          <a:xfrm>
            <a:off x="1859280" y="5472030"/>
            <a:ext cx="1005840" cy="182880"/>
          </a:xfrm>
          <a:prstGeom prst="rect">
            <a:avLst/>
          </a:prstGeom>
          <a:solidFill>
            <a:srgbClr val="FFFF00"/>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 name="Rectangle 4"/>
          <p:cNvSpPr/>
          <p:nvPr/>
        </p:nvSpPr>
        <p:spPr>
          <a:xfrm>
            <a:off x="304800" y="5067907"/>
            <a:ext cx="2194560" cy="182880"/>
          </a:xfrm>
          <a:prstGeom prst="rect">
            <a:avLst/>
          </a:prstGeom>
          <a:solidFill>
            <a:srgbClr val="FFFF00"/>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3" name="Rectangle 2"/>
          <p:cNvSpPr/>
          <p:nvPr/>
        </p:nvSpPr>
        <p:spPr>
          <a:xfrm>
            <a:off x="23941" y="4568127"/>
            <a:ext cx="9144000"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void</a:t>
            </a:r>
            <a:r>
              <a:rPr kumimoji="0" lang="en-US" sz="14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400" b="1" i="1" u="none" strike="noStrike" kern="1200" cap="none" spc="0" normalizeH="0" baseline="0" noProof="0" dirty="0" err="1" smtClean="0">
                <a:ln>
                  <a:noFill/>
                </a:ln>
                <a:solidFill>
                  <a:srgbClr val="FFFF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SysTick_Init_interrupt</a:t>
            </a:r>
            <a:r>
              <a:rPr kumimoji="0" lang="en-US" sz="1400" b="1" i="1"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en-US" sz="1400" b="1" i="1"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a:t>
            </a:r>
            <a:r>
              <a:rPr kumimoji="0" lang="en-US" sz="14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void</a:t>
            </a:r>
            <a:r>
              <a:rPr kumimoji="0" lang="en-US" sz="1400" b="1" i="1"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a:t>
            </a: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 {</a:t>
            </a:r>
            <a:r>
              <a:rPr kumimoji="0" lang="en-US" sz="1400" b="1" i="1"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         	</a:t>
            </a:r>
            <a:r>
              <a:rPr kumimoji="0" lang="en-US" sz="1400" b="1" i="1"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a:t>
            </a:r>
            <a:r>
              <a:rPr kumimoji="0" lang="en-US" sz="14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initialization of </a:t>
            </a:r>
            <a:r>
              <a:rPr kumimoji="0" lang="en-US" sz="1400" b="1" i="0" u="sng" strike="noStrike" kern="1200" cap="none" spc="0" normalizeH="0" baseline="0" noProof="0" dirty="0" err="1">
                <a:ln>
                  <a:noFill/>
                </a:ln>
                <a:solidFill>
                  <a:srgbClr val="00FF00"/>
                </a:solidFill>
                <a:effectLst/>
                <a:uLnTx/>
                <a:uFillTx/>
                <a:latin typeface="Times New Roman" panose="02020603050405020304" pitchFamily="18" charset="0"/>
                <a:ea typeface="+mn-ea"/>
                <a:cs typeface="Times New Roman" panose="02020603050405020304" pitchFamily="18" charset="0"/>
              </a:rPr>
              <a:t>systic</a:t>
            </a:r>
            <a:r>
              <a:rPr kumimoji="0" lang="en-US" sz="1400" b="1" i="0" u="sng"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timer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400" b="1" i="1"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SysTick -&gt; CTRL </a:t>
            </a:r>
            <a:r>
              <a:rPr kumimoji="0" lang="en-US" sz="14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a:t>
            </a:r>
            <a:r>
              <a:rPr kumimoji="0" lang="en-US" sz="1400" b="1" i="1"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0</a:t>
            </a:r>
            <a:r>
              <a:rPr kumimoji="0" lang="en-US" sz="14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a:t>
            </a:r>
            <a:r>
              <a:rPr kumimoji="0" lang="en-US" sz="1400" b="1" i="1"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400" b="1" i="1" u="none" strike="noStrike" kern="1200" cap="none" spc="0" normalizeH="0" baseline="0" noProof="0" dirty="0" smtClean="0">
                <a:ln>
                  <a:noFill/>
                </a:ln>
                <a:solidFill>
                  <a:srgbClr val="00B050"/>
                </a:solidFill>
                <a:effectLst/>
                <a:uLnTx/>
                <a:uFillTx/>
                <a:latin typeface="Times New Roman" panose="02020603050405020304" pitchFamily="18" charset="0"/>
                <a:ea typeface="+mn-ea"/>
                <a:cs typeface="Times New Roman" panose="02020603050405020304" pitchFamily="18" charset="0"/>
              </a:rPr>
              <a:t> </a:t>
            </a:r>
            <a:r>
              <a:rPr kumimoji="0" lang="en-US" sz="14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disable SysTick During step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400" b="1" i="1"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SysTick -&gt; LOAD </a:t>
            </a:r>
            <a:r>
              <a:rPr kumimoji="0" lang="en-US" sz="14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400" b="1" i="1"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1500000</a:t>
            </a:r>
            <a:r>
              <a:rPr kumimoji="0" lang="en-US" sz="1400" b="1" i="1"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400" b="1" i="1"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  reload value for </a:t>
            </a:r>
            <a:r>
              <a:rPr kumimoji="0" lang="en-US" sz="1400" b="1" i="1"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0.5s interrupts</a:t>
            </a:r>
            <a:endParaRPr kumimoji="0" lang="en-US" sz="14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400" b="1" i="1"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SysTick -&gt; VAL </a:t>
            </a:r>
            <a:r>
              <a:rPr kumimoji="0" lang="en-US" sz="14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a:t>
            </a:r>
            <a:r>
              <a:rPr kumimoji="0" lang="en-US" sz="1400" b="1" i="1"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0</a:t>
            </a:r>
            <a:r>
              <a:rPr kumimoji="0" lang="en-US" sz="14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a:t>
            </a:r>
            <a:r>
              <a:rPr kumimoji="0" lang="en-US" sz="1400" b="1" i="1"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400" b="1" i="1"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 </a:t>
            </a:r>
            <a:r>
              <a:rPr kumimoji="0" lang="en-US" sz="14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any write to current clears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400" b="1" i="1"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SysTick -&gt; CTRL =    </a:t>
            </a:r>
            <a:r>
              <a:rPr kumimoji="0" lang="en-US" sz="1400" b="1" i="1"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0x0000000</a:t>
            </a:r>
            <a:r>
              <a:rPr kumimoji="0" lang="en-US" sz="1400" b="1" i="1"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7</a:t>
            </a:r>
            <a:r>
              <a:rPr kumimoji="0" lang="en-US" sz="1400" b="1" i="1"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400" b="1" i="1"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 </a:t>
            </a:r>
            <a:r>
              <a:rPr kumimoji="0" lang="en-US" sz="14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enable </a:t>
            </a:r>
            <a:r>
              <a:rPr kumimoji="0" lang="en-US" sz="1400" b="1" i="1" u="none" strike="noStrike" kern="1200" cap="none" spc="0" normalizeH="0" baseline="0" noProof="0" dirty="0" err="1">
                <a:ln>
                  <a:noFill/>
                </a:ln>
                <a:solidFill>
                  <a:srgbClr val="00FF00"/>
                </a:solidFill>
                <a:effectLst/>
                <a:uLnTx/>
                <a:uFillTx/>
                <a:latin typeface="Times New Roman" panose="02020603050405020304" pitchFamily="18" charset="0"/>
                <a:ea typeface="+mn-ea"/>
                <a:cs typeface="Times New Roman" panose="02020603050405020304" pitchFamily="18" charset="0"/>
              </a:rPr>
              <a:t>systic</a:t>
            </a:r>
            <a:r>
              <a:rPr kumimoji="0" lang="en-US" sz="14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3MHz, </a:t>
            </a:r>
            <a:r>
              <a:rPr kumimoji="0" lang="en-US" sz="1400" b="1" i="1"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  </a:t>
            </a:r>
            <a:r>
              <a:rPr kumimoji="0" lang="en-US" sz="1400" b="1" i="1"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Interrupts</a:t>
            </a:r>
            <a:endParaRPr kumimoji="0" lang="en-US" sz="14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  }</a:t>
            </a:r>
            <a:endParaRPr kumimoji="0" lang="en-US" sz="1400" b="0"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10" name="Rectangle 9"/>
          <p:cNvSpPr/>
          <p:nvPr/>
        </p:nvSpPr>
        <p:spPr>
          <a:xfrm>
            <a:off x="108173" y="6036229"/>
            <a:ext cx="8999220"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void</a:t>
            </a:r>
            <a:r>
              <a:rPr kumimoji="0" lang="en-US" sz="1400" b="1" i="1"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1400" b="1" i="1"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SysTick_Handler </a:t>
            </a:r>
            <a:r>
              <a:rPr kumimoji="0" lang="en-US" sz="1400" b="1" i="1"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a:t>
            </a:r>
            <a:r>
              <a:rPr kumimoji="0" lang="en-US" sz="14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void</a:t>
            </a:r>
            <a:r>
              <a:rPr kumimoji="0" lang="en-US" sz="1400" b="1" i="1"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 </a:t>
            </a: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a:t>
            </a:r>
            <a:endPar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4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timeout = </a:t>
            </a:r>
            <a:r>
              <a:rPr kumimoji="0" lang="en-US" sz="1400" b="1" i="1"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1</a:t>
            </a:r>
            <a:r>
              <a:rPr kumimoji="0" lang="en-US" sz="14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  </a:t>
            </a:r>
            <a:r>
              <a:rPr kumimoji="0" lang="en-US" sz="14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4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set flag for timeout of SysTick, rest in </a:t>
            </a:r>
            <a:r>
              <a:rPr kumimoji="0" lang="en-US" sz="1400" b="1" i="1"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main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a:t>
            </a:r>
            <a:endPar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13" name="Rectangle 12"/>
          <p:cNvSpPr/>
          <p:nvPr/>
        </p:nvSpPr>
        <p:spPr>
          <a:xfrm>
            <a:off x="172788" y="825504"/>
            <a:ext cx="7904412" cy="3747180"/>
          </a:xfrm>
          <a:prstGeom prst="rect">
            <a:avLst/>
          </a:prstGeom>
        </p:spPr>
        <p:txBody>
          <a:bodyPr wrap="square">
            <a:spAutoFit/>
          </a:body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v</a:t>
            </a: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olatile uint32_t </a:t>
            </a: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timeout ;</a:t>
            </a:r>
            <a:endPar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err="1" smtClean="0">
                <a:ln>
                  <a:noFill/>
                </a:ln>
                <a:solidFill>
                  <a:srgbClr val="FF33CC"/>
                </a:solidFill>
                <a:effectLst/>
                <a:uLnTx/>
                <a:uFillTx/>
                <a:latin typeface="Times New Roman" panose="02020603050405020304" pitchFamily="18" charset="0"/>
                <a:ea typeface="+mn-ea"/>
                <a:cs typeface="Times New Roman" panose="02020603050405020304" pitchFamily="18" charset="0"/>
              </a:rPr>
              <a:t>int</a:t>
            </a: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main(void)</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a:t>
            </a:r>
            <a:r>
              <a:rPr kumimoji="0" lang="en-US" sz="14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WDT_A-&gt;CTL = WDT_A_CTL_PW | WDT_A_CTL_HOLD;</a:t>
            </a:r>
            <a:r>
              <a:rPr kumimoji="0" lang="en-US" sz="1400" b="1" i="0"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Halting the </a:t>
            </a:r>
            <a:r>
              <a:rPr kumimoji="0" lang="en-US" sz="1400" b="1" i="0" u="sng"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Watchdog</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P2-&gt;SEL0 &amp;=~ BIT4 ;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 Set pin 4  GPIO</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 P2-</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&gt;</a:t>
            </a: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SEL1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&amp;=~ </a:t>
            </a: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BIT4 ;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Set pin 4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GPIO</a:t>
            </a:r>
            <a:endPar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 P2-&gt;DIR      |=   BIT4 ;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Set pin 4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 OUTPUT</a:t>
            </a:r>
            <a:endPar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ts val="1500"/>
              </a:lnSpc>
              <a:spcBef>
                <a:spcPts val="0"/>
              </a:spcBef>
              <a:spcAft>
                <a:spcPts val="0"/>
              </a:spcAft>
              <a:buClrTx/>
              <a:buSzTx/>
              <a:buFontTx/>
              <a:buNone/>
              <a:tabLst/>
              <a:defRPr/>
            </a:pPr>
            <a:endParaRPr kumimoji="0" lang="en-US" sz="1400" b="1" i="0" u="sng"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    </a:t>
            </a:r>
            <a:r>
              <a:rPr kumimoji="0" lang="en-US" sz="1400" b="1" i="0" u="none" strike="noStrike" kern="1200" cap="none" spc="0" normalizeH="0" baseline="0" noProof="0" dirty="0" err="1" smtClean="0">
                <a:ln>
                  <a:noFill/>
                </a:ln>
                <a:solidFill>
                  <a:srgbClr val="FFFF00"/>
                </a:solidFill>
                <a:effectLst/>
                <a:uLnTx/>
                <a:uFillTx/>
                <a:latin typeface="Times New Roman" panose="02020603050405020304" pitchFamily="18" charset="0"/>
                <a:ea typeface="+mn-ea"/>
                <a:cs typeface="Times New Roman" panose="02020603050405020304" pitchFamily="18" charset="0"/>
              </a:rPr>
              <a:t>SysTick_Init_interrupt</a:t>
            </a:r>
            <a:r>
              <a:rPr kumimoji="0" lang="en-US" sz="1400" b="1" i="0"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 </a:t>
            </a:r>
            <a:r>
              <a:rPr kumimoji="0" lang="en-US" sz="14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 );        </a:t>
            </a: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 initialize </a:t>
            </a:r>
            <a:r>
              <a:rPr kumimoji="0" lang="en-US" sz="1400" b="1" i="0" u="none" strike="noStrike" kern="1200" cap="none" spc="0" normalizeH="0" baseline="0" noProof="0" dirty="0" err="1" smtClean="0">
                <a:ln>
                  <a:noFill/>
                </a:ln>
                <a:solidFill>
                  <a:srgbClr val="00FF00"/>
                </a:solidFill>
                <a:effectLst/>
                <a:uLnTx/>
                <a:uFillTx/>
                <a:latin typeface="Times New Roman" panose="02020603050405020304" pitchFamily="18" charset="0"/>
                <a:ea typeface="+mn-ea"/>
                <a:cs typeface="Times New Roman" panose="02020603050405020304" pitchFamily="18" charset="0"/>
              </a:rPr>
              <a:t>systic</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 with interrupt</a:t>
            </a: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			</a:t>
            </a:r>
            <a:endPar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    </a:t>
            </a:r>
            <a:r>
              <a:rPr kumimoji="0" lang="en-US" sz="1400" b="1" i="0"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__</a:t>
            </a:r>
            <a:r>
              <a:rPr kumimoji="0" lang="en-US" sz="1400" b="1" i="0" u="none" strike="noStrike" kern="1200" cap="none" spc="0" normalizeH="0" baseline="0" noProof="0" dirty="0" err="1" smtClean="0">
                <a:ln>
                  <a:noFill/>
                </a:ln>
                <a:solidFill>
                  <a:srgbClr val="FFFF00"/>
                </a:solidFill>
                <a:effectLst/>
                <a:uLnTx/>
                <a:uFillTx/>
                <a:latin typeface="Times New Roman" panose="02020603050405020304" pitchFamily="18" charset="0"/>
                <a:ea typeface="+mn-ea"/>
                <a:cs typeface="Times New Roman" panose="02020603050405020304" pitchFamily="18" charset="0"/>
              </a:rPr>
              <a:t>enable_irq</a:t>
            </a:r>
            <a:r>
              <a:rPr kumimoji="0" lang="en-US" sz="1400" b="1" i="0"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 ( );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enable global interrupts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              while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(1)</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a:t>
            </a: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          {</a:t>
            </a:r>
            <a:endPar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a:t>
            </a: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if ( </a:t>
            </a: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timeout </a:t>
            </a: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a:t>
            </a: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   {</a:t>
            </a:r>
            <a:endPar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a:t>
            </a: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      P2-&gt;OUT ^= BIT4;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Toggle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pin 4 every second</a:t>
            </a:r>
            <a:endPar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a:t>
            </a: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      timeout = 0;</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	   }	</a:t>
            </a:r>
            <a:endPar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a:t>
            </a: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      }</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a:t>
            </a:r>
          </a:p>
        </p:txBody>
      </p:sp>
      <p:sp>
        <p:nvSpPr>
          <p:cNvPr id="9" name="TextBox 8"/>
          <p:cNvSpPr txBox="1"/>
          <p:nvPr/>
        </p:nvSpPr>
        <p:spPr>
          <a:xfrm>
            <a:off x="108173" y="94955"/>
            <a:ext cx="580453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Toggle pin 4 PORT 2 every 1 second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Using SysTick and interrupts</a:t>
            </a:r>
            <a:endPar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04566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18" end="1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xEl>
                                              <p:pRg st="10" end="1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
                                            <p:txEl>
                                              <p:pRg st="11" end="1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xEl>
                                              <p:pRg st="17" end="17"/>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3">
                                            <p:txEl>
                                              <p:pRg st="13" end="1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
                                            <p:txEl>
                                              <p:pRg st="14" end="14"/>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3">
                                            <p:txEl>
                                              <p:pRg st="15" end="15"/>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Arrow Connector 54"/>
          <p:cNvCxnSpPr/>
          <p:nvPr/>
        </p:nvCxnSpPr>
        <p:spPr>
          <a:xfrm>
            <a:off x="5275311" y="4207360"/>
            <a:ext cx="1506489" cy="0"/>
          </a:xfrm>
          <a:prstGeom prst="straightConnector1">
            <a:avLst/>
          </a:prstGeom>
          <a:ln w="38100">
            <a:solidFill>
              <a:srgbClr val="FF66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5249862" y="3226417"/>
            <a:ext cx="1531938" cy="0"/>
          </a:xfrm>
          <a:prstGeom prst="straightConnector1">
            <a:avLst/>
          </a:prstGeom>
          <a:ln w="38100">
            <a:solidFill>
              <a:srgbClr val="FF66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75960" y="2057400"/>
            <a:ext cx="1005840" cy="0"/>
          </a:xfrm>
          <a:prstGeom prst="straightConnector1">
            <a:avLst/>
          </a:prstGeom>
          <a:ln w="38100">
            <a:solidFill>
              <a:srgbClr val="FF66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1275" y="11113"/>
            <a:ext cx="8991600" cy="523875"/>
          </a:xfrm>
        </p:spPr>
        <p:txBody>
          <a:bodyPr>
            <a:spAutoFit/>
          </a:bodyPr>
          <a:lstStyle/>
          <a:p>
            <a:pPr eaLnBrk="0" hangingPunct="0">
              <a:defRPr/>
            </a:pPr>
            <a:r>
              <a:rPr lang="en-US" sz="2800" b="1" kern="1200" dirty="0">
                <a:solidFill>
                  <a:srgbClr val="FF33CC"/>
                </a:solidFill>
                <a:latin typeface="Times New Roman" panose="02020603050405020304" pitchFamily="18" charset="0"/>
                <a:ea typeface="+mn-ea"/>
                <a:cs typeface="Times New Roman" panose="02020603050405020304" pitchFamily="18" charset="0"/>
              </a:rPr>
              <a:t>Embedded system architecture</a:t>
            </a:r>
          </a:p>
        </p:txBody>
      </p:sp>
      <p:sp>
        <p:nvSpPr>
          <p:cNvPr id="5" name="Rectangle 4"/>
          <p:cNvSpPr/>
          <p:nvPr/>
        </p:nvSpPr>
        <p:spPr>
          <a:xfrm>
            <a:off x="3209849" y="3000876"/>
            <a:ext cx="2209798" cy="1588687"/>
          </a:xfrm>
          <a:prstGeom prst="rect">
            <a:avLst/>
          </a:prstGeom>
          <a:solidFill>
            <a:srgbClr val="FF00FF"/>
          </a:solidFill>
          <a:ln>
            <a:solidFill>
              <a:schemeClr val="bg1"/>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6" name="TextBox 5"/>
          <p:cNvSpPr txBox="1"/>
          <p:nvPr/>
        </p:nvSpPr>
        <p:spPr>
          <a:xfrm>
            <a:off x="3360177" y="3417200"/>
            <a:ext cx="1774749" cy="646330"/>
          </a:xfrm>
          <a:prstGeom prst="rect">
            <a:avLst/>
          </a:prstGeom>
          <a:noFill/>
          <a:ln>
            <a:noFill/>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micro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controller</a:t>
            </a:r>
          </a:p>
        </p:txBody>
      </p:sp>
      <p:grpSp>
        <p:nvGrpSpPr>
          <p:cNvPr id="26" name="Group 25"/>
          <p:cNvGrpSpPr/>
          <p:nvPr/>
        </p:nvGrpSpPr>
        <p:grpSpPr>
          <a:xfrm>
            <a:off x="471367" y="2782058"/>
            <a:ext cx="1402179" cy="914400"/>
            <a:chOff x="3886199" y="3200400"/>
            <a:chExt cx="1402179" cy="914400"/>
          </a:xfrm>
          <a:solidFill>
            <a:srgbClr val="00FFFF"/>
          </a:solidFill>
          <a:effectLst>
            <a:glow rad="228600">
              <a:schemeClr val="accent5">
                <a:satMod val="175000"/>
                <a:alpha val="40000"/>
              </a:schemeClr>
            </a:glow>
          </a:effectLst>
        </p:grpSpPr>
        <p:sp>
          <p:nvSpPr>
            <p:cNvPr id="27" name="Rectangle 26"/>
            <p:cNvSpPr/>
            <p:nvPr/>
          </p:nvSpPr>
          <p:spPr>
            <a:xfrm>
              <a:off x="3886199" y="3200400"/>
              <a:ext cx="1402179" cy="914400"/>
            </a:xfrm>
            <a:prstGeom prst="rect">
              <a:avLst/>
            </a:prstGeom>
            <a:grpFill/>
            <a:ln>
              <a:solidFill>
                <a:srgbClr val="00FFFF"/>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28" name="TextBox 27"/>
            <p:cNvSpPr txBox="1"/>
            <p:nvPr/>
          </p:nvSpPr>
          <p:spPr>
            <a:xfrm>
              <a:off x="4121855" y="3279338"/>
              <a:ext cx="838691" cy="646331"/>
            </a:xfrm>
            <a:prstGeom prst="rect">
              <a:avLst/>
            </a:prstGeom>
            <a:grpFill/>
            <a:ln>
              <a:solidFill>
                <a:srgbClr val="00FFFF"/>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power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supply</a:t>
              </a:r>
            </a:p>
          </p:txBody>
        </p:sp>
      </p:grpSp>
      <p:grpSp>
        <p:nvGrpSpPr>
          <p:cNvPr id="40968" name="Group 28"/>
          <p:cNvGrpSpPr>
            <a:grpSpLocks/>
          </p:cNvGrpSpPr>
          <p:nvPr/>
        </p:nvGrpSpPr>
        <p:grpSpPr bwMode="auto">
          <a:xfrm>
            <a:off x="6773433" y="3983996"/>
            <a:ext cx="1473585" cy="914400"/>
            <a:chOff x="3886199" y="3200400"/>
            <a:chExt cx="1402179" cy="914400"/>
          </a:xfrm>
        </p:grpSpPr>
        <p:sp>
          <p:nvSpPr>
            <p:cNvPr id="30" name="Rectangle 29"/>
            <p:cNvSpPr/>
            <p:nvPr/>
          </p:nvSpPr>
          <p:spPr>
            <a:xfrm>
              <a:off x="3886199" y="3200400"/>
              <a:ext cx="1402179" cy="914400"/>
            </a:xfrm>
            <a:prstGeom prst="rect">
              <a:avLst/>
            </a:prstGeom>
            <a:solidFill>
              <a:srgbClr val="FFFF00"/>
            </a:solidFill>
            <a:ln>
              <a:noFill/>
            </a:ln>
            <a:effectLst>
              <a:glow rad="152400">
                <a:srgbClr val="00FF00"/>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0993" name="TextBox 30"/>
            <p:cNvSpPr txBox="1">
              <a:spLocks noChangeArrowheads="1"/>
            </p:cNvSpPr>
            <p:nvPr/>
          </p:nvSpPr>
          <p:spPr bwMode="auto">
            <a:xfrm>
              <a:off x="3978551" y="3269747"/>
              <a:ext cx="1107997" cy="646331"/>
            </a:xfrm>
            <a:prstGeom prst="rect">
              <a:avLst/>
            </a:prstGeom>
            <a:noFill/>
            <a:ln w="9525">
              <a:noFill/>
              <a:miter lim="800000"/>
              <a:headEnd/>
              <a:tailEnd/>
            </a:ln>
            <a:scene3d>
              <a:camera prst="orthographicFront"/>
              <a:lightRig rig="threePt" dir="t"/>
            </a:scene3d>
            <a:sp3d>
              <a:bevelT prst="angle"/>
            </a:sp3d>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digital</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actuators</a:t>
              </a:r>
            </a:p>
          </p:txBody>
        </p:sp>
      </p:grpSp>
      <p:grpSp>
        <p:nvGrpSpPr>
          <p:cNvPr id="35" name="Group 34"/>
          <p:cNvGrpSpPr/>
          <p:nvPr/>
        </p:nvGrpSpPr>
        <p:grpSpPr>
          <a:xfrm>
            <a:off x="501819" y="3983996"/>
            <a:ext cx="1402179" cy="914400"/>
            <a:chOff x="3886199" y="3200400"/>
            <a:chExt cx="1402179" cy="914400"/>
          </a:xfrm>
          <a:solidFill>
            <a:srgbClr val="00FFFF"/>
          </a:solidFill>
          <a:effectLst>
            <a:glow rad="228600">
              <a:schemeClr val="accent5">
                <a:satMod val="175000"/>
                <a:alpha val="40000"/>
              </a:schemeClr>
            </a:glow>
          </a:effectLst>
        </p:grpSpPr>
        <p:sp>
          <p:nvSpPr>
            <p:cNvPr id="36" name="Rectangle 35"/>
            <p:cNvSpPr/>
            <p:nvPr/>
          </p:nvSpPr>
          <p:spPr>
            <a:xfrm>
              <a:off x="3886199" y="3200400"/>
              <a:ext cx="1402179" cy="914400"/>
            </a:xfrm>
            <a:prstGeom prst="rect">
              <a:avLst/>
            </a:prstGeom>
            <a:grpFill/>
            <a:ln>
              <a:solidFill>
                <a:srgbClr val="00FFFF"/>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37" name="TextBox 36"/>
            <p:cNvSpPr txBox="1"/>
            <p:nvPr/>
          </p:nvSpPr>
          <p:spPr>
            <a:xfrm>
              <a:off x="4134395" y="3292178"/>
              <a:ext cx="813043" cy="646331"/>
            </a:xfrm>
            <a:prstGeom prst="rect">
              <a:avLst/>
            </a:prstGeom>
            <a:grpFill/>
            <a:ln>
              <a:solidFill>
                <a:srgbClr val="00FFFF"/>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digital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inputs</a:t>
              </a:r>
            </a:p>
          </p:txBody>
        </p:sp>
      </p:grpSp>
      <p:grpSp>
        <p:nvGrpSpPr>
          <p:cNvPr id="38" name="Group 37"/>
          <p:cNvGrpSpPr/>
          <p:nvPr/>
        </p:nvGrpSpPr>
        <p:grpSpPr>
          <a:xfrm>
            <a:off x="6781372" y="2838564"/>
            <a:ext cx="1402179" cy="914400"/>
            <a:chOff x="3886199" y="3200400"/>
            <a:chExt cx="1402179" cy="914400"/>
          </a:xfrm>
          <a:solidFill>
            <a:srgbClr val="FFC000"/>
          </a:solidFill>
        </p:grpSpPr>
        <p:sp>
          <p:nvSpPr>
            <p:cNvPr id="39" name="Rectangle 38"/>
            <p:cNvSpPr/>
            <p:nvPr/>
          </p:nvSpPr>
          <p:spPr>
            <a:xfrm>
              <a:off x="3886199" y="3200400"/>
              <a:ext cx="1402179" cy="914400"/>
            </a:xfrm>
            <a:prstGeom prst="rect">
              <a:avLst/>
            </a:prstGeom>
            <a:solidFill>
              <a:srgbClr val="FFFF00"/>
            </a:solidFill>
            <a:ln>
              <a:noFill/>
            </a:ln>
            <a:effectLst>
              <a:glow rad="127000">
                <a:srgbClr val="00FF00"/>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0" name="TextBox 39"/>
            <p:cNvSpPr txBox="1"/>
            <p:nvPr/>
          </p:nvSpPr>
          <p:spPr>
            <a:xfrm>
              <a:off x="4138661" y="3476413"/>
              <a:ext cx="889988" cy="369332"/>
            </a:xfrm>
            <a:prstGeom prst="rect">
              <a:avLst/>
            </a:prstGeom>
            <a:solidFill>
              <a:srgbClr val="FFFF00"/>
            </a:solid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display</a:t>
              </a:r>
            </a:p>
          </p:txBody>
        </p:sp>
      </p:grpSp>
      <p:grpSp>
        <p:nvGrpSpPr>
          <p:cNvPr id="41" name="Group 40"/>
          <p:cNvGrpSpPr/>
          <p:nvPr/>
        </p:nvGrpSpPr>
        <p:grpSpPr>
          <a:xfrm>
            <a:off x="5684837" y="5215319"/>
            <a:ext cx="1097280" cy="914400"/>
            <a:chOff x="3886199" y="3200400"/>
            <a:chExt cx="1402179" cy="914400"/>
          </a:xfrm>
          <a:solidFill>
            <a:srgbClr val="00FF00"/>
          </a:solidFill>
        </p:grpSpPr>
        <p:sp>
          <p:nvSpPr>
            <p:cNvPr id="42" name="Rectangle 41"/>
            <p:cNvSpPr/>
            <p:nvPr/>
          </p:nvSpPr>
          <p:spPr>
            <a:xfrm>
              <a:off x="3886199" y="3200400"/>
              <a:ext cx="1402179" cy="914400"/>
            </a:xfrm>
            <a:prstGeom prst="rect">
              <a:avLst/>
            </a:prstGeom>
            <a:grpFill/>
            <a:ln>
              <a:solidFill>
                <a:srgbClr val="00FF00"/>
              </a:solidFill>
            </a:ln>
            <a:effectLst>
              <a:glow rad="127000">
                <a:srgbClr val="FF00FF"/>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3" name="TextBox 42"/>
            <p:cNvSpPr txBox="1"/>
            <p:nvPr/>
          </p:nvSpPr>
          <p:spPr>
            <a:xfrm>
              <a:off x="4125969" y="3436308"/>
              <a:ext cx="813043" cy="369332"/>
            </a:xfrm>
            <a:prstGeom prst="rect">
              <a:avLst/>
            </a:prstGeom>
            <a:grp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timers</a:t>
              </a:r>
            </a:p>
          </p:txBody>
        </p:sp>
      </p:grpSp>
      <p:sp>
        <p:nvSpPr>
          <p:cNvPr id="45" name="Rectangle 44"/>
          <p:cNvSpPr/>
          <p:nvPr/>
        </p:nvSpPr>
        <p:spPr>
          <a:xfrm>
            <a:off x="3063648" y="5230039"/>
            <a:ext cx="2305050" cy="888383"/>
          </a:xfrm>
          <a:prstGeom prst="rect">
            <a:avLst/>
          </a:prstGeom>
          <a:solidFill>
            <a:srgbClr val="00FF00"/>
          </a:solidFill>
          <a:ln w="28575">
            <a:solidFill>
              <a:srgbClr val="00FF00"/>
            </a:solidFill>
          </a:ln>
          <a:effectLst>
            <a:glow rad="127000">
              <a:srgbClr val="FF00FF"/>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0973" name="TextBox 45"/>
          <p:cNvSpPr txBox="1">
            <a:spLocks noChangeArrowheads="1"/>
          </p:cNvSpPr>
          <p:nvPr/>
        </p:nvSpPr>
        <p:spPr bwMode="auto">
          <a:xfrm>
            <a:off x="3266782" y="5352155"/>
            <a:ext cx="17875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inter-process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communication</a:t>
            </a:r>
          </a:p>
        </p:txBody>
      </p:sp>
      <p:grpSp>
        <p:nvGrpSpPr>
          <p:cNvPr id="40974" name="Group 46"/>
          <p:cNvGrpSpPr>
            <a:grpSpLocks/>
          </p:cNvGrpSpPr>
          <p:nvPr/>
        </p:nvGrpSpPr>
        <p:grpSpPr bwMode="auto">
          <a:xfrm>
            <a:off x="6492447" y="1682247"/>
            <a:ext cx="1920875" cy="914400"/>
            <a:chOff x="3598054" y="3200400"/>
            <a:chExt cx="1970423" cy="914400"/>
          </a:xfrm>
        </p:grpSpPr>
        <p:sp>
          <p:nvSpPr>
            <p:cNvPr id="48" name="Rectangle 47"/>
            <p:cNvSpPr/>
            <p:nvPr/>
          </p:nvSpPr>
          <p:spPr>
            <a:xfrm>
              <a:off x="3886289" y="3200400"/>
              <a:ext cx="1402095" cy="914400"/>
            </a:xfrm>
            <a:prstGeom prst="rect">
              <a:avLst/>
            </a:prstGeom>
            <a:solidFill>
              <a:srgbClr val="FFFF00"/>
            </a:solidFill>
            <a:ln>
              <a:solidFill>
                <a:srgbClr val="FFFF00"/>
              </a:solidFill>
            </a:ln>
            <a:effectLst>
              <a:glow rad="127000">
                <a:srgbClr val="00FF00"/>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0991" name="TextBox 48"/>
            <p:cNvSpPr txBox="1">
              <a:spLocks noChangeArrowheads="1"/>
            </p:cNvSpPr>
            <p:nvPr/>
          </p:nvSpPr>
          <p:spPr bwMode="auto">
            <a:xfrm>
              <a:off x="3598054" y="3289812"/>
              <a:ext cx="19704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analog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actuators</a:t>
              </a:r>
            </a:p>
          </p:txBody>
        </p:sp>
      </p:grpSp>
      <p:sp>
        <p:nvSpPr>
          <p:cNvPr id="40975" name="TextBox 2"/>
          <p:cNvSpPr txBox="1">
            <a:spLocks noChangeArrowheads="1"/>
          </p:cNvSpPr>
          <p:nvPr/>
        </p:nvSpPr>
        <p:spPr bwMode="auto">
          <a:xfrm>
            <a:off x="787177" y="846810"/>
            <a:ext cx="825500" cy="369888"/>
          </a:xfrm>
          <a:prstGeom prst="rect">
            <a:avLst/>
          </a:prstGeom>
          <a:solidFill>
            <a:srgbClr val="00FFFF"/>
          </a:solidFill>
          <a:ln w="28575">
            <a:solidFill>
              <a:srgbClr val="00FFFF"/>
            </a:solidFill>
            <a:miter lim="800000"/>
            <a:headEnd/>
            <a:tailEnd/>
          </a:ln>
          <a:effectLst>
            <a:glow rad="228600">
              <a:schemeClr val="accent5">
                <a:satMod val="175000"/>
                <a:alpha val="40000"/>
              </a:schemeClr>
            </a:glow>
          </a:effectLst>
          <a:scene3d>
            <a:camera prst="orthographicFront"/>
            <a:lightRig rig="threePt" dir="t"/>
          </a:scene3d>
          <a:sp3d>
            <a:bevelT prst="angle"/>
          </a:sp3d>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Inputs</a:t>
            </a:r>
          </a:p>
        </p:txBody>
      </p:sp>
      <p:sp>
        <p:nvSpPr>
          <p:cNvPr id="40976" name="TextBox 49"/>
          <p:cNvSpPr txBox="1">
            <a:spLocks noChangeArrowheads="1"/>
          </p:cNvSpPr>
          <p:nvPr/>
        </p:nvSpPr>
        <p:spPr bwMode="auto">
          <a:xfrm>
            <a:off x="3200399" y="847725"/>
            <a:ext cx="2484438" cy="369888"/>
          </a:xfrm>
          <a:prstGeom prst="rect">
            <a:avLst/>
          </a:prstGeom>
          <a:solidFill>
            <a:srgbClr val="00FF00"/>
          </a:solidFill>
          <a:ln w="28575">
            <a:solidFill>
              <a:srgbClr val="00FF00"/>
            </a:solidFill>
            <a:miter lim="800000"/>
            <a:headEnd/>
            <a:tailEnd/>
          </a:ln>
          <a:effectLst>
            <a:glow rad="127000">
              <a:srgbClr val="FF00FF"/>
            </a:glow>
          </a:effec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Processing and Control</a:t>
            </a:r>
          </a:p>
        </p:txBody>
      </p:sp>
      <p:sp>
        <p:nvSpPr>
          <p:cNvPr id="40977" name="TextBox 50"/>
          <p:cNvSpPr txBox="1">
            <a:spLocks noChangeArrowheads="1"/>
          </p:cNvSpPr>
          <p:nvPr/>
        </p:nvSpPr>
        <p:spPr bwMode="auto">
          <a:xfrm>
            <a:off x="6937490" y="922678"/>
            <a:ext cx="993775" cy="369888"/>
          </a:xfrm>
          <a:prstGeom prst="rect">
            <a:avLst/>
          </a:prstGeom>
          <a:solidFill>
            <a:srgbClr val="FFFF00"/>
          </a:solidFill>
          <a:ln w="28575">
            <a:noFill/>
            <a:miter lim="800000"/>
            <a:headEnd/>
            <a:tailEnd/>
          </a:ln>
          <a:effectLst>
            <a:glow rad="127000">
              <a:srgbClr val="00FF00"/>
            </a:glow>
          </a:effectLst>
          <a:scene3d>
            <a:camera prst="orthographicFront"/>
            <a:lightRig rig="threePt" dir="t"/>
          </a:scene3d>
          <a:sp3d>
            <a:bevelT prst="angle"/>
          </a:sp3d>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Outputs</a:t>
            </a:r>
          </a:p>
        </p:txBody>
      </p:sp>
      <p:cxnSp>
        <p:nvCxnSpPr>
          <p:cNvPr id="52" name="Straight Arrow Connector 51"/>
          <p:cNvCxnSpPr/>
          <p:nvPr/>
        </p:nvCxnSpPr>
        <p:spPr>
          <a:xfrm>
            <a:off x="1925313" y="4275263"/>
            <a:ext cx="1305538" cy="5037"/>
          </a:xfrm>
          <a:prstGeom prst="straightConnector1">
            <a:avLst/>
          </a:prstGeom>
          <a:ln w="38100">
            <a:solidFill>
              <a:srgbClr val="FF6600"/>
            </a:solidFill>
            <a:headEnd type="none" w="med" len="med"/>
            <a:tailEnd type="triangle" w="med" len="med"/>
          </a:ln>
          <a:scene3d>
            <a:camera prst="orthographicFront"/>
            <a:lightRig rig="threePt" dir="t"/>
          </a:scene3d>
          <a:sp3d>
            <a:bevelT w="101600" prst="riblet"/>
          </a:sp3d>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42" idx="0"/>
          </p:cNvCxnSpPr>
          <p:nvPr/>
        </p:nvCxnSpPr>
        <p:spPr>
          <a:xfrm>
            <a:off x="5418953" y="4576916"/>
            <a:ext cx="814524" cy="638403"/>
          </a:xfrm>
          <a:prstGeom prst="straightConnector1">
            <a:avLst/>
          </a:prstGeom>
          <a:ln w="38100">
            <a:solidFill>
              <a:srgbClr val="FF66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4305298" y="4572000"/>
            <a:ext cx="0" cy="685800"/>
          </a:xfrm>
          <a:prstGeom prst="straightConnector1">
            <a:avLst/>
          </a:prstGeom>
          <a:ln w="38100">
            <a:solidFill>
              <a:srgbClr val="FF66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1689251" y="5227338"/>
            <a:ext cx="1097280" cy="914400"/>
            <a:chOff x="3886199" y="3200400"/>
            <a:chExt cx="1402179" cy="914400"/>
          </a:xfrm>
          <a:solidFill>
            <a:srgbClr val="92D050"/>
          </a:solidFill>
        </p:grpSpPr>
        <p:sp>
          <p:nvSpPr>
            <p:cNvPr id="57" name="Rectangle 56"/>
            <p:cNvSpPr/>
            <p:nvPr/>
          </p:nvSpPr>
          <p:spPr>
            <a:xfrm>
              <a:off x="3886199" y="3200400"/>
              <a:ext cx="1402179" cy="914400"/>
            </a:xfrm>
            <a:prstGeom prst="rect">
              <a:avLst/>
            </a:prstGeom>
            <a:solidFill>
              <a:srgbClr val="00FF00"/>
            </a:solidFill>
            <a:ln>
              <a:solidFill>
                <a:srgbClr val="00FF00"/>
              </a:solidFill>
            </a:ln>
            <a:effectLst>
              <a:glow rad="177800">
                <a:srgbClr val="FF00FF"/>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8" name="TextBox 57"/>
            <p:cNvSpPr txBox="1"/>
            <p:nvPr/>
          </p:nvSpPr>
          <p:spPr>
            <a:xfrm>
              <a:off x="4084586" y="3470037"/>
              <a:ext cx="1005404" cy="369332"/>
            </a:xfrm>
            <a:prstGeom prst="rect">
              <a:avLst/>
            </a:prstGeom>
            <a:solidFill>
              <a:srgbClr val="00FF00"/>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memory</a:t>
              </a:r>
            </a:p>
          </p:txBody>
        </p:sp>
      </p:grpSp>
      <p:cxnSp>
        <p:nvCxnSpPr>
          <p:cNvPr id="60" name="Straight Arrow Connector 59"/>
          <p:cNvCxnSpPr>
            <a:stCxn id="57" idx="0"/>
          </p:cNvCxnSpPr>
          <p:nvPr/>
        </p:nvCxnSpPr>
        <p:spPr>
          <a:xfrm flipV="1">
            <a:off x="2237891" y="4576277"/>
            <a:ext cx="977546" cy="651061"/>
          </a:xfrm>
          <a:prstGeom prst="straightConnector1">
            <a:avLst/>
          </a:prstGeom>
          <a:ln w="38100">
            <a:solidFill>
              <a:srgbClr val="FF66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0" y="6611938"/>
            <a:ext cx="9144000" cy="254000"/>
          </a:xfrm>
          <a:prstGeom prst="rect">
            <a:avLst/>
          </a:prstGeom>
          <a:solidFill>
            <a:schemeClr val="bg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cxnSp>
        <p:nvCxnSpPr>
          <p:cNvPr id="62" name="Straight Arrow Connector 61"/>
          <p:cNvCxnSpPr/>
          <p:nvPr/>
        </p:nvCxnSpPr>
        <p:spPr>
          <a:xfrm flipV="1">
            <a:off x="1915517" y="3424087"/>
            <a:ext cx="1280160" cy="0"/>
          </a:xfrm>
          <a:prstGeom prst="straightConnector1">
            <a:avLst/>
          </a:prstGeom>
          <a:ln w="38100">
            <a:solidFill>
              <a:srgbClr val="FF6600"/>
            </a:solidFill>
            <a:headEnd type="none" w="med" len="med"/>
            <a:tailEnd type="triangle" w="med" len="med"/>
          </a:ln>
          <a:scene3d>
            <a:camera prst="orthographicFront"/>
            <a:lightRig rig="threePt" dir="t"/>
          </a:scene3d>
          <a:sp3d>
            <a:bevelT w="101600" prst="riblet"/>
          </a:sp3d>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2438400" y="1562876"/>
            <a:ext cx="1402179" cy="914400"/>
            <a:chOff x="3886199" y="3200400"/>
            <a:chExt cx="1402179" cy="914400"/>
          </a:xfrm>
          <a:solidFill>
            <a:srgbClr val="00FF00"/>
          </a:solidFill>
          <a:effectLst>
            <a:glow rad="241300">
              <a:srgbClr val="FFFF00"/>
            </a:glow>
            <a:reflection blurRad="6350" stA="50000" endA="300" endPos="55500" dist="50800" dir="5400000" sy="-100000" algn="bl" rotWithShape="0"/>
          </a:effectLst>
        </p:grpSpPr>
        <p:sp>
          <p:nvSpPr>
            <p:cNvPr id="65" name="Rectangle 64"/>
            <p:cNvSpPr/>
            <p:nvPr/>
          </p:nvSpPr>
          <p:spPr>
            <a:xfrm>
              <a:off x="3886199" y="3200400"/>
              <a:ext cx="1402179" cy="914400"/>
            </a:xfrm>
            <a:prstGeom prst="rect">
              <a:avLst/>
            </a:prstGeom>
            <a:grpFill/>
            <a:ln>
              <a:solidFill>
                <a:srgbClr val="00FF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6" name="TextBox 65"/>
            <p:cNvSpPr txBox="1"/>
            <p:nvPr/>
          </p:nvSpPr>
          <p:spPr>
            <a:xfrm>
              <a:off x="4025460" y="3324604"/>
              <a:ext cx="1133645" cy="646331"/>
            </a:xfrm>
            <a:prstGeom prst="rect">
              <a:avLst/>
            </a:prstGeom>
            <a:noFill/>
            <a:scene3d>
              <a:camera prst="orthographicFront"/>
              <a:lightRig rig="threePt" dir="t"/>
            </a:scene3d>
            <a:sp3d>
              <a:bevelT prst="angle"/>
            </a:sp3d>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converter</a:t>
              </a:r>
            </a:p>
          </p:txBody>
        </p:sp>
      </p:grpSp>
      <p:grpSp>
        <p:nvGrpSpPr>
          <p:cNvPr id="68" name="Group 67"/>
          <p:cNvGrpSpPr/>
          <p:nvPr/>
        </p:nvGrpSpPr>
        <p:grpSpPr>
          <a:xfrm>
            <a:off x="4465221" y="1562876"/>
            <a:ext cx="1402179" cy="914400"/>
            <a:chOff x="3886199" y="3200400"/>
            <a:chExt cx="1402179" cy="914400"/>
          </a:xfrm>
          <a:solidFill>
            <a:srgbClr val="00FF00"/>
          </a:solidFill>
          <a:effectLst>
            <a:glow rad="241300">
              <a:srgbClr val="FFFF00"/>
            </a:glow>
            <a:reflection blurRad="6350" stA="50000" endA="300" endPos="55500" dist="50800" dir="5400000" sy="-100000" algn="bl" rotWithShape="0"/>
          </a:effectLst>
        </p:grpSpPr>
        <p:sp>
          <p:nvSpPr>
            <p:cNvPr id="69" name="Rectangle 68"/>
            <p:cNvSpPr/>
            <p:nvPr/>
          </p:nvSpPr>
          <p:spPr>
            <a:xfrm>
              <a:off x="3886199" y="3200400"/>
              <a:ext cx="1402179" cy="914400"/>
            </a:xfrm>
            <a:prstGeom prst="rect">
              <a:avLst/>
            </a:prstGeom>
            <a:grpFill/>
            <a:ln>
              <a:solidFill>
                <a:srgbClr val="00FF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0" name="TextBox 69"/>
            <p:cNvSpPr txBox="1"/>
            <p:nvPr/>
          </p:nvSpPr>
          <p:spPr>
            <a:xfrm>
              <a:off x="3989082" y="3316069"/>
              <a:ext cx="1133645" cy="646331"/>
            </a:xfrm>
            <a:prstGeom prst="rect">
              <a:avLst/>
            </a:prstGeom>
            <a:noFill/>
            <a:scene3d>
              <a:camera prst="orthographicFront"/>
              <a:lightRig rig="threePt" dir="t"/>
            </a:scene3d>
            <a:sp3d>
              <a:bevelT prst="angle"/>
            </a:sp3d>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converter</a:t>
              </a:r>
            </a:p>
          </p:txBody>
        </p:sp>
      </p:grpSp>
      <p:cxnSp>
        <p:nvCxnSpPr>
          <p:cNvPr id="71" name="Straight Arrow Connector 70"/>
          <p:cNvCxnSpPr>
            <a:stCxn id="15" idx="2"/>
          </p:cNvCxnSpPr>
          <p:nvPr/>
        </p:nvCxnSpPr>
        <p:spPr>
          <a:xfrm flipH="1">
            <a:off x="4442619" y="2514600"/>
            <a:ext cx="751988" cy="459287"/>
          </a:xfrm>
          <a:prstGeom prst="straightConnector1">
            <a:avLst/>
          </a:prstGeom>
          <a:ln w="38100">
            <a:solidFill>
              <a:srgbClr val="FF66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2" idx="1"/>
          </p:cNvCxnSpPr>
          <p:nvPr/>
        </p:nvCxnSpPr>
        <p:spPr>
          <a:xfrm flipV="1">
            <a:off x="1652507" y="2047513"/>
            <a:ext cx="842080" cy="0"/>
          </a:xfrm>
          <a:prstGeom prst="straightConnector1">
            <a:avLst/>
          </a:prstGeom>
          <a:ln w="38100">
            <a:solidFill>
              <a:srgbClr val="FF66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2" idx="2"/>
          </p:cNvCxnSpPr>
          <p:nvPr/>
        </p:nvCxnSpPr>
        <p:spPr>
          <a:xfrm>
            <a:off x="3195677" y="2504713"/>
            <a:ext cx="751987" cy="483450"/>
          </a:xfrm>
          <a:prstGeom prst="straightConnector1">
            <a:avLst/>
          </a:prstGeom>
          <a:ln w="38100">
            <a:solidFill>
              <a:srgbClr val="FF66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437138" y="1611929"/>
            <a:ext cx="1402179" cy="914400"/>
            <a:chOff x="3886199" y="3200400"/>
            <a:chExt cx="1402179" cy="914400"/>
          </a:xfrm>
          <a:solidFill>
            <a:srgbClr val="00FFFF"/>
          </a:solidFill>
          <a:effectLst>
            <a:glow rad="228600">
              <a:schemeClr val="accent5">
                <a:satMod val="175000"/>
                <a:alpha val="40000"/>
              </a:schemeClr>
            </a:glow>
          </a:effectLst>
        </p:grpSpPr>
        <p:sp>
          <p:nvSpPr>
            <p:cNvPr id="9" name="Rectangle 8"/>
            <p:cNvSpPr/>
            <p:nvPr/>
          </p:nvSpPr>
          <p:spPr>
            <a:xfrm>
              <a:off x="3886199" y="3200400"/>
              <a:ext cx="1402179" cy="914400"/>
            </a:xfrm>
            <a:prstGeom prst="rect">
              <a:avLst/>
            </a:prstGeom>
            <a:grpFill/>
            <a:ln>
              <a:solidFill>
                <a:srgbClr val="00FFFF"/>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0" name="TextBox 9"/>
            <p:cNvSpPr txBox="1"/>
            <p:nvPr/>
          </p:nvSpPr>
          <p:spPr>
            <a:xfrm>
              <a:off x="4135416" y="3272909"/>
              <a:ext cx="902812" cy="646331"/>
            </a:xfrm>
            <a:prstGeom prst="rect">
              <a:avLst/>
            </a:prstGeom>
            <a:grpFill/>
            <a:ln>
              <a:solidFill>
                <a:srgbClr val="00FFFF"/>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analog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sensors</a:t>
              </a:r>
            </a:p>
          </p:txBody>
        </p:sp>
      </p:grpSp>
    </p:spTree>
    <p:extLst>
      <p:ext uri="{BB962C8B-B14F-4D97-AF65-F5344CB8AC3E}">
        <p14:creationId xmlns:p14="http://schemas.microsoft.com/office/powerpoint/2010/main" val="138622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endCondLst>
                                    <p:cond evt="onNext" delay="0">
                                      <p:tgtEl>
                                        <p:sldTgt/>
                                      </p:tgtEl>
                                    </p:cond>
                                  </p:endCondLst>
                                  <p:childTnLst>
                                    <p:animEffect transition="out" filter="fade">
                                      <p:cBhvr>
                                        <p:cTn id="6" dur="500" tmFilter="0, 0; .2, .5; .8, .5; 1, 0"/>
                                        <p:tgtEl>
                                          <p:spTgt spid="68"/>
                                        </p:tgtEl>
                                      </p:cBhvr>
                                    </p:animEffect>
                                    <p:animScale>
                                      <p:cBhvr>
                                        <p:cTn id="7" dur="250" autoRev="1" fill="hold"/>
                                        <p:tgtEl>
                                          <p:spTgt spid="68"/>
                                        </p:tgtEl>
                                      </p:cBhvr>
                                      <p:by x="105000" y="105000"/>
                                    </p:animScale>
                                  </p:childTnLst>
                                </p:cTn>
                              </p:par>
                              <p:par>
                                <p:cTn id="8" presetID="26" presetClass="emph" presetSubtype="0" repeatCount="indefinite" fill="hold" nodeType="withEffect">
                                  <p:stCondLst>
                                    <p:cond delay="0"/>
                                  </p:stCondLst>
                                  <p:endCondLst>
                                    <p:cond evt="onNext" delay="0">
                                      <p:tgtEl>
                                        <p:sldTgt/>
                                      </p:tgtEl>
                                    </p:cond>
                                  </p:endCondLst>
                                  <p:childTnLst>
                                    <p:animEffect transition="out" filter="fade">
                                      <p:cBhvr>
                                        <p:cTn id="9" dur="500" tmFilter="0, 0; .2, .5; .8, .5; 1, 0"/>
                                        <p:tgtEl>
                                          <p:spTgt spid="63"/>
                                        </p:tgtEl>
                                      </p:cBhvr>
                                    </p:animEffect>
                                    <p:animScale>
                                      <p:cBhvr>
                                        <p:cTn id="10" dur="250" autoRev="1" fill="hold"/>
                                        <p:tgtEl>
                                          <p:spTgt spid="6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3"/>
          <p:cNvSpPr/>
          <p:nvPr/>
        </p:nvSpPr>
        <p:spPr>
          <a:xfrm>
            <a:off x="-3706" y="-12722"/>
            <a:ext cx="9147706" cy="687866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278530" name="Rectangle 2"/>
          <p:cNvSpPr>
            <a:spLocks noGrp="1" noRot="1" noChangeArrowheads="1"/>
          </p:cNvSpPr>
          <p:nvPr>
            <p:ph type="title"/>
          </p:nvPr>
        </p:nvSpPr>
        <p:spPr>
          <a:xfrm>
            <a:off x="457200" y="2874963"/>
            <a:ext cx="8686800" cy="1143000"/>
          </a:xfrm>
        </p:spPr>
        <p:txBody>
          <a:bodyPr/>
          <a:lstStyle/>
          <a:p>
            <a:r>
              <a:rPr lang="en-US" sz="6000" b="1" dirty="0" smtClean="0">
                <a:solidFill>
                  <a:srgbClr val="FF00FF"/>
                </a:solidFill>
                <a:latin typeface="Algerian" panose="04020705040A02060702" pitchFamily="82" charset="0"/>
              </a:rPr>
              <a:t>interrupts</a:t>
            </a:r>
            <a:endParaRPr lang="en-US" sz="6000" b="1" dirty="0">
              <a:solidFill>
                <a:srgbClr val="FF0066"/>
              </a:solidFill>
              <a:latin typeface="Algerian" panose="04020705040A02060702" pitchFamily="82" charset="0"/>
            </a:endParaRPr>
          </a:p>
        </p:txBody>
      </p:sp>
      <p:sp>
        <p:nvSpPr>
          <p:cNvPr id="3" name="Rectangle 2"/>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smtClean="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endPar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2529856992"/>
      </p:ext>
    </p:extLst>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grpId="0" nodeType="withEffect">
                                  <p:stCondLst>
                                    <p:cond delay="0"/>
                                  </p:stCondLst>
                                  <p:iterate type="lt">
                                    <p:tmPct val="10000"/>
                                  </p:iterate>
                                  <p:childTnLst>
                                    <p:set>
                                      <p:cBhvr>
                                        <p:cTn id="6" dur="1" fill="hold">
                                          <p:stCondLst>
                                            <p:cond delay="0"/>
                                          </p:stCondLst>
                                        </p:cTn>
                                        <p:tgtEl>
                                          <p:spTgt spid="278530"/>
                                        </p:tgtEl>
                                        <p:attrNameLst>
                                          <p:attrName>style.visibility</p:attrName>
                                        </p:attrNameLst>
                                      </p:cBhvr>
                                      <p:to>
                                        <p:strVal val="visible"/>
                                      </p:to>
                                    </p:set>
                                    <p:anim calcmode="lin" valueType="num">
                                      <p:cBhvr additive="base">
                                        <p:cTn id="7" dur="800" fill="hold">
                                          <p:stCondLst>
                                            <p:cond delay="0"/>
                                          </p:stCondLst>
                                        </p:cTn>
                                        <p:tgtEl>
                                          <p:spTgt spid="278530"/>
                                        </p:tgtEl>
                                        <p:attrNameLst>
                                          <p:attrName>ppt_x</p:attrName>
                                        </p:attrNameLst>
                                      </p:cBhvr>
                                      <p:tavLst>
                                        <p:tav tm="0">
                                          <p:val>
                                            <p:strVal val="0-#ppt_w/2"/>
                                          </p:val>
                                        </p:tav>
                                        <p:tav tm="100000">
                                          <p:val>
                                            <p:strVal val="#ppt_x"/>
                                          </p:val>
                                        </p:tav>
                                      </p:tavLst>
                                    </p:anim>
                                    <p:anim calcmode="lin" valueType="num">
                                      <p:cBhvr additive="base">
                                        <p:cTn id="8" dur="800" fill="hold">
                                          <p:stCondLst>
                                            <p:cond delay="0"/>
                                          </p:stCondLst>
                                        </p:cTn>
                                        <p:tgtEl>
                                          <p:spTgt spid="2785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0" y="0"/>
            <a:ext cx="9144000" cy="810478"/>
          </a:xfrm>
          <a:prstGeom prst="rect">
            <a:avLst/>
          </a:prstGeom>
        </p:spPr>
        <p:txBody>
          <a:bodyPr wrap="square">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Interrupts </a:t>
            </a:r>
            <a:r>
              <a:rPr kumimoji="0" lang="en-US" sz="28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vectors</a:t>
            </a:r>
          </a:p>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startup_msp432p401r_ccs.c</a:t>
            </a:r>
          </a:p>
        </p:txBody>
      </p:sp>
      <p:sp>
        <p:nvSpPr>
          <p:cNvPr id="8" name="Rectangle 7"/>
          <p:cNvSpPr/>
          <p:nvPr/>
        </p:nvSpPr>
        <p:spPr>
          <a:xfrm>
            <a:off x="4495800" y="1150347"/>
            <a:ext cx="3733800" cy="5055230"/>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prstClr val="black"/>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    ADC14_IRQHandler	// </a:t>
            </a:r>
            <a:r>
              <a:rPr kumimoji="0" lang="en-US" sz="11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ADC14 Interrupt           </a:t>
            </a:r>
            <a:endParaRPr kumimoji="0" lang="en-US" sz="11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T32_INT1_IRQHandler</a:t>
            </a: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T32_INT1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T32_INT2_IRQHandler</a:t>
            </a: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T32_INT2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T32_INTC_IRQHandler</a:t>
            </a: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T32_INTC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AES256_IRQHandler</a:t>
            </a: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AES256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err="1" smtClean="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RTC_C_IRQHandler</a:t>
            </a: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RTC_C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err="1" smtClean="0">
                <a:ln>
                  <a:noFill/>
                </a:ln>
                <a:solidFill>
                  <a:srgbClr val="FF0000"/>
                </a:solidFill>
                <a:effectLst/>
                <a:uLnTx/>
                <a:uFillTx/>
                <a:latin typeface="Times New Roman" panose="02020603050405020304" pitchFamily="18" charset="0"/>
                <a:ea typeface="Calibri" panose="020F0502020204030204" pitchFamily="34" charset="0"/>
                <a:cs typeface="Times New Roman" panose="02020603050405020304" pitchFamily="18" charset="0"/>
              </a:rPr>
              <a:t>DMA_ERR_IRQHandler</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DMA_ERR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DMA_INT3_IRQHandler</a:t>
            </a: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DMA_INT3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DMA_INT2_IRQHandler</a:t>
            </a: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DMA_INT2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DMA_INT1_IRQHandler</a:t>
            </a: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DMA_INT1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DMA_INT0_IRQHandler</a:t>
            </a: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DMA_INT0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prstClr val="black"/>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PORT1_IRQHandler	// </a:t>
            </a:r>
            <a:r>
              <a:rPr kumimoji="0" lang="en-US" sz="11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Port1 Interrupt           </a:t>
            </a:r>
            <a:endParaRPr kumimoji="0" lang="en-US" sz="11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PORT2_IRQHandler</a:t>
            </a: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Port2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PORT3_IRQHandler</a:t>
            </a: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Port3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PORT4_IRQHandler</a:t>
            </a: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Port4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PORT5_IRQHandler</a:t>
            </a: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Port5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PORT6_IRQHandler</a:t>
            </a: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1"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Port6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Interrupt</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1"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EUSCIA0_IRQHandler</a:t>
            </a: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EUSCIA0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EUSCIA1_IRQHandler</a:t>
            </a: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EUSCIA1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EUSCIA2_IRQHandler</a:t>
            </a: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EUSCIA2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EUSCIA3_IRQHandler</a:t>
            </a: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EUSCIA3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EUSCIB0_IRQHandler</a:t>
            </a: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EUSCIB0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EUSCIB1_IRQHandler</a:t>
            </a: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EUSCIB1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EUSCIB2_IRQHandler</a:t>
            </a: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EUSCIB2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mn-cs"/>
              </a:rPr>
              <a:t>    </a:t>
            </a:r>
            <a:r>
              <a:rPr kumimoji="0" lang="en-US" sz="1100" b="1" i="0" u="none" strike="noStrike" kern="1200" cap="none" spc="0" normalizeH="0" baseline="0" noProof="0" dirty="0">
                <a:ln>
                  <a:noFill/>
                </a:ln>
                <a:solidFill>
                  <a:srgbClr val="FF1A1A"/>
                </a:solidFill>
                <a:effectLst/>
                <a:uLnTx/>
                <a:uFillTx/>
                <a:latin typeface="Times New Roman" panose="02020603050405020304" pitchFamily="18" charset="0"/>
                <a:ea typeface="Calibri" panose="020F0502020204030204" pitchFamily="34" charset="0"/>
                <a:cs typeface="+mn-cs"/>
              </a:rPr>
              <a:t>EUSCIB3_IRQHandler</a:t>
            </a: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mn-cs"/>
              </a:rPr>
              <a:t>,</a:t>
            </a: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EUSCIB3 Interrupt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mn-cs"/>
              </a:rPr>
              <a:t/>
            </a:r>
            <a:b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mn-cs"/>
              </a:rPr>
            </a:b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28"/>
          <p:cNvSpPr/>
          <p:nvPr/>
        </p:nvSpPr>
        <p:spPr>
          <a:xfrm>
            <a:off x="0" y="1150347"/>
            <a:ext cx="3733800" cy="5707653"/>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err="1">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Reset_Handler</a:t>
            </a:r>
            <a:r>
              <a:rPr kumimoji="0" lang="en-US" sz="1100" b="1" i="0" u="none" strike="noStrike" kern="1200" cap="none" spc="0" normalizeH="0" baseline="0" noProof="0" dirty="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1"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the reset handler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err="1">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NMI_Handler</a:t>
            </a: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1"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The NMI handler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err="1" smtClean="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HardFault_Handler</a:t>
            </a: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the hard fault handler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err="1" smtClean="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MemManage_Handler</a:t>
            </a: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the MPU fault handler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err="1" smtClean="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BusFault_Handler</a:t>
            </a: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the bus fault handler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err="1">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UsageFault_Handler</a:t>
            </a: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100" b="1" i="1"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the usage fault handler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F70000"/>
                </a:solidFill>
                <a:effectLst/>
                <a:uLnTx/>
                <a:uFillTx/>
                <a:latin typeface="Times New Roman" panose="02020603050405020304" pitchFamily="18" charset="0"/>
                <a:ea typeface="Calibri" panose="020F0502020204030204" pitchFamily="34" charset="0"/>
                <a:cs typeface="Times New Roman" panose="02020603050405020304" pitchFamily="18" charset="0"/>
              </a:rPr>
              <a:t>0</a:t>
            </a: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1"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Reserved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F70000"/>
                </a:solidFill>
                <a:effectLst/>
                <a:uLnTx/>
                <a:uFillTx/>
                <a:latin typeface="Times New Roman" panose="02020603050405020304" pitchFamily="18" charset="0"/>
                <a:ea typeface="Calibri" panose="020F0502020204030204" pitchFamily="34" charset="0"/>
                <a:cs typeface="Times New Roman" panose="02020603050405020304" pitchFamily="18" charset="0"/>
              </a:rPr>
              <a:t>0</a:t>
            </a: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Reserved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F70000"/>
                </a:solidFill>
                <a:effectLst/>
                <a:uLnTx/>
                <a:uFillTx/>
                <a:latin typeface="Times New Roman" panose="02020603050405020304" pitchFamily="18" charset="0"/>
                <a:ea typeface="Calibri" panose="020F0502020204030204" pitchFamily="34" charset="0"/>
                <a:cs typeface="Times New Roman" panose="02020603050405020304" pitchFamily="18" charset="0"/>
              </a:rPr>
              <a:t>0</a:t>
            </a: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Reserved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F70000"/>
                </a:solidFill>
                <a:effectLst/>
                <a:uLnTx/>
                <a:uFillTx/>
                <a:latin typeface="Times New Roman" panose="02020603050405020304" pitchFamily="18" charset="0"/>
                <a:ea typeface="Calibri" panose="020F0502020204030204" pitchFamily="34" charset="0"/>
                <a:cs typeface="Times New Roman" panose="02020603050405020304" pitchFamily="18" charset="0"/>
              </a:rPr>
              <a:t>0</a:t>
            </a: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1"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Reserved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err="1">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SVC_Handler</a:t>
            </a: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1"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err="1">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SVCall</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handler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err="1">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DebugMon_Handler</a:t>
            </a: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1"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Debug monitor handler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F70000"/>
                </a:solidFill>
                <a:effectLst/>
                <a:uLnTx/>
                <a:uFillTx/>
                <a:latin typeface="Times New Roman" panose="02020603050405020304" pitchFamily="18" charset="0"/>
                <a:ea typeface="Calibri" panose="020F0502020204030204" pitchFamily="34" charset="0"/>
                <a:cs typeface="Times New Roman" panose="02020603050405020304" pitchFamily="18" charset="0"/>
              </a:rPr>
              <a:t>0</a:t>
            </a: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1"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Reserved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prstClr val="black"/>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    SysTick_Handler</a:t>
            </a:r>
            <a:r>
              <a:rPr kumimoji="0" lang="en-US" sz="11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100" b="1" i="1"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1" u="none" strike="noStrike" kern="1200" cap="none" spc="0" normalizeH="0" baseline="0" noProof="0" dirty="0" smtClean="0">
                <a:ln>
                  <a:noFill/>
                </a:ln>
                <a:solidFill>
                  <a:prstClr val="black"/>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prstClr val="black"/>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The SysTick handler       </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err="1">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PSS_IRQHandler</a:t>
            </a: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1"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PSS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err="1">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CS_IRQHandler</a:t>
            </a: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1"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CS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err="1">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PCM_IRQHandler</a:t>
            </a: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1"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PCM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err="1">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WDT_A_IRQHandler</a:t>
            </a: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1"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WDT_A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err="1" smtClean="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FPU_IRQHandler</a:t>
            </a: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FPU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err="1">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FLCTL_IRQHandler</a:t>
            </a: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1"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Flash Controller Interrupt</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COMP_E0_IRQHandler</a:t>
            </a: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1"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COMP_E0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COMP_E1_IRQHandler</a:t>
            </a: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COMP_E1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prstClr val="black"/>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TA0_0_IRQHandler	// </a:t>
            </a:r>
            <a:r>
              <a:rPr kumimoji="0" lang="en-US" sz="11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TA0_0 Interrupt           </a:t>
            </a:r>
            <a:endParaRPr kumimoji="0" lang="en-US" sz="11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TA0_N_IRQHandler</a:t>
            </a: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1"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TA0_N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prstClr val="black"/>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TA1_0_IRQHandler	// </a:t>
            </a:r>
            <a:r>
              <a:rPr kumimoji="0" lang="en-US" sz="11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Calibri" panose="020F0502020204030204" pitchFamily="34" charset="0"/>
                <a:cs typeface="Times New Roman" panose="02020603050405020304" pitchFamily="18" charset="0"/>
              </a:rPr>
              <a:t>TA1_0 Interrupt           </a:t>
            </a:r>
            <a:endParaRPr kumimoji="0" lang="en-US" sz="11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TA1_N_IRQHandler</a:t>
            </a: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TA1_N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TA2_0_IRQHandler</a:t>
            </a: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TA2_0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TA2_N_IRQHandler</a:t>
            </a: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TA2_N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TA3_0_IRQHandler</a:t>
            </a: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TA3_0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FF1A1A"/>
                </a:solidFill>
                <a:effectLst/>
                <a:uLnTx/>
                <a:uFillTx/>
                <a:latin typeface="Times New Roman" panose="02020603050405020304" pitchFamily="18" charset="0"/>
                <a:ea typeface="Calibri" panose="020F0502020204030204" pitchFamily="34" charset="0"/>
                <a:cs typeface="Times New Roman" panose="02020603050405020304" pitchFamily="18" charset="0"/>
              </a:rPr>
              <a:t>TA3_N_IRQHandler</a:t>
            </a: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smtClean="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100" b="1" i="0" u="none" strike="noStrike" kern="1200" cap="none" spc="0" normalizeH="0" baseline="0" noProof="0" dirty="0">
                <a:ln>
                  <a:noFill/>
                </a:ln>
                <a:solidFill>
                  <a:srgbClr val="33CC4A"/>
                </a:solidFill>
                <a:effectLst/>
                <a:uLnTx/>
                <a:uFillTx/>
                <a:latin typeface="Times New Roman" panose="02020603050405020304" pitchFamily="18" charset="0"/>
                <a:ea typeface="Calibri" panose="020F0502020204030204" pitchFamily="34" charset="0"/>
                <a:cs typeface="Times New Roman" panose="02020603050405020304" pitchFamily="18" charset="0"/>
              </a:rPr>
              <a:t>TA3_N Interrupt           </a:t>
            </a:r>
            <a:endParaRPr kumimoji="0" lang="en-US" sz="11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31" name="Rectangle 30"/>
          <p:cNvSpPr/>
          <p:nvPr/>
        </p:nvSpPr>
        <p:spPr>
          <a:xfrm>
            <a:off x="0" y="6611779"/>
            <a:ext cx="9144000" cy="253916"/>
          </a:xfrm>
          <a:prstGeom prst="rect">
            <a:avLst/>
          </a:prstGeom>
          <a:solidFill>
            <a:sysClr val="windowText" lastClr="000000"/>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0" cap="none" spc="0" normalizeH="0" baseline="0" noProof="0" dirty="0" smtClean="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26021477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969" y="-16748"/>
            <a:ext cx="91440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Interrupts </a:t>
            </a:r>
            <a:r>
              <a:rPr kumimoji="0" lang="en-US" sz="24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vectors</a:t>
            </a:r>
          </a:p>
        </p:txBody>
      </p:sp>
      <p:pic>
        <p:nvPicPr>
          <p:cNvPr id="1037" name="Picture 2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4732" y="1926333"/>
            <a:ext cx="5807075" cy="4651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2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4732" y="2391471"/>
            <a:ext cx="5799138" cy="55562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2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0457" y="4485134"/>
            <a:ext cx="5837238"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2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0457" y="4953000"/>
            <a:ext cx="5837238" cy="5492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4"/>
          <p:cNvSpPr>
            <a:spLocks noChangeArrowheads="1"/>
          </p:cNvSpPr>
          <p:nvPr/>
        </p:nvSpPr>
        <p:spPr bwMode="auto">
          <a:xfrm>
            <a:off x="-34764" y="544872"/>
            <a:ext cx="9296400"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sng"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ISER0 </a:t>
            </a:r>
            <a:r>
              <a:rPr kumimoji="0" lang="en-US" altLang="en-US" sz="2000" b="1"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Register    </a:t>
            </a:r>
            <a:r>
              <a:rPr kumimoji="0" lang="en-US" altLang="en-US" sz="2000" b="1" i="0" u="none" strike="noStrike" kern="1200" cap="none" spc="0" normalizeH="0" baseline="0" noProof="0" dirty="0" err="1"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Irq</a:t>
            </a:r>
            <a:r>
              <a:rPr kumimoji="0" lang="en-US" altLang="en-US" sz="2000" b="1"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0 to 31</a:t>
            </a:r>
            <a:r>
              <a:rPr kumimoji="0" lang="en-US" altLang="en-US" sz="2000" b="0"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100" b="0"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Set Enable Register. </a:t>
            </a:r>
            <a:endParaRPr kumimoji="0" lang="en-US" altLang="en-US" sz="600" b="0" i="0" u="none" strike="noStrike" kern="1200" cap="none" spc="0" normalizeH="0" baseline="0" noProof="0" dirty="0" smtClean="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Use the Interrupt Set-Enable Registers to enable interrupts &amp; determine which interrupts are currently enabled</a:t>
            </a:r>
            <a:r>
              <a:rPr kumimoji="0" lang="en-US" altLang="en-US" sz="1600" b="0"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1600" b="0"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dirty="0" smtClean="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smtClean="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Figure 2-20. ISER0 Register</a:t>
            </a:r>
            <a:endParaRPr kumimoji="0" lang="en-US" altLang="en-US" sz="1600" b="0" i="0"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11" name="Rectangle 16"/>
          <p:cNvSpPr>
            <a:spLocks noChangeArrowheads="1"/>
          </p:cNvSpPr>
          <p:nvPr/>
        </p:nvSpPr>
        <p:spPr bwMode="auto">
          <a:xfrm>
            <a:off x="-21724" y="3117444"/>
            <a:ext cx="9187448"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sng"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ISER1 </a:t>
            </a:r>
            <a:r>
              <a:rPr kumimoji="0" lang="en-US" altLang="en-US" sz="2000" b="1"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Register   </a:t>
            </a:r>
            <a:r>
              <a:rPr kumimoji="0" lang="en-US" altLang="en-US" sz="2000" b="1" i="0" u="none" strike="noStrike" kern="1200" cap="none" spc="0" normalizeH="0" baseline="0" noProof="0" dirty="0" err="1"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Irq</a:t>
            </a:r>
            <a:r>
              <a:rPr kumimoji="0" lang="en-US" altLang="en-US" sz="2000" b="1"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32 to 63</a:t>
            </a:r>
            <a:r>
              <a:rPr kumimoji="0" lang="en-US" altLang="en-US" sz="2000" b="0"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Set </a:t>
            </a:r>
            <a:r>
              <a:rPr kumimoji="0" lang="en-US" altLang="en-US" sz="1600" b="0" i="0" u="none" strike="noStrike" kern="1200" cap="none" spc="0" normalizeH="0" baseline="0" noProof="0" dirty="0" smtClean="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Enable Register. </a:t>
            </a:r>
            <a:endParaRPr kumimoji="0" lang="en-US" altLang="en-US" sz="1600" b="0" i="0" u="none" strike="noStrike" kern="1200" cap="none" spc="0" normalizeH="0" baseline="0" noProof="0" dirty="0" smtClean="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Use the Interrupt Set-Enable Registers to enable interrupts &amp; determine which interrupts are currently enabled</a:t>
            </a:r>
            <a:r>
              <a:rPr kumimoji="0" lang="en-US" altLang="en-US" sz="1600" b="0"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1600" b="0"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1" i="0" u="none" strike="noStrike" kern="1200" cap="none" spc="0" normalizeH="0" baseline="0" noProof="0" dirty="0" smtClean="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smtClean="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Figure 2-21. ISER1 Register</a:t>
            </a:r>
            <a:endParaRPr kumimoji="0" lang="en-US" altLang="en-US" sz="1600" b="0" i="0"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smtClean="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 name="Rectangle 18"/>
          <p:cNvSpPr>
            <a:spLocks noChangeArrowheads="1"/>
          </p:cNvSpPr>
          <p:nvPr/>
        </p:nvSpPr>
        <p:spPr bwMode="auto">
          <a:xfrm>
            <a:off x="-3657600" y="504411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00"/>
              </a:solidFill>
              <a:effectLst/>
              <a:uLnTx/>
              <a:uFillTx/>
              <a:latin typeface="Calibri" panose="020F0502020204030204"/>
              <a:ea typeface="+mn-ea"/>
              <a:cs typeface="+mn-cs"/>
            </a:endParaRPr>
          </a:p>
        </p:txBody>
      </p:sp>
      <p:sp>
        <p:nvSpPr>
          <p:cNvPr id="32" name="Rectangle 31"/>
          <p:cNvSpPr/>
          <p:nvPr/>
        </p:nvSpPr>
        <p:spPr>
          <a:xfrm>
            <a:off x="0" y="6611779"/>
            <a:ext cx="9144000" cy="253916"/>
          </a:xfrm>
          <a:prstGeom prst="rect">
            <a:avLst/>
          </a:prstGeom>
          <a:solidFill>
            <a:sysClr val="windowText" lastClr="000000"/>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0" cap="none" spc="0" normalizeH="0" baseline="0" noProof="0" dirty="0" smtClean="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17988877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8100" y="2916335"/>
            <a:ext cx="4297680" cy="182880"/>
          </a:xfrm>
          <a:prstGeom prst="rect">
            <a:avLst/>
          </a:prstGeom>
          <a:solidFill>
            <a:srgbClr val="FFFF00"/>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38100" y="6326285"/>
            <a:ext cx="4297680" cy="182880"/>
          </a:xfrm>
          <a:prstGeom prst="rect">
            <a:avLst/>
          </a:prstGeom>
          <a:solidFill>
            <a:srgbClr val="FFFF00"/>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14"/>
          <p:cNvSpPr>
            <a:spLocks noChangeArrowheads="1"/>
          </p:cNvSpPr>
          <p:nvPr/>
        </p:nvSpPr>
        <p:spPr bwMode="auto">
          <a:xfrm>
            <a:off x="5027989" y="1322469"/>
            <a:ext cx="2743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Figure 2-20.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ISER0 Register</a:t>
            </a:r>
            <a:endParaRPr kumimoji="0" lang="en-US" altLang="en-US" sz="1600" b="0"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13" name="Rectangle 18"/>
          <p:cNvSpPr>
            <a:spLocks noChangeArrowheads="1"/>
          </p:cNvSpPr>
          <p:nvPr/>
        </p:nvSpPr>
        <p:spPr bwMode="auto">
          <a:xfrm>
            <a:off x="-3657600" y="504411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00"/>
              </a:solidFill>
              <a:effectLst/>
              <a:uLnTx/>
              <a:uFillTx/>
              <a:latin typeface="Calibri" panose="020F0502020204030204"/>
              <a:ea typeface="+mn-ea"/>
              <a:cs typeface="+mn-cs"/>
            </a:endParaRPr>
          </a:p>
        </p:txBody>
      </p:sp>
      <p:sp>
        <p:nvSpPr>
          <p:cNvPr id="14" name="Text Box 239"/>
          <p:cNvSpPr txBox="1"/>
          <p:nvPr/>
        </p:nvSpPr>
        <p:spPr>
          <a:xfrm>
            <a:off x="5105400" y="2590800"/>
            <a:ext cx="4038600" cy="2009690"/>
          </a:xfrm>
          <a:prstGeom prst="rect">
            <a:avLst/>
          </a:prstGeom>
          <a:noFill/>
          <a:ln w="6350">
            <a:solidFill>
              <a:prstClr val="black"/>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To enable the interrupt vectors from  0-31 </a:t>
            </a:r>
            <a:endPar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use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ISER0 register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NVIC-&gt;</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ISER[0]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1 &lt;&lt; ( (ADC14_IRQn) &amp; 31</a:t>
            </a: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NVIC-&gt;</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ISER[0]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1 </a:t>
            </a: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&lt;&lt; 24;</a:t>
            </a:r>
            <a:endPar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NVIC-&gt;</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ISER[0]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1 &lt;&lt; ( (TA0_0_IRQn)  &amp; 31);</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NVIC-&gt;</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ISER[0]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1 &lt;&lt; </a:t>
            </a: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8;</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Or</a:t>
            </a:r>
            <a:endParaRPr kumimoji="0" lang="en-US" sz="1400" b="0" i="0" u="none" strike="noStrike" kern="1200" cap="none" spc="0" normalizeH="0" baseline="0" noProof="0" dirty="0">
              <a:ln>
                <a:noFill/>
              </a:ln>
              <a:solidFill>
                <a:srgbClr val="FF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NVIC_EnableIRQ (TA0_N_IRQn);</a:t>
            </a:r>
            <a:endParaRPr kumimoji="0" lang="en-US" sz="1400" b="0" i="0" u="none" strike="noStrike" kern="1200" cap="none" spc="0" normalizeH="0" baseline="0" noProof="0" dirty="0">
              <a:ln>
                <a:noFill/>
              </a:ln>
              <a:solidFill>
                <a:srgbClr val="FF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NVIC_EnableIRQ (ADC14_IRQn);</a:t>
            </a:r>
            <a:endParaRPr kumimoji="0" lang="en-US" sz="1400" b="0" i="0" u="none" strike="noStrike" kern="1200" cap="none" spc="0" normalizeH="0" baseline="0" noProof="0" dirty="0">
              <a:ln>
                <a:noFill/>
              </a:ln>
              <a:solidFill>
                <a:srgbClr val="FF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6" name="Rectangle 15"/>
          <p:cNvSpPr/>
          <p:nvPr/>
        </p:nvSpPr>
        <p:spPr>
          <a:xfrm>
            <a:off x="2748013" y="5069"/>
            <a:ext cx="100522" cy="20840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4"/>
          <p:cNvGrpSpPr/>
          <p:nvPr/>
        </p:nvGrpSpPr>
        <p:grpSpPr>
          <a:xfrm>
            <a:off x="2872398" y="-59470"/>
            <a:ext cx="6295465" cy="1240371"/>
            <a:chOff x="2832258" y="5069"/>
            <a:chExt cx="6311742" cy="1280160"/>
          </a:xfrm>
        </p:grpSpPr>
        <p:pic>
          <p:nvPicPr>
            <p:cNvPr id="1037" name="Picture 2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259" y="110673"/>
              <a:ext cx="6311741" cy="49447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2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259" y="605198"/>
              <a:ext cx="6309360" cy="591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041097" y="5069"/>
              <a:ext cx="100522" cy="1280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p:cNvSpPr/>
            <p:nvPr/>
          </p:nvSpPr>
          <p:spPr>
            <a:xfrm>
              <a:off x="2832258" y="1154854"/>
              <a:ext cx="621792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1" name="Rectangle 20"/>
          <p:cNvSpPr/>
          <p:nvPr/>
        </p:nvSpPr>
        <p:spPr>
          <a:xfrm>
            <a:off x="19050" y="1126034"/>
            <a:ext cx="4343400" cy="5693866"/>
          </a:xfrm>
          <a:prstGeom prst="rect">
            <a:avLst/>
          </a:prstGeom>
          <a:ln w="28575">
            <a:solidFill>
              <a:srgbClr val="FFFF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FF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err="1"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PSS_IRQn</a:t>
            </a: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0,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PSS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Interrupt              </a:t>
            </a:r>
            <a:endParaRPr kumimoji="0" lang="en-US" sz="14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err="1">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CS_IRQn</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1,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CS Interrupt               </a:t>
            </a:r>
            <a:endParaRPr kumimoji="0" lang="en-US" sz="14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err="1">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PCM_IRQn</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2,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PCM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Interrupt              </a:t>
            </a:r>
            <a:endParaRPr kumimoji="0" lang="en-US" sz="14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err="1">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WDT_A_IRQn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3,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WDT_A Interrupt            </a:t>
            </a:r>
            <a:endParaRPr kumimoji="0" lang="en-US" sz="14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err="1"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FPU_IRQn</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 4,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FPU Interrupt              </a:t>
            </a:r>
            <a:endParaRPr kumimoji="0" lang="en-US" sz="1400" b="0" i="0" u="none" strike="noStrike" kern="1200" cap="none" spc="0" normalizeH="0" baseline="0" noProof="0" dirty="0" smtClean="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err="1">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FLCTL_IRQn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5,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Flash Interrupt </a:t>
            </a:r>
            <a:endParaRPr kumimoji="0" lang="en-US" sz="14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COMP_E0_IRQn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6,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COMP_E0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Interrupt          </a:t>
            </a:r>
            <a:endParaRPr kumimoji="0" lang="en-US" sz="14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COMP_E1_IRQn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 7,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COMP_E1 Interrupt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TA0_0_IRQn         </a:t>
            </a: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 8,      TA0_0 Interrupt            </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TA0_N_IRQn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 9,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TA0_N Interrupt            </a:t>
            </a:r>
            <a:endParaRPr kumimoji="0" lang="en-US" sz="14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TA1_0_IRQn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10,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TA1_0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Interrupt            </a:t>
            </a:r>
            <a:endParaRPr kumimoji="0" lang="en-US" sz="14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TA1_N_IRQn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11,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TA1_N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Interrupt            </a:t>
            </a:r>
            <a:endParaRPr kumimoji="0" lang="en-US" sz="14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TA2_0_IRQn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12,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TA2_0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Interrupt            </a:t>
            </a:r>
            <a:endParaRPr kumimoji="0" lang="en-US" sz="14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TA2_N_IRQn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13,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TA2_N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Interrupt            </a:t>
            </a:r>
            <a:endParaRPr kumimoji="0" lang="en-US" sz="14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TA3_0_IRQn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14,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TA3_0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Interrupt            </a:t>
            </a:r>
            <a:endParaRPr kumimoji="0" lang="en-US" sz="14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TA3_N_IRQn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15,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TA3_N Interrupt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EUSCIA0_IRQn</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 16,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EUSCIA0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Interrupt          </a:t>
            </a:r>
            <a:endParaRPr kumimoji="0" lang="en-US" sz="14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EUSCIA1_IRQn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 17,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EUSCIA1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Interrupt          </a:t>
            </a:r>
            <a:endParaRPr kumimoji="0" lang="en-US" sz="14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EUSCIA2_IRQn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18,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EUSCIA2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Interrupt          </a:t>
            </a:r>
            <a:endParaRPr kumimoji="0" lang="en-US" sz="14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EUSCIA3_IRQn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19,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EUSCIA3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Interrupt          </a:t>
            </a:r>
            <a:endParaRPr kumimoji="0" lang="en-US" sz="14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EUSCIB0_IRQn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20,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EUSCIB0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Interrupt          </a:t>
            </a:r>
            <a:endParaRPr kumimoji="0" lang="en-US" sz="14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EUSCIB1_IRQn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21,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EUSCIB1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Interrupt          </a:t>
            </a:r>
            <a:endParaRPr kumimoji="0" lang="en-US" sz="14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EUSCIB2_IRQn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22,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EUSCIB2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Interrupt          </a:t>
            </a:r>
            <a:endParaRPr kumimoji="0" lang="en-US" sz="14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EUSCIB3_IRQn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23,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EUSCIB3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Interrupt          </a:t>
            </a:r>
            <a:endParaRPr kumimoji="0" lang="en-US" sz="14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ADC14_IRQn         	 = 24,    </a:t>
            </a:r>
            <a:r>
              <a:rPr kumimoji="0" lang="en-US" sz="1400" b="1" i="0" u="none" strike="noStrike" kern="1200" cap="none" spc="0" normalizeH="0" baseline="0" noProof="0" dirty="0" smtClean="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ADC14 </a:t>
            </a: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Interrupt            </a:t>
            </a: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T32_INT1_IRQn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 25,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T32_INT1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Interrupt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kumimoji="0" lang="en-US" sz="14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 Box 242"/>
          <p:cNvSpPr txBox="1"/>
          <p:nvPr/>
        </p:nvSpPr>
        <p:spPr>
          <a:xfrm>
            <a:off x="5257800" y="5405605"/>
            <a:ext cx="3581400" cy="914400"/>
          </a:xfrm>
          <a:prstGeom prst="rect">
            <a:avLst/>
          </a:prstGeom>
          <a:noFill/>
          <a:ln w="6350">
            <a:solidFill>
              <a:prstClr val="black"/>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57150"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Enable all interrupts for MSP432 </a:t>
            </a:r>
            <a:endPar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57150"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declare before the while loop</a:t>
            </a:r>
            <a:endParaRPr kumimoji="0" lang="en-US" sz="16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57150"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__enable_interrupt ( );</a:t>
            </a:r>
            <a:endParaRPr kumimoji="0" lang="en-US" sz="1600" b="0" i="0" u="none" strike="noStrike" kern="1200" cap="none" spc="0" normalizeH="0" baseline="0" noProof="0" dirty="0">
              <a:ln>
                <a:noFill/>
              </a:ln>
              <a:solidFill>
                <a:srgbClr val="FF33CC"/>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9783386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4"/>
          <p:cNvSpPr>
            <a:spLocks noChangeArrowheads="1"/>
          </p:cNvSpPr>
          <p:nvPr/>
        </p:nvSpPr>
        <p:spPr bwMode="auto">
          <a:xfrm>
            <a:off x="3200400" y="22130"/>
            <a:ext cx="2743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Figure 2-20.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ISER1 Register</a:t>
            </a:r>
            <a:endParaRPr kumimoji="0" lang="en-US" altLang="en-US" sz="1600" b="0"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13" name="Rectangle 18"/>
          <p:cNvSpPr>
            <a:spLocks noChangeArrowheads="1"/>
          </p:cNvSpPr>
          <p:nvPr/>
        </p:nvSpPr>
        <p:spPr bwMode="auto">
          <a:xfrm>
            <a:off x="-3657600" y="504411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00"/>
              </a:solidFill>
              <a:effectLst/>
              <a:uLnTx/>
              <a:uFillTx/>
              <a:latin typeface="Calibri" panose="020F0502020204030204"/>
              <a:ea typeface="+mn-ea"/>
              <a:cs typeface="+mn-cs"/>
            </a:endParaRPr>
          </a:p>
        </p:txBody>
      </p:sp>
      <p:sp>
        <p:nvSpPr>
          <p:cNvPr id="14" name="Text Box 239"/>
          <p:cNvSpPr txBox="1"/>
          <p:nvPr/>
        </p:nvSpPr>
        <p:spPr>
          <a:xfrm>
            <a:off x="5105400" y="2680404"/>
            <a:ext cx="4038600" cy="2009690"/>
          </a:xfrm>
          <a:prstGeom prst="rect">
            <a:avLst/>
          </a:prstGeom>
          <a:noFill/>
          <a:ln w="6350">
            <a:solidFill>
              <a:prstClr val="black"/>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To enable the interrupt vectors from  0-31 </a:t>
            </a:r>
            <a:endPar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use ISER1 register</a:t>
            </a:r>
            <a:endPar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NVIC-&gt;ISER[1] = 1 &lt;&lt; ( (PORT1_IRQn) </a:t>
            </a:r>
            <a:r>
              <a:rPr kumimoji="0" lang="fr-FR"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&amp; 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NVIC-</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&gt;</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ISER[1]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1 </a:t>
            </a: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&lt;&lt; 35-32;</a:t>
            </a:r>
            <a:endPar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Or</a:t>
            </a:r>
            <a:endParaRPr kumimoji="0" lang="en-US" sz="1400" b="0" i="0" u="none" strike="noStrike" kern="1200" cap="none" spc="0" normalizeH="0" baseline="0" noProof="0" dirty="0">
              <a:ln>
                <a:noFill/>
              </a:ln>
              <a:solidFill>
                <a:srgbClr val="FF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NVIC_EnableIRQ (PORT1_IRQn);</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 Box 242"/>
          <p:cNvSpPr txBox="1"/>
          <p:nvPr/>
        </p:nvSpPr>
        <p:spPr>
          <a:xfrm>
            <a:off x="5105400" y="5044113"/>
            <a:ext cx="3629090" cy="914400"/>
          </a:xfrm>
          <a:prstGeom prst="rect">
            <a:avLst/>
          </a:prstGeom>
          <a:noFill/>
          <a:ln w="6350">
            <a:solidFill>
              <a:prstClr val="black"/>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57150"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Enable all interrupts for MSP432 </a:t>
            </a:r>
            <a:endPar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57150"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declare before the while loop</a:t>
            </a:r>
            <a:endParaRPr kumimoji="0" lang="en-US" sz="16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57150"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__enable_interrupt ( );</a:t>
            </a:r>
            <a:endParaRPr kumimoji="0" lang="en-US" sz="1600" b="0" i="0" u="none" strike="noStrike" kern="1200" cap="none" spc="0" normalizeH="0" baseline="0" noProof="0" dirty="0">
              <a:ln>
                <a:noFill/>
              </a:ln>
              <a:solidFill>
                <a:srgbClr val="FF33CC"/>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grpSp>
        <p:nvGrpSpPr>
          <p:cNvPr id="2" name="Group 1"/>
          <p:cNvGrpSpPr/>
          <p:nvPr/>
        </p:nvGrpSpPr>
        <p:grpSpPr>
          <a:xfrm>
            <a:off x="1295400" y="560331"/>
            <a:ext cx="6705600" cy="1399955"/>
            <a:chOff x="2810868" y="0"/>
            <a:chExt cx="6300005" cy="1122224"/>
          </a:xfrm>
        </p:grpSpPr>
        <p:pic>
          <p:nvPicPr>
            <p:cNvPr id="19" name="Picture 2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196" y="497860"/>
              <a:ext cx="6223677" cy="57279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3002" y="40656"/>
              <a:ext cx="6223677" cy="47677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2810868" y="0"/>
              <a:ext cx="100522" cy="10972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9007112" y="0"/>
              <a:ext cx="100522" cy="10972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p:cNvSpPr/>
            <p:nvPr/>
          </p:nvSpPr>
          <p:spPr>
            <a:xfrm>
              <a:off x="2861753" y="1030784"/>
              <a:ext cx="6217920" cy="91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 name="Group 3"/>
          <p:cNvGrpSpPr/>
          <p:nvPr/>
        </p:nvGrpSpPr>
        <p:grpSpPr>
          <a:xfrm>
            <a:off x="76200" y="2438400"/>
            <a:ext cx="4343400" cy="3776418"/>
            <a:chOff x="152400" y="2127222"/>
            <a:chExt cx="4343400" cy="3776418"/>
          </a:xfrm>
        </p:grpSpPr>
        <p:sp>
          <p:nvSpPr>
            <p:cNvPr id="17" name="Rectangle 16"/>
            <p:cNvSpPr/>
            <p:nvPr/>
          </p:nvSpPr>
          <p:spPr>
            <a:xfrm>
              <a:off x="171450" y="4413953"/>
              <a:ext cx="4297680" cy="182880"/>
            </a:xfrm>
            <a:prstGeom prst="rect">
              <a:avLst/>
            </a:prstGeom>
            <a:solidFill>
              <a:srgbClr val="FFFF00"/>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20"/>
            <p:cNvSpPr/>
            <p:nvPr/>
          </p:nvSpPr>
          <p:spPr>
            <a:xfrm>
              <a:off x="152400" y="2127222"/>
              <a:ext cx="4343400" cy="3776418"/>
            </a:xfrm>
            <a:prstGeom prst="rect">
              <a:avLst/>
            </a:prstGeom>
            <a:ln w="28575">
              <a:solidFill>
                <a:srgbClr val="FFFF00"/>
              </a:solidFill>
            </a:ln>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FF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T32_INT2_IRQn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26,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T32_INT2 Interrupt         </a:t>
              </a:r>
              <a:endParaRPr kumimoji="0" lang="en-US" sz="20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T32_INTC_IRQn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 27,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T32_INTC Interrupt         </a:t>
              </a:r>
              <a:endParaRPr kumimoji="0" lang="en-US" sz="20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AES256_IRQn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28,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AES256 Interrupt           </a:t>
              </a:r>
              <a:endParaRPr kumimoji="0" lang="en-US" sz="20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err="1">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RTC_C_IRQn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 29,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RTC_C Interrupt            </a:t>
              </a:r>
              <a:endParaRPr kumimoji="0" lang="en-US" sz="20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err="1">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DMA_ERR_IRQn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 30,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DMA_ERR Interrupt          </a:t>
              </a:r>
              <a:endParaRPr kumimoji="0" lang="en-US" sz="20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DMA_INT3_IRQn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 31,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DMA_INT3 Interrupt         </a:t>
              </a:r>
              <a:endParaRPr kumimoji="0" lang="en-US" sz="20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DMA_INT2_IRQn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32,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DMA_INT2 Interrupt         </a:t>
              </a:r>
              <a:endParaRPr kumimoji="0" lang="en-US" sz="20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DMA_INT1_IRQn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 33,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DMA_INT1 Interrupt         </a:t>
              </a:r>
              <a:endParaRPr kumimoji="0" lang="en-US" sz="20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DMA_INT0_IRQn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34,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DMA_INT0 Interrupt         </a:t>
              </a:r>
              <a:endParaRPr kumimoji="0" lang="en-US" sz="20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PORT1_IRQn        	 = 35,     Port1 Interrupt</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kumimoji="0" lang="en-US" sz="20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PORT2_IRQn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36,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Port2 Interrupt            </a:t>
              </a:r>
              <a:endParaRPr kumimoji="0" lang="en-US" sz="20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PORT3_IRQn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 37,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Port3 Interrupt            </a:t>
              </a:r>
              <a:endParaRPr kumimoji="0" lang="en-US" sz="20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PORT4_IRQn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38,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Port4 Interrupt            </a:t>
              </a:r>
              <a:endParaRPr kumimoji="0" lang="en-US" sz="20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PORT5_IRQn</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 39,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Port5 Interrupt            </a:t>
              </a:r>
              <a:endParaRPr kumimoji="0" lang="en-US" sz="20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err="1">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RTC_C_IRQn</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 40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Port6 Interrupt</a:t>
              </a:r>
              <a:r>
                <a:rPr kumimoji="0" lang="en-US" sz="1200" b="1" i="0" u="none" strike="noStrike" kern="1200" cap="none" spc="0" normalizeH="0" baseline="0" noProof="0" dirty="0">
                  <a:ln>
                    <a:noFill/>
                  </a:ln>
                  <a:solidFill>
                    <a:srgbClr val="00FF00"/>
                  </a:solidFill>
                  <a:effectLst/>
                  <a:uLnTx/>
                  <a:uFillTx/>
                  <a:latin typeface="Courier New" panose="02070309020205020404" pitchFamily="49"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kumimoji="0" lang="en-US" sz="14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sp>
        <p:nvSpPr>
          <p:cNvPr id="24" name="Rectangle 23"/>
          <p:cNvSpPr/>
          <p:nvPr/>
        </p:nvSpPr>
        <p:spPr>
          <a:xfrm>
            <a:off x="0" y="6611779"/>
            <a:ext cx="9144000" cy="253916"/>
          </a:xfrm>
          <a:prstGeom prst="rect">
            <a:avLst/>
          </a:prstGeom>
          <a:solidFill>
            <a:sysClr val="windowText" lastClr="000000"/>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0" cap="none" spc="0" normalizeH="0" baseline="0" noProof="0" dirty="0" smtClean="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23344872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3"/>
          <p:cNvSpPr/>
          <p:nvPr/>
        </p:nvSpPr>
        <p:spPr>
          <a:xfrm>
            <a:off x="-3706" y="-12722"/>
            <a:ext cx="9147706" cy="687866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278530" name="Rectangle 2"/>
          <p:cNvSpPr>
            <a:spLocks noGrp="1" noRot="1" noChangeArrowheads="1"/>
          </p:cNvSpPr>
          <p:nvPr>
            <p:ph type="title"/>
          </p:nvPr>
        </p:nvSpPr>
        <p:spPr>
          <a:xfrm>
            <a:off x="457200" y="2874963"/>
            <a:ext cx="8686800" cy="1143000"/>
          </a:xfrm>
        </p:spPr>
        <p:txBody>
          <a:bodyPr/>
          <a:lstStyle/>
          <a:p>
            <a:r>
              <a:rPr lang="en-US" sz="6000" b="1" dirty="0" smtClean="0">
                <a:solidFill>
                  <a:srgbClr val="FF00FF"/>
                </a:solidFill>
                <a:latin typeface="Algerian" panose="04020705040A02060702" pitchFamily="82" charset="0"/>
              </a:rPr>
              <a:t>P</a:t>
            </a:r>
            <a:r>
              <a:rPr lang="en-US" sz="6000" b="1" dirty="0" smtClean="0">
                <a:solidFill>
                  <a:srgbClr val="FF0066"/>
                </a:solidFill>
                <a:latin typeface="Algerian" panose="04020705040A02060702" pitchFamily="82" charset="0"/>
              </a:rPr>
              <a:t>0</a:t>
            </a:r>
            <a:r>
              <a:rPr lang="en-US" sz="6000" b="1" dirty="0" smtClean="0">
                <a:solidFill>
                  <a:srgbClr val="FF00FF"/>
                </a:solidFill>
                <a:latin typeface="Algerian" panose="04020705040A02060702" pitchFamily="82" charset="0"/>
              </a:rPr>
              <a:t>R</a:t>
            </a:r>
            <a:r>
              <a:rPr lang="en-US" sz="6000" b="1" dirty="0" smtClean="0">
                <a:solidFill>
                  <a:srgbClr val="FF0066"/>
                </a:solidFill>
                <a:latin typeface="Algerian" panose="04020705040A02060702" pitchFamily="82" charset="0"/>
              </a:rPr>
              <a:t>T</a:t>
            </a:r>
            <a:r>
              <a:rPr lang="en-US" sz="3600" b="1" dirty="0" smtClean="0">
                <a:solidFill>
                  <a:srgbClr val="FF0066"/>
                </a:solidFill>
                <a:latin typeface="Algerian" panose="04020705040A02060702" pitchFamily="82" charset="0"/>
              </a:rPr>
              <a:t>x</a:t>
            </a:r>
            <a:r>
              <a:rPr lang="en-US" sz="6000" b="1" dirty="0" smtClean="0">
                <a:solidFill>
                  <a:srgbClr val="FF0066"/>
                </a:solidFill>
                <a:latin typeface="Algerian" panose="04020705040A02060702" pitchFamily="82" charset="0"/>
              </a:rPr>
              <a:t>  </a:t>
            </a:r>
            <a:r>
              <a:rPr lang="en-US" sz="6000" b="1" dirty="0" smtClean="0">
                <a:solidFill>
                  <a:srgbClr val="FF00FF"/>
                </a:solidFill>
                <a:latin typeface="Algerian" panose="04020705040A02060702" pitchFamily="82" charset="0"/>
              </a:rPr>
              <a:t>interrupts</a:t>
            </a:r>
            <a:endParaRPr lang="en-US" sz="6000" b="1" dirty="0">
              <a:solidFill>
                <a:srgbClr val="FF0066"/>
              </a:solidFill>
              <a:latin typeface="Algerian" panose="04020705040A02060702" pitchFamily="82" charset="0"/>
            </a:endParaRPr>
          </a:p>
        </p:txBody>
      </p:sp>
      <p:sp>
        <p:nvSpPr>
          <p:cNvPr id="3" name="Rectangle 2"/>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smtClean="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endPar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1734286171"/>
      </p:ext>
    </p:extLst>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grpId="0" nodeType="withEffect">
                                  <p:stCondLst>
                                    <p:cond delay="0"/>
                                  </p:stCondLst>
                                  <p:iterate type="lt">
                                    <p:tmPct val="10000"/>
                                  </p:iterate>
                                  <p:childTnLst>
                                    <p:set>
                                      <p:cBhvr>
                                        <p:cTn id="6" dur="1" fill="hold">
                                          <p:stCondLst>
                                            <p:cond delay="0"/>
                                          </p:stCondLst>
                                        </p:cTn>
                                        <p:tgtEl>
                                          <p:spTgt spid="278530"/>
                                        </p:tgtEl>
                                        <p:attrNameLst>
                                          <p:attrName>style.visibility</p:attrName>
                                        </p:attrNameLst>
                                      </p:cBhvr>
                                      <p:to>
                                        <p:strVal val="visible"/>
                                      </p:to>
                                    </p:set>
                                    <p:anim calcmode="lin" valueType="num">
                                      <p:cBhvr additive="base">
                                        <p:cTn id="7" dur="800" fill="hold">
                                          <p:stCondLst>
                                            <p:cond delay="0"/>
                                          </p:stCondLst>
                                        </p:cTn>
                                        <p:tgtEl>
                                          <p:spTgt spid="278530"/>
                                        </p:tgtEl>
                                        <p:attrNameLst>
                                          <p:attrName>ppt_x</p:attrName>
                                        </p:attrNameLst>
                                      </p:cBhvr>
                                      <p:tavLst>
                                        <p:tav tm="0">
                                          <p:val>
                                            <p:strVal val="0-#ppt_w/2"/>
                                          </p:val>
                                        </p:tav>
                                        <p:tav tm="100000">
                                          <p:val>
                                            <p:strVal val="#ppt_x"/>
                                          </p:val>
                                        </p:tav>
                                      </p:tavLst>
                                    </p:anim>
                                    <p:anim calcmode="lin" valueType="num">
                                      <p:cBhvr additive="base">
                                        <p:cTn id="8" dur="800" fill="hold">
                                          <p:stCondLst>
                                            <p:cond delay="0"/>
                                          </p:stCondLst>
                                        </p:cTn>
                                        <p:tgtEl>
                                          <p:spTgt spid="2785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4"/>
          <p:cNvSpPr>
            <a:spLocks noChangeArrowheads="1"/>
          </p:cNvSpPr>
          <p:nvPr/>
        </p:nvSpPr>
        <p:spPr bwMode="auto">
          <a:xfrm>
            <a:off x="0" y="-20954"/>
            <a:ext cx="62942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sng"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PxIES </a:t>
            </a:r>
            <a:r>
              <a:rPr kumimoji="0" lang="en-US" altLang="en-US" sz="20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Register</a:t>
            </a:r>
            <a:r>
              <a:rPr kumimoji="0" lang="en-US" alt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600" b="0"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smtClean="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Port X </a:t>
            </a:r>
            <a:r>
              <a:rPr kumimoji="0" lang="en-US" altLang="en-US" sz="1600" b="1"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Interrupt Edge Select Register </a:t>
            </a:r>
            <a:r>
              <a:rPr kumimoji="0" lang="en-US" altLang="en-US" sz="1600" b="1" i="0" u="none" strike="noStrike" kern="1200" cap="none" spc="0" normalizeH="0" baseline="0" noProof="0" dirty="0" smtClean="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(X = 1, 2, 3, 4, 5, 6, 7, 8, 9 or 10)</a:t>
            </a:r>
            <a:endParaRPr kumimoji="0" lang="en-US" altLang="en-US" sz="1600" b="0"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endParaRPr>
          </a:p>
        </p:txBody>
      </p:sp>
      <p:sp>
        <p:nvSpPr>
          <p:cNvPr id="12" name="Rectangle 16"/>
          <p:cNvSpPr>
            <a:spLocks noChangeArrowheads="1"/>
          </p:cNvSpPr>
          <p:nvPr/>
        </p:nvSpPr>
        <p:spPr bwMode="auto">
          <a:xfrm>
            <a:off x="-34938" y="2020360"/>
            <a:ext cx="58999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PxIE </a:t>
            </a:r>
            <a:r>
              <a:rPr kumimoji="0" lang="en-US" altLang="en-US" sz="20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Register</a:t>
            </a:r>
            <a:r>
              <a:rPr kumimoji="0" lang="en-US" alt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Port X </a:t>
            </a:r>
            <a:r>
              <a:rPr kumimoji="0" lang="en-US" altLang="en-US" sz="16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Interrupt Enable Register </a:t>
            </a:r>
            <a:r>
              <a:rPr kumimoji="0" lang="en-US" altLang="en-US" sz="16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(X = 1, 2, 3, 4, 5, 6, 7, 8, 9 or 10</a:t>
            </a:r>
            <a:r>
              <a:rPr kumimoji="0" lang="en-US" altLang="en-US" sz="1600" b="1" i="0" u="none" strike="noStrike" kern="1200" cap="none" spc="0" normalizeH="0" baseline="0" noProof="0" dirty="0" smtClean="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16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15" name="Group 14"/>
          <p:cNvGrpSpPr>
            <a:grpSpLocks noChangeAspect="1"/>
          </p:cNvGrpSpPr>
          <p:nvPr/>
        </p:nvGrpSpPr>
        <p:grpSpPr>
          <a:xfrm>
            <a:off x="1087596" y="548782"/>
            <a:ext cx="7132320" cy="1284922"/>
            <a:chOff x="228600" y="1019672"/>
            <a:chExt cx="9144000" cy="1647328"/>
          </a:xfrm>
        </p:grpSpPr>
        <p:pic>
          <p:nvPicPr>
            <p:cNvPr id="308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135855"/>
              <a:ext cx="7589520" cy="566411"/>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8" y="1676398"/>
              <a:ext cx="7589520" cy="8051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5"/>
            <p:cNvSpPr>
              <a:spLocks noChangeArrowheads="1"/>
            </p:cNvSpPr>
            <p:nvPr/>
          </p:nvSpPr>
          <p:spPr bwMode="auto">
            <a:xfrm>
              <a:off x="228600" y="2667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p:cNvSpPr/>
            <p:nvPr/>
          </p:nvSpPr>
          <p:spPr>
            <a:xfrm>
              <a:off x="8374222" y="1135855"/>
              <a:ext cx="106994" cy="13688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756125" y="1112719"/>
              <a:ext cx="106994" cy="13688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p:cNvSpPr/>
            <p:nvPr/>
          </p:nvSpPr>
          <p:spPr>
            <a:xfrm>
              <a:off x="863119" y="2447658"/>
              <a:ext cx="7589520" cy="114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842961" y="1019672"/>
              <a:ext cx="7589520" cy="114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 name="Rectangle 15"/>
          <p:cNvSpPr/>
          <p:nvPr/>
        </p:nvSpPr>
        <p:spPr>
          <a:xfrm>
            <a:off x="7723764" y="818200"/>
            <a:ext cx="1358064" cy="523220"/>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Figure </a:t>
            </a:r>
            <a:r>
              <a:rPr kumimoji="0" lang="en-US" alt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10-10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PxIES </a:t>
            </a: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Register</a:t>
            </a:r>
            <a:endParaRPr kumimoji="0" lang="en-US" altLang="en-US" sz="1400" b="0" i="0" u="none" strike="noStrike" kern="1200" cap="none" spc="0" normalizeH="0" baseline="0" noProof="0" dirty="0">
              <a:ln>
                <a:noFill/>
              </a:ln>
              <a:solidFill>
                <a:srgbClr val="FF33CC"/>
              </a:solidFill>
              <a:effectLst/>
              <a:uLnTx/>
              <a:uFillTx/>
              <a:latin typeface="Calibri" panose="020F0502020204030204"/>
              <a:ea typeface="+mn-ea"/>
              <a:cs typeface="+mn-cs"/>
            </a:endParaRPr>
          </a:p>
        </p:txBody>
      </p:sp>
      <p:grpSp>
        <p:nvGrpSpPr>
          <p:cNvPr id="17" name="Group 16"/>
          <p:cNvGrpSpPr>
            <a:grpSpLocks noChangeAspect="1"/>
          </p:cNvGrpSpPr>
          <p:nvPr/>
        </p:nvGrpSpPr>
        <p:grpSpPr>
          <a:xfrm>
            <a:off x="1414531" y="2567658"/>
            <a:ext cx="6126480" cy="1256083"/>
            <a:chOff x="800097" y="4044211"/>
            <a:chExt cx="7643017" cy="1574794"/>
          </a:xfrm>
        </p:grpSpPr>
        <p:pic>
          <p:nvPicPr>
            <p:cNvPr id="3083"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113" y="4155965"/>
              <a:ext cx="7498080" cy="61737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113" y="4676828"/>
              <a:ext cx="7498080" cy="82810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8336120" y="4155965"/>
              <a:ext cx="91440" cy="1463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p:cNvSpPr/>
            <p:nvPr/>
          </p:nvSpPr>
          <p:spPr>
            <a:xfrm>
              <a:off x="853594" y="4155965"/>
              <a:ext cx="106994" cy="1463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p:cNvSpPr/>
            <p:nvPr/>
          </p:nvSpPr>
          <p:spPr>
            <a:xfrm>
              <a:off x="853594" y="5447900"/>
              <a:ext cx="7589520" cy="114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p:cNvSpPr/>
            <p:nvPr/>
          </p:nvSpPr>
          <p:spPr>
            <a:xfrm>
              <a:off x="800097" y="4044211"/>
              <a:ext cx="7589520" cy="114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 name="Rectangle 17"/>
          <p:cNvSpPr/>
          <p:nvPr/>
        </p:nvSpPr>
        <p:spPr>
          <a:xfrm>
            <a:off x="7775525" y="2807934"/>
            <a:ext cx="1258678" cy="523220"/>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Figure </a:t>
            </a:r>
            <a:r>
              <a:rPr kumimoji="0" lang="en-US" alt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10-11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PxIE </a:t>
            </a: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Register</a:t>
            </a:r>
          </a:p>
        </p:txBody>
      </p:sp>
      <p:sp>
        <p:nvSpPr>
          <p:cNvPr id="19" name="Rectangle 18"/>
          <p:cNvSpPr/>
          <p:nvPr/>
        </p:nvSpPr>
        <p:spPr>
          <a:xfrm>
            <a:off x="-19050" y="1375050"/>
            <a:ext cx="8915400" cy="58477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Example</a:t>
            </a:r>
            <a:endParaRPr kumimoji="0" lang="en-US" alt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P1-&gt;IES |= </a:t>
            </a:r>
            <a:r>
              <a:rPr kumimoji="0" lang="en-US" altLang="en-US" sz="1600" b="1"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0x11</a:t>
            </a:r>
            <a:r>
              <a:rPr kumimoji="0" lang="en-US" altLang="en-US" sz="16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Set pin interrupt to trigger when it goes from high to low </a:t>
            </a:r>
            <a:endParaRPr kumimoji="0" lang="en-US" altLang="en-US" sz="1600" b="0" i="0" u="none" strike="noStrike" kern="1200" cap="none" spc="0" normalizeH="0" baseline="0" noProof="0" dirty="0">
              <a:ln>
                <a:noFill/>
              </a:ln>
              <a:solidFill>
                <a:srgbClr val="00FF00"/>
              </a:solidFill>
              <a:effectLst/>
              <a:uLnTx/>
              <a:uFillTx/>
              <a:latin typeface="Calibri" panose="020F0502020204030204"/>
              <a:ea typeface="+mn-ea"/>
              <a:cs typeface="+mn-cs"/>
            </a:endParaRPr>
          </a:p>
        </p:txBody>
      </p:sp>
      <p:sp>
        <p:nvSpPr>
          <p:cNvPr id="20" name="Rectangle 19"/>
          <p:cNvSpPr/>
          <p:nvPr/>
        </p:nvSpPr>
        <p:spPr>
          <a:xfrm>
            <a:off x="-34938" y="3421614"/>
            <a:ext cx="8305800" cy="619272"/>
          </a:xfrm>
          <a:prstGeom prst="rect">
            <a:avLst/>
          </a:prstGeom>
        </p:spPr>
        <p:txBody>
          <a:bodyPr wrap="square">
            <a:spAutoFit/>
          </a:bodyPr>
          <a:lstStyle/>
          <a:p>
            <a:pPr marL="1828800" marR="0" lvl="0" indent="-1828800"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Example</a:t>
            </a:r>
            <a:endPar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P1 -&gt; IE |= </a:t>
            </a:r>
            <a:r>
              <a:rPr kumimoji="0" lang="en-US" sz="1600" b="1"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0x11</a:t>
            </a:r>
            <a:r>
              <a:rPr kumimoji="0" lang="en-US" sz="16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600" b="1" i="0" u="none" strike="noStrike" kern="1200" cap="none" spc="0" normalizeH="0" baseline="0" noProof="0" dirty="0">
                <a:ln>
                  <a:noFill/>
                </a:ln>
                <a:solidFill>
                  <a:srgbClr val="0000FF"/>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Set interrupt on for p1.1 and </a:t>
            </a:r>
            <a:r>
              <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1.4</a:t>
            </a:r>
            <a:endParaRPr kumimoji="0" lang="en-US" sz="16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
        <p:nvSpPr>
          <p:cNvPr id="21" name="Rectangle 20"/>
          <p:cNvSpPr/>
          <p:nvPr/>
        </p:nvSpPr>
        <p:spPr>
          <a:xfrm>
            <a:off x="-19050" y="4149708"/>
            <a:ext cx="8705850" cy="685124"/>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1" i="0" u="sng"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PxIFG Register</a:t>
            </a:r>
            <a:r>
              <a:rPr kumimoji="0" lang="en-US" sz="2000" b="1" i="0" u="none" strike="noStrike" kern="1200" cap="none" spc="0" normalizeH="0" baseline="0" noProof="0" dirty="0">
                <a:ln>
                  <a:noFill/>
                </a:ln>
                <a:solidFill>
                  <a:srgbClr val="0000FF"/>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Port </a:t>
            </a:r>
            <a:r>
              <a:rPr kumimoji="0" lang="en-US" sz="1600" b="1" i="0" u="none" strike="noStrike" kern="1200" cap="none" spc="0" normalizeH="0" baseline="0" noProof="0" dirty="0" smtClean="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X </a:t>
            </a:r>
            <a:r>
              <a:rPr kumimoji="0" lang="en-US" sz="16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Interrupt Flag Register </a:t>
            </a:r>
            <a:r>
              <a:rPr kumimoji="0" lang="en-US" sz="16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(X = 1, 2, 3, 4, 5, 6, 7, 8, 9 or 10)</a:t>
            </a:r>
            <a:endParaRPr kumimoji="0" lang="en-US" sz="1600" b="0"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
        <p:nvSpPr>
          <p:cNvPr id="28" name="Rectangle 22"/>
          <p:cNvSpPr>
            <a:spLocks noChangeArrowheads="1"/>
          </p:cNvSpPr>
          <p:nvPr/>
        </p:nvSpPr>
        <p:spPr bwMode="auto">
          <a:xfrm>
            <a:off x="1447800" y="613914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4" name="Group 33"/>
          <p:cNvGrpSpPr/>
          <p:nvPr/>
        </p:nvGrpSpPr>
        <p:grpSpPr>
          <a:xfrm>
            <a:off x="1459755" y="4790095"/>
            <a:ext cx="6126480" cy="1192312"/>
            <a:chOff x="1101888" y="5298714"/>
            <a:chExt cx="6471950" cy="1266726"/>
          </a:xfrm>
        </p:grpSpPr>
        <p:grpSp>
          <p:nvGrpSpPr>
            <p:cNvPr id="33" name="Group 32"/>
            <p:cNvGrpSpPr/>
            <p:nvPr/>
          </p:nvGrpSpPr>
          <p:grpSpPr>
            <a:xfrm>
              <a:off x="1133286" y="5298714"/>
              <a:ext cx="6440552" cy="1241382"/>
              <a:chOff x="1133286" y="5298714"/>
              <a:chExt cx="6440552" cy="1241382"/>
            </a:xfrm>
          </p:grpSpPr>
          <p:pic>
            <p:nvPicPr>
              <p:cNvPr id="3092"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1575" y="5373236"/>
                <a:ext cx="6324600" cy="511175"/>
              </a:xfrm>
              <a:prstGeom prst="rect">
                <a:avLst/>
              </a:prstGeom>
              <a:noFill/>
              <a:extLst>
                <a:ext uri="{909E8E84-426E-40DD-AFC4-6F175D3DCCD1}">
                  <a14:hiddenFill xmlns:a14="http://schemas.microsoft.com/office/drawing/2010/main">
                    <a:solidFill>
                      <a:srgbClr val="FFFFFF"/>
                    </a:solidFill>
                  </a14:hiddenFill>
                </a:ext>
              </a:extLst>
            </p:spPr>
          </p:pic>
          <p:pic>
            <p:nvPicPr>
              <p:cNvPr id="3091"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1575" y="5840048"/>
                <a:ext cx="6324600" cy="677863"/>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p:cNvSpPr/>
              <p:nvPr/>
            </p:nvSpPr>
            <p:spPr>
              <a:xfrm>
                <a:off x="7438742" y="5320899"/>
                <a:ext cx="76578" cy="12191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p:cNvSpPr/>
              <p:nvPr/>
            </p:nvSpPr>
            <p:spPr>
              <a:xfrm>
                <a:off x="1133286" y="5298714"/>
                <a:ext cx="76578" cy="12191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p:cNvSpPr/>
              <p:nvPr/>
            </p:nvSpPr>
            <p:spPr>
              <a:xfrm>
                <a:off x="1217840" y="5298714"/>
                <a:ext cx="6355998" cy="95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6" name="Rectangle 45"/>
            <p:cNvSpPr/>
            <p:nvPr/>
          </p:nvSpPr>
          <p:spPr>
            <a:xfrm>
              <a:off x="1101888" y="6470382"/>
              <a:ext cx="6355998" cy="95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5" name="Rectangle 34"/>
          <p:cNvSpPr/>
          <p:nvPr/>
        </p:nvSpPr>
        <p:spPr>
          <a:xfrm>
            <a:off x="28575" y="5957923"/>
            <a:ext cx="7445722" cy="783869"/>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If </a:t>
            </a: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P1-</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&gt;IFG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&amp; BIT1)</a:t>
            </a:r>
            <a:endParaRPr kumimoji="0" lang="en-US" sz="1400" b="0"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P1-</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&gt;OUT ^= BIT0</a:t>
            </a: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Toggle the LED</a:t>
            </a:r>
            <a:endParaRPr kumimoji="0" lang="en-US" sz="14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P1-&gt;IFG &amp;= ~BIT1;</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always clear the flag before you exit the interrupt ISR</a:t>
            </a:r>
            <a:endParaRPr kumimoji="0" lang="en-US" sz="14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Rectangle 35"/>
          <p:cNvSpPr/>
          <p:nvPr/>
        </p:nvSpPr>
        <p:spPr>
          <a:xfrm>
            <a:off x="7709337" y="5111966"/>
            <a:ext cx="1386918" cy="523220"/>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Figure 10-12</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PxIFG Register</a:t>
            </a:r>
          </a:p>
        </p:txBody>
      </p:sp>
    </p:spTree>
    <p:extLst>
      <p:ext uri="{BB962C8B-B14F-4D97-AF65-F5344CB8AC3E}">
        <p14:creationId xmlns:p14="http://schemas.microsoft.com/office/powerpoint/2010/main" val="120695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P spid="18" grpId="0"/>
      <p:bldP spid="19" grpId="0"/>
      <p:bldP spid="20" grpId="0"/>
      <p:bldP spid="21" grpId="0"/>
      <p:bldP spid="35" grpId="0"/>
      <p:bldP spid="3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574" y="38100"/>
            <a:ext cx="9115425" cy="882742"/>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P1.1</a:t>
            </a:r>
            <a:r>
              <a:rPr kumimoji="0" lang="en-US" sz="1600" b="1" i="0" u="none" strike="noStrike" kern="1200" cap="none" spc="0" normalizeH="0" baseline="0" noProof="0" dirty="0" smtClean="0">
                <a:ln>
                  <a:noFill/>
                </a:ln>
                <a:solidFill>
                  <a:srgbClr val="FF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is configured as an input. Pressing the button </a:t>
            </a:r>
            <a:r>
              <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P1.1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service an interrupt service routine ISR results in toggling an LED on </a:t>
            </a:r>
            <a:r>
              <a:rPr kumimoji="0" lang="en-US" sz="16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PORT3 pin5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in device waking up and servicing the Port1 ISR.</a:t>
            </a:r>
            <a:endParaRPr kumimoji="0" lang="en-US" sz="16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MCLK = SMCLK = </a:t>
            </a:r>
            <a:r>
              <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3MHz</a:t>
            </a:r>
            <a:endParaRPr kumimoji="0" lang="en-US" sz="16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47625" y="2569723"/>
            <a:ext cx="7581900" cy="2627964"/>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void Port1_init (void);</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P1-&gt;SEL0 &amp;=~ BIT1;</a:t>
            </a:r>
            <a:endParaRPr kumimoji="0" lang="en-US" sz="1400" b="0" i="0" u="none" strike="noStrike" kern="1200" cap="none" spc="0" normalizeH="0" baseline="0" noProof="0" dirty="0">
              <a:ln>
                <a:noFill/>
              </a:ln>
              <a:solidFill>
                <a:srgbClr val="00FFFF"/>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P1-&gt;SEL1 &amp;=~ BIT1;</a:t>
            </a:r>
            <a:endParaRPr kumimoji="0" lang="en-US" sz="1400" b="0" i="0" u="none" strike="noStrike" kern="1200" cap="none" spc="0" normalizeH="0" baseline="0" noProof="0" dirty="0">
              <a:ln>
                <a:noFill/>
              </a:ln>
              <a:solidFill>
                <a:srgbClr val="00FFFF"/>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P1-&gt;DIR   &amp;=~ BIT1;</a:t>
            </a:r>
            <a:endParaRPr kumimoji="0" lang="en-US" sz="1400" b="0" i="0" u="none" strike="noStrike" kern="1200" cap="none" spc="0" normalizeH="0" baseline="0" noProof="0" dirty="0">
              <a:ln>
                <a:noFill/>
              </a:ln>
              <a:solidFill>
                <a:srgbClr val="00FFFF"/>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P1-&gt;REN   </a:t>
            </a: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BIT1; </a:t>
            </a: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Enable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Internal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resistor </a:t>
            </a:r>
            <a:endParaRPr kumimoji="0" lang="en-US" sz="14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P1-&gt;OUT   </a:t>
            </a: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BIT1</a:t>
            </a: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Enable pull-up resistor (P1.1 output high)</a:t>
            </a:r>
            <a:endParaRPr kumimoji="0" lang="en-US" sz="1400" b="0" i="0" u="none" strike="noStrike" kern="1200" cap="none" spc="0" normalizeH="0" baseline="0" noProof="0" dirty="0">
              <a:ln>
                <a:noFill/>
              </a:ln>
              <a:solidFill>
                <a:srgbClr val="00FFFF"/>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P1-&gt;IES     </a:t>
            </a: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BIT1;  </a:t>
            </a: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//Set pin interrupt to trigger when it goes from high to low   </a:t>
            </a:r>
            <a:endParaRPr kumimoji="0" lang="en-US" sz="14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P1-&gt;IE       </a:t>
            </a: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BIT1;  </a:t>
            </a: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Enable interrupt for P1.1</a:t>
            </a:r>
            <a:endParaRPr kumimoji="0" lang="en-US" sz="14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P1-&gt;IFG      = 0;      </a:t>
            </a: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Clear all P1 interrupt flags  </a:t>
            </a:r>
            <a:r>
              <a:rPr kumimoji="0" lang="en-US" sz="1400" b="1" i="0" u="none" strike="noStrike" kern="1200" cap="none" spc="0" normalizeH="0" baseline="0" noProof="0" dirty="0">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47625" y="1094319"/>
            <a:ext cx="5381625" cy="1475404"/>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void Port3_init (void)</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P3-&gt;SEL0 &amp;=~ BIT5;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Set P3.5 GPIO</a:t>
            </a:r>
            <a:endParaRPr kumimoji="0" lang="en-US" sz="1400" b="0" i="0" u="none" strike="noStrike" kern="1200" cap="none" spc="0" normalizeH="0" baseline="0" noProof="0" dirty="0" smtClean="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P3-&gt;SEL1 &amp;=~ BIT5;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Set P3.5 GPIO</a:t>
            </a:r>
            <a:endParaRPr kumimoji="0" lang="en-US" sz="14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P3-&gt;DIR      |=   BIT5;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set P3.5 as an output</a:t>
            </a:r>
            <a:r>
              <a:rPr kumimoji="0" lang="en-US" sz="1400" b="1" i="0" u="none" strike="noStrike" kern="1200" cap="none" spc="0" normalizeH="0" baseline="0" noProof="0" dirty="0" smtClean="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kumimoji="0" lang="en-US" sz="1400" b="0" i="0" u="none" strike="noStrike" kern="1200" cap="none" spc="0" normalizeH="0" baseline="0" noProof="0" dirty="0" smtClean="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76200" y="5197687"/>
            <a:ext cx="8763000" cy="1475404"/>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void PORT1_IRQHandler(void) // Port1 ISR </a:t>
            </a: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If ( P1-&gt;IFG &amp; BIT1 )</a:t>
            </a: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If P1.1 had an interrupt (going from high to low</a:t>
            </a:r>
            <a:endParaRPr kumimoji="0" lang="en-US" sz="14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P3-&gt;OUT ^= BIT5;       </a:t>
            </a:r>
            <a:r>
              <a:rPr kumimoji="0" lang="en-US" sz="1400" b="1" i="0" u="none" strike="noStrike" kern="1200" cap="none" spc="0" normalizeH="0" baseline="0" noProof="0" dirty="0">
                <a:ln>
                  <a:noFill/>
                </a:ln>
                <a:solidFill>
                  <a:srgbClr val="00B05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Toggling the output on the LED</a:t>
            </a:r>
            <a:endParaRPr kumimoji="0" lang="en-US" sz="14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P1-&gt;IFG &amp;= ~BIT1;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Reset the interrupt flag</a:t>
            </a:r>
            <a:endParaRPr kumimoji="0" lang="en-US" sz="14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Rectangle 8"/>
          <p:cNvSpPr/>
          <p:nvPr/>
        </p:nvSpPr>
        <p:spPr>
          <a:xfrm>
            <a:off x="0" y="6611779"/>
            <a:ext cx="9144000" cy="253916"/>
          </a:xfrm>
          <a:prstGeom prst="rect">
            <a:avLst/>
          </a:prstGeom>
          <a:solidFill>
            <a:sysClr val="windowText" lastClr="000000"/>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0" cap="none" spc="0" normalizeH="0" baseline="0" noProof="0" dirty="0" smtClean="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303689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animEffect transition="in" filter="fade">
                                      <p:cBhvr>
                                        <p:cTn id="29" dur="1000"/>
                                        <p:tgtEl>
                                          <p:spTgt spid="6">
                                            <p:txEl>
                                              <p:pRg st="7" end="7"/>
                                            </p:txEl>
                                          </p:spTgt>
                                        </p:tgtEl>
                                      </p:cBhvr>
                                    </p:animEffect>
                                    <p:anim calcmode="lin" valueType="num">
                                      <p:cBhvr>
                                        <p:cTn id="30"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7" end="7"/>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xEl>
                                              <p:pRg st="8" end="8"/>
                                            </p:txEl>
                                          </p:spTgt>
                                        </p:tgtEl>
                                        <p:attrNameLst>
                                          <p:attrName>style.visibility</p:attrName>
                                        </p:attrNameLst>
                                      </p:cBhvr>
                                      <p:to>
                                        <p:strVal val="visible"/>
                                      </p:to>
                                    </p:set>
                                    <p:animEffect transition="in" filter="fade">
                                      <p:cBhvr>
                                        <p:cTn id="34" dur="1000"/>
                                        <p:tgtEl>
                                          <p:spTgt spid="6">
                                            <p:txEl>
                                              <p:pRg st="8" end="8"/>
                                            </p:txEl>
                                          </p:spTgt>
                                        </p:tgtEl>
                                      </p:cBhvr>
                                    </p:animEffect>
                                    <p:anim calcmode="lin" valueType="num">
                                      <p:cBhvr>
                                        <p:cTn id="35"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8" end="8"/>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animEffect transition="in" filter="fade">
                                      <p:cBhvr>
                                        <p:cTn id="39" dur="1000"/>
                                        <p:tgtEl>
                                          <p:spTgt spid="6">
                                            <p:txEl>
                                              <p:pRg st="9" end="9"/>
                                            </p:txEl>
                                          </p:spTgt>
                                        </p:tgtEl>
                                      </p:cBhvr>
                                    </p:animEffect>
                                    <p:anim calcmode="lin" valueType="num">
                                      <p:cBhvr>
                                        <p:cTn id="40"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1"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8586" y="1828800"/>
            <a:ext cx="8915400" cy="3534557"/>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#include "msp.h"</a:t>
            </a: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int</a:t>
            </a: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 main(void)</a:t>
            </a:r>
            <a:endParaRPr kumimoji="0" lang="en-US" sz="1400" b="0"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US" sz="1400" b="0"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WDT_A-&gt;CTL = WDT_A_CTL_PW | WDT_A_CTL_HOLD;  </a:t>
            </a: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Hold the watchdog</a:t>
            </a:r>
            <a:endParaRPr kumimoji="0" lang="en-US" sz="14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Port1_init ( );</a:t>
            </a:r>
            <a:endParaRPr kumimoji="0" lang="en-US" sz="1400" b="0"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Port3_init ( );</a:t>
            </a:r>
            <a:endParaRPr kumimoji="0" lang="en-US" sz="1400" b="0"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NVIC-&gt;ISER[1] = 1 &lt;&lt; ((PORT1_IRQn) &amp; 31);   </a:t>
            </a: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Enable Port 1 interrupt on the NVIC</a:t>
            </a:r>
            <a:endParaRPr kumimoji="0" lang="en-US" sz="14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__enable_interrupt ( );                     </a:t>
            </a: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Enable global interrupt </a:t>
            </a:r>
            <a:endParaRPr kumimoji="0" lang="en-US" sz="14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while ( 1 )</a:t>
            </a:r>
            <a:endParaRPr kumimoji="0" lang="en-US" sz="1400" b="0"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kumimoji="0" lang="en-US" sz="1400" b="0"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              ;       </a:t>
            </a: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Hardware is doing all the work, so nothing more to do in this while loop.      </a:t>
            </a:r>
            <a:endParaRPr kumimoji="0" lang="en-US" sz="14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US" sz="1400" b="0" i="0" u="none" strike="noStrike" kern="1200" cap="none" spc="0" normalizeH="0" baseline="0" noProof="0" dirty="0">
              <a:ln>
                <a:noFill/>
              </a:ln>
              <a:solidFill>
                <a:srgbClr val="00FFFF"/>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US" sz="1400" b="0"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angle 4"/>
          <p:cNvSpPr/>
          <p:nvPr/>
        </p:nvSpPr>
        <p:spPr>
          <a:xfrm>
            <a:off x="28574" y="38100"/>
            <a:ext cx="9115425" cy="882742"/>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P1.1</a:t>
            </a:r>
            <a:r>
              <a:rPr kumimoji="0" lang="en-US" sz="1600" b="1" i="0" u="none" strike="noStrike" kern="1200" cap="none" spc="0" normalizeH="0" baseline="0" noProof="0" dirty="0" smtClean="0">
                <a:ln>
                  <a:noFill/>
                </a:ln>
                <a:solidFill>
                  <a:srgbClr val="FF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is configured as an input. Pressing the button </a:t>
            </a:r>
            <a:r>
              <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P1.1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service an interrupt service routine ISR results in toggling an LED on </a:t>
            </a:r>
            <a:r>
              <a:rPr kumimoji="0" lang="en-US" sz="16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Times New Roman" panose="02020603050405020304" pitchFamily="18" charset="0"/>
              </a:rPr>
              <a:t>PORT3 pin5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in device waking up and servicing the Port1 ISR.</a:t>
            </a:r>
            <a:endParaRPr kumimoji="0" lang="en-US" sz="16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MCLK = SMCLK = </a:t>
            </a:r>
            <a:r>
              <a:rPr kumimoji="0" 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3MHz</a:t>
            </a:r>
            <a:endParaRPr kumimoji="0" lang="en-US" sz="1600" b="0" i="0" u="none" strike="noStrike" kern="1200" cap="none" spc="0" normalizeH="0" baseline="0" noProof="0" dirty="0">
              <a:ln>
                <a:noFill/>
              </a:ln>
              <a:solidFill>
                <a:srgbClr val="00FF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0" y="6611779"/>
            <a:ext cx="9144000" cy="253916"/>
          </a:xfrm>
          <a:prstGeom prst="rect">
            <a:avLst/>
          </a:prstGeom>
          <a:solidFill>
            <a:sysClr val="windowText" lastClr="000000"/>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0" cap="none" spc="0" normalizeH="0" baseline="0" noProof="0" dirty="0" smtClean="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28384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ChangeArrowheads="1"/>
          </p:cNvSpPr>
          <p:nvPr/>
        </p:nvSpPr>
        <p:spPr bwMode="auto">
          <a:xfrm>
            <a:off x="0" y="5308650"/>
            <a:ext cx="36766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5425" indent="-225425">
              <a:spcBef>
                <a:spcPct val="20000"/>
              </a:spcBef>
              <a:buFont typeface="Wingdings" panose="05000000000000000000" pitchFamily="2" charset="2"/>
              <a:buChar char="q"/>
              <a:defRPr sz="2800">
                <a:solidFill>
                  <a:schemeClr val="tx1"/>
                </a:solidFill>
                <a:latin typeface="Verdana" panose="020B0604030504040204" pitchFamily="34" charset="0"/>
                <a:ea typeface="MS PGothic" panose="020B0600070205080204" pitchFamily="34" charset="-128"/>
              </a:defRPr>
            </a:lvl1pPr>
            <a:lvl2pPr marL="37931725" indent="-37474525">
              <a:spcBef>
                <a:spcPct val="20000"/>
              </a:spcBef>
              <a:buFont typeface="Wingdings" panose="05000000000000000000" pitchFamily="2" charset="2"/>
              <a:buChar char="v"/>
              <a:defRPr sz="2400">
                <a:solidFill>
                  <a:schemeClr val="tx1"/>
                </a:solidFill>
                <a:latin typeface="Verdana" panose="020B0604030504040204" pitchFamily="34" charset="0"/>
                <a:ea typeface="MS PGothic" panose="020B0600070205080204" pitchFamily="34" charset="-128"/>
              </a:defRPr>
            </a:lvl2pPr>
            <a:lvl3pPr marL="1143000" indent="-228600">
              <a:spcBef>
                <a:spcPct val="20000"/>
              </a:spcBef>
              <a:buChar char="o"/>
              <a:defRPr sz="2000">
                <a:solidFill>
                  <a:schemeClr val="tx1"/>
                </a:solidFill>
                <a:latin typeface="Verdana" panose="020B0604030504040204" pitchFamily="34" charset="0"/>
                <a:ea typeface="MS PGothic" panose="020B0600070205080204" pitchFamily="34" charset="-128"/>
              </a:defRPr>
            </a:lvl3pPr>
            <a:lvl4pPr marL="1600200" indent="-228600">
              <a:spcBef>
                <a:spcPct val="20000"/>
              </a:spcBef>
              <a:buFont typeface="Wingdings" panose="05000000000000000000" pitchFamily="2" charset="2"/>
              <a:buChar char="Ø"/>
              <a:defRPr>
                <a:solidFill>
                  <a:schemeClr val="tx1"/>
                </a:solidFill>
                <a:latin typeface="Verdana" panose="020B0604030504040204" pitchFamily="34" charset="0"/>
                <a:ea typeface="MS PGothic" panose="020B0600070205080204" pitchFamily="34" charset="-128"/>
              </a:defRPr>
            </a:lvl4pPr>
            <a:lvl5pPr marL="2057400" indent="-228600">
              <a:spcBef>
                <a:spcPct val="20000"/>
              </a:spcBef>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20000"/>
              </a:spcBef>
              <a:spcAft>
                <a:spcPct val="0"/>
              </a:spcAft>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20000"/>
              </a:spcBef>
              <a:spcAft>
                <a:spcPct val="0"/>
              </a:spcAft>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20000"/>
              </a:spcBef>
              <a:spcAft>
                <a:spcPct val="0"/>
              </a:spcAft>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20000"/>
              </a:spcBef>
              <a:spcAft>
                <a:spcPct val="0"/>
              </a:spcAft>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en-US" sz="1600" b="1" i="0" u="none" strike="noStrike" kern="1200" cap="none" spc="0" normalizeH="0" baseline="0" noProof="0" dirty="0" smtClean="0">
                <a:ln>
                  <a:noFill/>
                </a:ln>
                <a:solidFill>
                  <a:srgbClr val="FF00FF"/>
                </a:solidFill>
                <a:effectLst>
                  <a:outerShdw blurRad="38100" dist="38100" dir="2700000" algn="tl">
                    <a:srgbClr val="000000">
                      <a:alpha val="43137"/>
                    </a:srgbClr>
                  </a:outerShdw>
                </a:effectLst>
                <a:uLnTx/>
                <a:uFillTx/>
                <a:latin typeface="Times New Roman" panose="02020603050405020304" pitchFamily="18" charset="0"/>
                <a:ea typeface="MS PGothic" panose="020B0600070205080204" pitchFamily="34" charset="-128"/>
                <a:cs typeface="Times New Roman" panose="02020603050405020304" pitchFamily="18" charset="0"/>
              </a:rPr>
              <a:t>P1.0</a:t>
            </a:r>
            <a:r>
              <a:rPr kumimoji="0" lang="en-US" altLang="en-US" sz="1600" b="1" i="0" u="none" strike="noStrike" kern="1200" cap="none" spc="0" normalizeH="0" baseline="0" noProof="0" dirty="0">
                <a:ln>
                  <a:noFill/>
                </a:ln>
                <a:solidFill>
                  <a:srgbClr val="FF00FF"/>
                </a:solidFill>
                <a:effectLst>
                  <a:outerShdw blurRad="38100" dist="38100" dir="2700000" algn="tl">
                    <a:srgbClr val="000000">
                      <a:alpha val="43137"/>
                    </a:srgbClr>
                  </a:outerShdw>
                </a:effectLst>
                <a:uLnTx/>
                <a:uFillTx/>
                <a:latin typeface="Times New Roman" panose="02020603050405020304" pitchFamily="18" charset="0"/>
                <a:ea typeface="MS PGothic" panose="020B0600070205080204" pitchFamily="34" charset="-128"/>
                <a:cs typeface="Times New Roman" panose="02020603050405020304" pitchFamily="18" charset="0"/>
              </a:rPr>
              <a:t>, P1.2, P1.3, P2.0, P2.1, P2.2, </a:t>
            </a:r>
            <a:endParaRPr kumimoji="0" lang="en-US" altLang="en-US" sz="1600" b="1" i="0" u="none" strike="noStrike" kern="1200" cap="none" spc="0" normalizeH="0" baseline="0" noProof="0" dirty="0" smtClean="0">
              <a:ln>
                <a:noFill/>
              </a:ln>
              <a:solidFill>
                <a:srgbClr val="FF00FF"/>
              </a:solidFill>
              <a:effectLst>
                <a:outerShdw blurRad="38100" dist="38100" dir="2700000" algn="tl">
                  <a:srgbClr val="000000">
                    <a:alpha val="43137"/>
                  </a:srgbClr>
                </a:outerShdw>
              </a:effectLst>
              <a:uLnTx/>
              <a:uFillTx/>
              <a:latin typeface="Times New Roman" panose="02020603050405020304" pitchFamily="18" charset="0"/>
              <a:ea typeface="MS PGothic" panose="020B0600070205080204" pitchFamily="34" charset="-128"/>
              <a:cs typeface="Times New Roman" panose="02020603050405020304" pitchFamily="18" charset="0"/>
            </a:endParaRPr>
          </a:p>
          <a:p>
            <a:pPr marL="0" marR="0" lvl="0" indent="0" algn="ctr"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en-US" sz="1600" b="1" i="0" u="none" strike="noStrike" kern="1200" cap="none" spc="0" normalizeH="0" baseline="0" noProof="0" dirty="0" smtClean="0">
                <a:ln>
                  <a:noFill/>
                </a:ln>
                <a:solidFill>
                  <a:srgbClr val="FF00FF"/>
                </a:solidFill>
                <a:effectLst>
                  <a:outerShdw blurRad="38100" dist="38100" dir="2700000" algn="tl">
                    <a:srgbClr val="000000">
                      <a:alpha val="43137"/>
                    </a:srgbClr>
                  </a:outerShdw>
                </a:effectLst>
                <a:uLnTx/>
                <a:uFillTx/>
                <a:latin typeface="Times New Roman" panose="02020603050405020304" pitchFamily="18" charset="0"/>
                <a:ea typeface="MS PGothic" panose="020B0600070205080204" pitchFamily="34" charset="-128"/>
                <a:cs typeface="Times New Roman" panose="02020603050405020304" pitchFamily="18" charset="0"/>
              </a:rPr>
              <a:t>P3.1</a:t>
            </a:r>
            <a:r>
              <a:rPr kumimoji="0" lang="en-US" altLang="en-US" sz="1600" b="1" i="0" u="none" strike="noStrike" kern="1200" cap="none" spc="0" normalizeH="0" baseline="0" noProof="0" dirty="0">
                <a:ln>
                  <a:noFill/>
                </a:ln>
                <a:solidFill>
                  <a:srgbClr val="FF00FF"/>
                </a:solidFill>
                <a:effectLst>
                  <a:outerShdw blurRad="38100" dist="38100" dir="2700000" algn="tl">
                    <a:srgbClr val="000000">
                      <a:alpha val="43137"/>
                    </a:srgbClr>
                  </a:outerShdw>
                </a:effectLst>
                <a:uLnTx/>
                <a:uFillTx/>
                <a:latin typeface="Times New Roman" panose="02020603050405020304" pitchFamily="18" charset="0"/>
                <a:ea typeface="MS PGothic" panose="020B0600070205080204" pitchFamily="34" charset="-128"/>
                <a:cs typeface="Times New Roman" panose="02020603050405020304" pitchFamily="18" charset="0"/>
              </a:rPr>
              <a:t>, </a:t>
            </a:r>
            <a:r>
              <a:rPr kumimoji="0" lang="en-US" altLang="en-US" sz="1600" b="1" i="0" u="none" strike="noStrike" kern="1200" cap="none" spc="0" normalizeH="0" baseline="0" noProof="0" dirty="0" smtClean="0">
                <a:ln>
                  <a:noFill/>
                </a:ln>
                <a:solidFill>
                  <a:srgbClr val="FF00FF"/>
                </a:solidFill>
                <a:effectLst>
                  <a:outerShdw blurRad="38100" dist="38100" dir="2700000" algn="tl">
                    <a:srgbClr val="000000">
                      <a:alpha val="43137"/>
                    </a:srgbClr>
                  </a:outerShdw>
                </a:effectLst>
                <a:uLnTx/>
                <a:uFillTx/>
                <a:latin typeface="Times New Roman" panose="02020603050405020304" pitchFamily="18" charset="0"/>
                <a:ea typeface="MS PGothic" panose="020B0600070205080204" pitchFamily="34" charset="-128"/>
                <a:cs typeface="Times New Roman" panose="02020603050405020304" pitchFamily="18" charset="0"/>
              </a:rPr>
              <a:t>&amp; </a:t>
            </a:r>
            <a:r>
              <a:rPr kumimoji="0" lang="en-US" altLang="en-US" sz="1600" b="1" i="0" u="none" strike="noStrike" kern="1200" cap="none" spc="0" normalizeH="0" baseline="0" noProof="0" dirty="0">
                <a:ln>
                  <a:noFill/>
                </a:ln>
                <a:solidFill>
                  <a:srgbClr val="FF00FF"/>
                </a:solidFill>
                <a:effectLst>
                  <a:outerShdw blurRad="38100" dist="38100" dir="2700000" algn="tl">
                    <a:srgbClr val="000000">
                      <a:alpha val="43137"/>
                    </a:srgbClr>
                  </a:outerShdw>
                </a:effectLst>
                <a:uLnTx/>
                <a:uFillTx/>
                <a:latin typeface="Times New Roman" panose="02020603050405020304" pitchFamily="18" charset="0"/>
                <a:ea typeface="MS PGothic" panose="020B0600070205080204" pitchFamily="34" charset="-128"/>
                <a:cs typeface="Times New Roman" panose="02020603050405020304" pitchFamily="18" charset="0"/>
              </a:rPr>
              <a:t>P3.4 are available on jumpers, </a:t>
            </a:r>
            <a:endParaRPr kumimoji="0" lang="en-US" altLang="en-US" sz="1600" b="1" i="0" u="none" strike="noStrike" kern="1200" cap="none" spc="0" normalizeH="0" baseline="0" noProof="0" dirty="0" smtClean="0">
              <a:ln>
                <a:noFill/>
              </a:ln>
              <a:solidFill>
                <a:srgbClr val="FF00FF"/>
              </a:solidFill>
              <a:effectLst>
                <a:outerShdw blurRad="38100" dist="38100" dir="2700000" algn="tl">
                  <a:srgbClr val="000000">
                    <a:alpha val="43137"/>
                  </a:srgbClr>
                </a:outerShdw>
              </a:effectLst>
              <a:uLnTx/>
              <a:uFillTx/>
              <a:latin typeface="Times New Roman" panose="02020603050405020304" pitchFamily="18" charset="0"/>
              <a:ea typeface="MS PGothic" panose="020B0600070205080204" pitchFamily="34" charset="-128"/>
              <a:cs typeface="Times New Roman" panose="02020603050405020304" pitchFamily="18" charset="0"/>
            </a:endParaRPr>
          </a:p>
          <a:p>
            <a:pPr marL="0" marR="0" lvl="0" indent="0" algn="ctr"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en-US" sz="1600" b="1" i="0" u="none" strike="noStrike" kern="1200" cap="none" spc="0" normalizeH="0" baseline="0" noProof="0" dirty="0" smtClean="0">
                <a:ln>
                  <a:noFill/>
                </a:ln>
                <a:solidFill>
                  <a:srgbClr val="FF00FF"/>
                </a:solidFill>
                <a:effectLst>
                  <a:outerShdw blurRad="38100" dist="38100" dir="2700000" algn="tl">
                    <a:srgbClr val="000000">
                      <a:alpha val="43137"/>
                    </a:srgbClr>
                  </a:outerShdw>
                </a:effectLst>
                <a:uLnTx/>
                <a:uFillTx/>
                <a:latin typeface="Times New Roman" panose="02020603050405020304" pitchFamily="18" charset="0"/>
                <a:ea typeface="MS PGothic" panose="020B0600070205080204" pitchFamily="34" charset="-128"/>
                <a:cs typeface="Times New Roman" panose="02020603050405020304" pitchFamily="18" charset="0"/>
              </a:rPr>
              <a:t>P1.1, P1.4, P8.1 </a:t>
            </a:r>
            <a:r>
              <a:rPr kumimoji="0" lang="en-US" altLang="en-US" sz="1600" b="1" i="0" u="none" strike="noStrike" kern="1200" cap="none" spc="0" normalizeH="0" baseline="0" noProof="0" dirty="0">
                <a:ln>
                  <a:noFill/>
                </a:ln>
                <a:solidFill>
                  <a:srgbClr val="FF00FF"/>
                </a:solidFill>
                <a:effectLst>
                  <a:outerShdw blurRad="38100" dist="38100" dir="2700000" algn="tl">
                    <a:srgbClr val="000000">
                      <a:alpha val="43137"/>
                    </a:srgbClr>
                  </a:outerShdw>
                </a:effectLst>
                <a:uLnTx/>
                <a:uFillTx/>
                <a:latin typeface="Times New Roman" panose="02020603050405020304" pitchFamily="18" charset="0"/>
                <a:ea typeface="MS PGothic" panose="020B0600070205080204" pitchFamily="34" charset="-128"/>
                <a:cs typeface="Times New Roman" panose="02020603050405020304" pitchFamily="18" charset="0"/>
              </a:rPr>
              <a:t>are not)</a:t>
            </a:r>
          </a:p>
        </p:txBody>
      </p:sp>
      <p:sp>
        <p:nvSpPr>
          <p:cNvPr id="54276" name="TextBox 3"/>
          <p:cNvSpPr txBox="1">
            <a:spLocks noChangeArrowheads="1"/>
          </p:cNvSpPr>
          <p:nvPr/>
        </p:nvSpPr>
        <p:spPr bwMode="auto">
          <a:xfrm rot="-1917008">
            <a:off x="-1040630" y="303927"/>
            <a:ext cx="3490913"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MSP432 </a:t>
            </a:r>
            <a:endParaRPr kumimoji="0" lang="en-US" altLang="en-US" sz="24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smtClean="0">
                <a:ln>
                  <a:noFill/>
                </a:ln>
                <a:solidFill>
                  <a:srgbClr val="FF33CC"/>
                </a:solidFill>
                <a:effectLst/>
                <a:uLnTx/>
                <a:uFillTx/>
                <a:latin typeface="Times New Roman" panose="02020603050405020304" pitchFamily="18" charset="0"/>
                <a:ea typeface="+mn-ea"/>
                <a:cs typeface="Times New Roman" panose="02020603050405020304" pitchFamily="18" charset="0"/>
              </a:rPr>
              <a:t>Architecture</a:t>
            </a:r>
            <a:endParaRPr kumimoji="0" lang="en-US" altLang="en-US" sz="2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2" name="Rectangle 1"/>
          <p:cNvSpPr/>
          <p:nvPr/>
        </p:nvSpPr>
        <p:spPr>
          <a:xfrm>
            <a:off x="228600" y="1468814"/>
            <a:ext cx="3165475" cy="830997"/>
          </a:xfrm>
          <a:prstGeom prst="rect">
            <a:avLst/>
          </a:prstGeom>
        </p:spPr>
        <p:txBody>
          <a:bodyP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srgbClr val="00FF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General-Purpose </a:t>
            </a:r>
            <a:r>
              <a:rPr kumimoji="0" lang="en-US" alt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I/O (GPIO):</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6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a:t>
            </a:r>
            <a:r>
              <a:rPr kumimoji="0" lang="en-US" alt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78 pins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10 ports</a:t>
            </a:r>
          </a:p>
        </p:txBody>
      </p:sp>
      <p:sp>
        <p:nvSpPr>
          <p:cNvPr id="3" name="Rectangle 2"/>
          <p:cNvSpPr/>
          <p:nvPr/>
        </p:nvSpPr>
        <p:spPr>
          <a:xfrm>
            <a:off x="173271" y="2337762"/>
            <a:ext cx="3162300" cy="584775"/>
          </a:xfrm>
          <a:prstGeom prst="rect">
            <a:avLst/>
          </a:prstGeom>
        </p:spPr>
        <p:txBody>
          <a:bodyPr>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Pins are multiplexed between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err="1">
                <a:ln>
                  <a:noFill/>
                </a:ln>
                <a:solidFill>
                  <a:srgbClr val="FFFF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std</a:t>
            </a:r>
            <a:r>
              <a:rPr kumimoji="0" lang="en-US" altLang="en-US" sz="16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I/O and peripherals</a:t>
            </a:r>
          </a:p>
        </p:txBody>
      </p:sp>
      <p:sp>
        <p:nvSpPr>
          <p:cNvPr id="5" name="Rectangle 4"/>
          <p:cNvSpPr/>
          <p:nvPr/>
        </p:nvSpPr>
        <p:spPr>
          <a:xfrm>
            <a:off x="382027" y="2960488"/>
            <a:ext cx="2744788" cy="338554"/>
          </a:xfrm>
          <a:prstGeom prst="rect">
            <a:avLst/>
          </a:prstGeom>
        </p:spPr>
        <p:txBody>
          <a:bodyPr>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Only 67 </a:t>
            </a:r>
            <a:r>
              <a:rPr kumimoji="0" lang="en-US" altLang="en-US" sz="1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pins are available</a:t>
            </a:r>
          </a:p>
        </p:txBody>
      </p:sp>
      <p:grpSp>
        <p:nvGrpSpPr>
          <p:cNvPr id="54280" name="Group 7"/>
          <p:cNvGrpSpPr>
            <a:grpSpLocks/>
          </p:cNvGrpSpPr>
          <p:nvPr/>
        </p:nvGrpSpPr>
        <p:grpSpPr bwMode="auto">
          <a:xfrm>
            <a:off x="3398044" y="0"/>
            <a:ext cx="5745956" cy="6689286"/>
            <a:chOff x="3822700" y="0"/>
            <a:chExt cx="5321300" cy="6347429"/>
          </a:xfrm>
        </p:grpSpPr>
        <p:sp>
          <p:nvSpPr>
            <p:cNvPr id="55434" name="Rectangle 1624"/>
            <p:cNvSpPr>
              <a:spLocks noChangeArrowheads="1"/>
            </p:cNvSpPr>
            <p:nvPr/>
          </p:nvSpPr>
          <p:spPr bwMode="auto">
            <a:xfrm>
              <a:off x="6781800" y="4435020"/>
              <a:ext cx="611188" cy="173038"/>
            </a:xfrm>
            <a:prstGeom prst="rect">
              <a:avLst/>
            </a:prstGeom>
            <a:solidFill>
              <a:srgbClr val="FF0000"/>
            </a:solidFill>
            <a:ln w="12700">
              <a:solidFill>
                <a:srgbClr val="000000"/>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68" name="Rectangle 1330"/>
            <p:cNvSpPr>
              <a:spLocks noChangeArrowheads="1"/>
            </p:cNvSpPr>
            <p:nvPr/>
          </p:nvSpPr>
          <p:spPr bwMode="auto">
            <a:xfrm>
              <a:off x="6781800" y="625020"/>
              <a:ext cx="611188" cy="187325"/>
            </a:xfrm>
            <a:prstGeom prst="rect">
              <a:avLst/>
            </a:prstGeom>
            <a:solidFill>
              <a:srgbClr val="FF0000"/>
            </a:solidFill>
            <a:ln w="12700">
              <a:solidFill>
                <a:srgbClr val="000000"/>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16" name="Rectangle 1378"/>
            <p:cNvSpPr>
              <a:spLocks noChangeArrowheads="1"/>
            </p:cNvSpPr>
            <p:nvPr/>
          </p:nvSpPr>
          <p:spPr bwMode="auto">
            <a:xfrm>
              <a:off x="6781800" y="1769607"/>
              <a:ext cx="611188" cy="809625"/>
            </a:xfrm>
            <a:prstGeom prst="rect">
              <a:avLst/>
            </a:prstGeom>
            <a:solidFill>
              <a:srgbClr val="FF0000"/>
            </a:solidFill>
            <a:ln w="12700">
              <a:solidFill>
                <a:srgbClr val="000000"/>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281" name="Rectangle 5"/>
            <p:cNvSpPr>
              <a:spLocks noChangeArrowheads="1"/>
            </p:cNvSpPr>
            <p:nvPr/>
          </p:nvSpPr>
          <p:spPr bwMode="auto">
            <a:xfrm>
              <a:off x="4860924" y="0"/>
              <a:ext cx="3052763" cy="334963"/>
            </a:xfrm>
            <a:prstGeom prst="rect">
              <a:avLst/>
            </a:prstGeom>
            <a:solidFill>
              <a:srgbClr val="FFFF00"/>
            </a:solidFill>
            <a:ln w="9525">
              <a:solidFill>
                <a:schemeClr val="tx1"/>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282" name="Rectangle 6"/>
            <p:cNvSpPr>
              <a:spLocks noChangeArrowheads="1"/>
            </p:cNvSpPr>
            <p:nvPr/>
          </p:nvSpPr>
          <p:spPr bwMode="auto">
            <a:xfrm>
              <a:off x="4860924" y="0"/>
              <a:ext cx="3052763" cy="33496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283" name="Rectangle 7"/>
            <p:cNvSpPr>
              <a:spLocks noChangeArrowheads="1"/>
            </p:cNvSpPr>
            <p:nvPr/>
          </p:nvSpPr>
          <p:spPr bwMode="auto">
            <a:xfrm>
              <a:off x="5367338" y="2871332"/>
              <a:ext cx="673100" cy="847725"/>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284" name="Rectangle 8"/>
            <p:cNvSpPr>
              <a:spLocks noChangeArrowheads="1"/>
            </p:cNvSpPr>
            <p:nvPr/>
          </p:nvSpPr>
          <p:spPr bwMode="auto">
            <a:xfrm>
              <a:off x="5367338" y="2871332"/>
              <a:ext cx="673100" cy="8477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285" name="Freeform 9"/>
            <p:cNvSpPr>
              <a:spLocks/>
            </p:cNvSpPr>
            <p:nvPr/>
          </p:nvSpPr>
          <p:spPr bwMode="auto">
            <a:xfrm>
              <a:off x="4906963" y="2634795"/>
              <a:ext cx="1133475" cy="1095375"/>
            </a:xfrm>
            <a:custGeom>
              <a:avLst/>
              <a:gdLst>
                <a:gd name="T0" fmla="*/ 0 w 714"/>
                <a:gd name="T1" fmla="*/ 1095375 h 690"/>
                <a:gd name="T2" fmla="*/ 174625 w 714"/>
                <a:gd name="T3" fmla="*/ 1095375 h 690"/>
                <a:gd name="T4" fmla="*/ 174625 w 714"/>
                <a:gd name="T5" fmla="*/ 174625 h 690"/>
                <a:gd name="T6" fmla="*/ 1133475 w 714"/>
                <a:gd name="T7" fmla="*/ 174625 h 690"/>
                <a:gd name="T8" fmla="*/ 1133475 w 714"/>
                <a:gd name="T9" fmla="*/ 0 h 690"/>
                <a:gd name="T10" fmla="*/ 0 w 714"/>
                <a:gd name="T11" fmla="*/ 0 h 690"/>
                <a:gd name="T12" fmla="*/ 0 w 714"/>
                <a:gd name="T13" fmla="*/ 1095375 h 6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4" h="690">
                  <a:moveTo>
                    <a:pt x="0" y="690"/>
                  </a:moveTo>
                  <a:lnTo>
                    <a:pt x="110" y="690"/>
                  </a:lnTo>
                  <a:lnTo>
                    <a:pt x="110" y="110"/>
                  </a:lnTo>
                  <a:lnTo>
                    <a:pt x="714" y="110"/>
                  </a:lnTo>
                  <a:lnTo>
                    <a:pt x="714" y="0"/>
                  </a:lnTo>
                  <a:lnTo>
                    <a:pt x="0" y="0"/>
                  </a:lnTo>
                  <a:lnTo>
                    <a:pt x="0" y="690"/>
                  </a:lnTo>
                  <a:close/>
                </a:path>
              </a:pathLst>
            </a:custGeom>
            <a:solidFill>
              <a:srgbClr val="66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286" name="Freeform 10"/>
            <p:cNvSpPr>
              <a:spLocks/>
            </p:cNvSpPr>
            <p:nvPr/>
          </p:nvSpPr>
          <p:spPr bwMode="auto">
            <a:xfrm>
              <a:off x="4906963" y="2634795"/>
              <a:ext cx="1133475" cy="1095375"/>
            </a:xfrm>
            <a:custGeom>
              <a:avLst/>
              <a:gdLst>
                <a:gd name="T0" fmla="*/ 0 w 714"/>
                <a:gd name="T1" fmla="*/ 1095375 h 690"/>
                <a:gd name="T2" fmla="*/ 174625 w 714"/>
                <a:gd name="T3" fmla="*/ 1095375 h 690"/>
                <a:gd name="T4" fmla="*/ 174625 w 714"/>
                <a:gd name="T5" fmla="*/ 174625 h 690"/>
                <a:gd name="T6" fmla="*/ 1133475 w 714"/>
                <a:gd name="T7" fmla="*/ 174625 h 690"/>
                <a:gd name="T8" fmla="*/ 1133475 w 714"/>
                <a:gd name="T9" fmla="*/ 0 h 690"/>
                <a:gd name="T10" fmla="*/ 0 w 714"/>
                <a:gd name="T11" fmla="*/ 0 h 690"/>
                <a:gd name="T12" fmla="*/ 0 w 714"/>
                <a:gd name="T13" fmla="*/ 1095375 h 6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4" h="690">
                  <a:moveTo>
                    <a:pt x="0" y="690"/>
                  </a:moveTo>
                  <a:lnTo>
                    <a:pt x="110" y="690"/>
                  </a:lnTo>
                  <a:lnTo>
                    <a:pt x="110" y="110"/>
                  </a:lnTo>
                  <a:lnTo>
                    <a:pt x="714" y="110"/>
                  </a:lnTo>
                  <a:lnTo>
                    <a:pt x="714" y="0"/>
                  </a:lnTo>
                  <a:lnTo>
                    <a:pt x="0" y="0"/>
                  </a:lnTo>
                  <a:lnTo>
                    <a:pt x="0" y="69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287" name="Rectangle 11"/>
            <p:cNvSpPr>
              <a:spLocks noChangeArrowheads="1"/>
            </p:cNvSpPr>
            <p:nvPr/>
          </p:nvSpPr>
          <p:spPr bwMode="auto">
            <a:xfrm>
              <a:off x="5081588" y="2647495"/>
              <a:ext cx="9938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G</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288" name="Rectangle 12"/>
            <p:cNvSpPr>
              <a:spLocks noChangeArrowheads="1"/>
            </p:cNvSpPr>
            <p:nvPr/>
          </p:nvSpPr>
          <p:spPr bwMode="auto">
            <a:xfrm>
              <a:off x="5168900" y="2647495"/>
              <a:ext cx="785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289" name="Rectangle 13"/>
            <p:cNvSpPr>
              <a:spLocks noChangeArrowheads="1"/>
            </p:cNvSpPr>
            <p:nvPr/>
          </p:nvSpPr>
          <p:spPr bwMode="auto">
            <a:xfrm>
              <a:off x="5243513" y="2647495"/>
              <a:ext cx="4969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290" name="Rectangle 14"/>
            <p:cNvSpPr>
              <a:spLocks noChangeArrowheads="1"/>
            </p:cNvSpPr>
            <p:nvPr/>
          </p:nvSpPr>
          <p:spPr bwMode="auto">
            <a:xfrm>
              <a:off x="5280025" y="2647495"/>
              <a:ext cx="9938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291" name="Rectangle 15"/>
            <p:cNvSpPr>
              <a:spLocks noChangeArrowheads="1"/>
            </p:cNvSpPr>
            <p:nvPr/>
          </p:nvSpPr>
          <p:spPr bwMode="auto">
            <a:xfrm>
              <a:off x="5380038" y="2647495"/>
              <a:ext cx="320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292" name="Rectangle 16"/>
            <p:cNvSpPr>
              <a:spLocks noChangeArrowheads="1"/>
            </p:cNvSpPr>
            <p:nvPr/>
          </p:nvSpPr>
          <p:spPr bwMode="auto">
            <a:xfrm>
              <a:off x="5405438" y="2647495"/>
              <a:ext cx="785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293" name="Rectangle 17"/>
            <p:cNvSpPr>
              <a:spLocks noChangeArrowheads="1"/>
            </p:cNvSpPr>
            <p:nvPr/>
          </p:nvSpPr>
          <p:spPr bwMode="auto">
            <a:xfrm>
              <a:off x="5480050" y="2647495"/>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294" name="Rectangle 18"/>
            <p:cNvSpPr>
              <a:spLocks noChangeArrowheads="1"/>
            </p:cNvSpPr>
            <p:nvPr/>
          </p:nvSpPr>
          <p:spPr bwMode="auto">
            <a:xfrm>
              <a:off x="5541963" y="2647495"/>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295" name="Rectangle 19"/>
            <p:cNvSpPr>
              <a:spLocks noChangeArrowheads="1"/>
            </p:cNvSpPr>
            <p:nvPr/>
          </p:nvSpPr>
          <p:spPr bwMode="auto">
            <a:xfrm>
              <a:off x="5580063" y="2647495"/>
              <a:ext cx="4328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296" name="Rectangle 20"/>
            <p:cNvSpPr>
              <a:spLocks noChangeArrowheads="1"/>
            </p:cNvSpPr>
            <p:nvPr/>
          </p:nvSpPr>
          <p:spPr bwMode="auto">
            <a:xfrm>
              <a:off x="5616575" y="2647495"/>
              <a:ext cx="320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297" name="Rectangle 21"/>
            <p:cNvSpPr>
              <a:spLocks noChangeArrowheads="1"/>
            </p:cNvSpPr>
            <p:nvPr/>
          </p:nvSpPr>
          <p:spPr bwMode="auto">
            <a:xfrm>
              <a:off x="5641975" y="2647495"/>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298" name="Rectangle 22"/>
            <p:cNvSpPr>
              <a:spLocks noChangeArrowheads="1"/>
            </p:cNvSpPr>
            <p:nvPr/>
          </p:nvSpPr>
          <p:spPr bwMode="auto">
            <a:xfrm>
              <a:off x="5541963" y="3171370"/>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299" name="Rectangle 23"/>
            <p:cNvSpPr>
              <a:spLocks noChangeArrowheads="1"/>
            </p:cNvSpPr>
            <p:nvPr/>
          </p:nvSpPr>
          <p:spPr bwMode="auto">
            <a:xfrm>
              <a:off x="5591175" y="3171370"/>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300" name="Rectangle 24"/>
            <p:cNvSpPr>
              <a:spLocks noChangeArrowheads="1"/>
            </p:cNvSpPr>
            <p:nvPr/>
          </p:nvSpPr>
          <p:spPr bwMode="auto">
            <a:xfrm>
              <a:off x="5691188" y="3171370"/>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301" name="Rectangle 25"/>
            <p:cNvSpPr>
              <a:spLocks noChangeArrowheads="1"/>
            </p:cNvSpPr>
            <p:nvPr/>
          </p:nvSpPr>
          <p:spPr bwMode="auto">
            <a:xfrm>
              <a:off x="5753100" y="3171370"/>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302" name="Rectangle 26"/>
            <p:cNvSpPr>
              <a:spLocks noChangeArrowheads="1"/>
            </p:cNvSpPr>
            <p:nvPr/>
          </p:nvSpPr>
          <p:spPr bwMode="auto">
            <a:xfrm>
              <a:off x="5840413" y="3171370"/>
              <a:ext cx="4969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303" name="Line 27"/>
            <p:cNvSpPr>
              <a:spLocks noChangeShapeType="1"/>
            </p:cNvSpPr>
            <p:nvPr/>
          </p:nvSpPr>
          <p:spPr bwMode="auto">
            <a:xfrm>
              <a:off x="5156200" y="3369807"/>
              <a:ext cx="1238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04" name="Freeform 28"/>
            <p:cNvSpPr>
              <a:spLocks/>
            </p:cNvSpPr>
            <p:nvPr/>
          </p:nvSpPr>
          <p:spPr bwMode="auto">
            <a:xfrm>
              <a:off x="5092700" y="3331707"/>
              <a:ext cx="87313" cy="63500"/>
            </a:xfrm>
            <a:custGeom>
              <a:avLst/>
              <a:gdLst>
                <a:gd name="T0" fmla="*/ 63500 w 55"/>
                <a:gd name="T1" fmla="*/ 38100 h 40"/>
                <a:gd name="T2" fmla="*/ 87313 w 55"/>
                <a:gd name="T3" fmla="*/ 63500 h 40"/>
                <a:gd name="T4" fmla="*/ 0 w 55"/>
                <a:gd name="T5" fmla="*/ 38100 h 40"/>
                <a:gd name="T6" fmla="*/ 87313 w 55"/>
                <a:gd name="T7" fmla="*/ 0 h 40"/>
                <a:gd name="T8" fmla="*/ 63500 w 55"/>
                <a:gd name="T9" fmla="*/ 381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40">
                  <a:moveTo>
                    <a:pt x="40" y="24"/>
                  </a:moveTo>
                  <a:lnTo>
                    <a:pt x="55" y="40"/>
                  </a:lnTo>
                  <a:lnTo>
                    <a:pt x="0" y="24"/>
                  </a:lnTo>
                  <a:lnTo>
                    <a:pt x="55" y="0"/>
                  </a:lnTo>
                  <a:lnTo>
                    <a:pt x="40"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05" name="Freeform 29"/>
            <p:cNvSpPr>
              <a:spLocks/>
            </p:cNvSpPr>
            <p:nvPr/>
          </p:nvSpPr>
          <p:spPr bwMode="auto">
            <a:xfrm>
              <a:off x="5267325" y="3331707"/>
              <a:ext cx="74613" cy="63500"/>
            </a:xfrm>
            <a:custGeom>
              <a:avLst/>
              <a:gdLst>
                <a:gd name="T0" fmla="*/ 12700 w 47"/>
                <a:gd name="T1" fmla="*/ 38100 h 40"/>
                <a:gd name="T2" fmla="*/ 0 w 47"/>
                <a:gd name="T3" fmla="*/ 0 h 40"/>
                <a:gd name="T4" fmla="*/ 74613 w 47"/>
                <a:gd name="T5" fmla="*/ 38100 h 40"/>
                <a:gd name="T6" fmla="*/ 0 w 47"/>
                <a:gd name="T7" fmla="*/ 63500 h 40"/>
                <a:gd name="T8" fmla="*/ 12700 w 47"/>
                <a:gd name="T9" fmla="*/ 381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0">
                  <a:moveTo>
                    <a:pt x="8" y="24"/>
                  </a:moveTo>
                  <a:lnTo>
                    <a:pt x="0" y="0"/>
                  </a:lnTo>
                  <a:lnTo>
                    <a:pt x="47" y="24"/>
                  </a:lnTo>
                  <a:lnTo>
                    <a:pt x="0" y="40"/>
                  </a:lnTo>
                  <a:lnTo>
                    <a:pt x="8"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06" name="Line 30"/>
            <p:cNvSpPr>
              <a:spLocks noChangeShapeType="1"/>
            </p:cNvSpPr>
            <p:nvPr/>
          </p:nvSpPr>
          <p:spPr bwMode="auto">
            <a:xfrm>
              <a:off x="5156200" y="3482520"/>
              <a:ext cx="1238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07" name="Freeform 31"/>
            <p:cNvSpPr>
              <a:spLocks/>
            </p:cNvSpPr>
            <p:nvPr/>
          </p:nvSpPr>
          <p:spPr bwMode="auto">
            <a:xfrm>
              <a:off x="5092700" y="3444420"/>
              <a:ext cx="87313" cy="61913"/>
            </a:xfrm>
            <a:custGeom>
              <a:avLst/>
              <a:gdLst>
                <a:gd name="T0" fmla="*/ 63500 w 55"/>
                <a:gd name="T1" fmla="*/ 38100 h 39"/>
                <a:gd name="T2" fmla="*/ 87313 w 55"/>
                <a:gd name="T3" fmla="*/ 61913 h 39"/>
                <a:gd name="T4" fmla="*/ 0 w 55"/>
                <a:gd name="T5" fmla="*/ 38100 h 39"/>
                <a:gd name="T6" fmla="*/ 87313 w 55"/>
                <a:gd name="T7" fmla="*/ 0 h 39"/>
                <a:gd name="T8" fmla="*/ 63500 w 55"/>
                <a:gd name="T9" fmla="*/ 381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24"/>
                  </a:moveTo>
                  <a:lnTo>
                    <a:pt x="55" y="39"/>
                  </a:lnTo>
                  <a:lnTo>
                    <a:pt x="0" y="24"/>
                  </a:lnTo>
                  <a:lnTo>
                    <a:pt x="55" y="0"/>
                  </a:lnTo>
                  <a:lnTo>
                    <a:pt x="40"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08" name="Freeform 32"/>
            <p:cNvSpPr>
              <a:spLocks/>
            </p:cNvSpPr>
            <p:nvPr/>
          </p:nvSpPr>
          <p:spPr bwMode="auto">
            <a:xfrm>
              <a:off x="5267325" y="3444420"/>
              <a:ext cx="74613" cy="61913"/>
            </a:xfrm>
            <a:custGeom>
              <a:avLst/>
              <a:gdLst>
                <a:gd name="T0" fmla="*/ 12700 w 47"/>
                <a:gd name="T1" fmla="*/ 38100 h 39"/>
                <a:gd name="T2" fmla="*/ 0 w 47"/>
                <a:gd name="T3" fmla="*/ 0 h 39"/>
                <a:gd name="T4" fmla="*/ 74613 w 47"/>
                <a:gd name="T5" fmla="*/ 38100 h 39"/>
                <a:gd name="T6" fmla="*/ 0 w 47"/>
                <a:gd name="T7" fmla="*/ 61913 h 39"/>
                <a:gd name="T8" fmla="*/ 12700 w 47"/>
                <a:gd name="T9" fmla="*/ 381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24"/>
                  </a:moveTo>
                  <a:lnTo>
                    <a:pt x="0" y="0"/>
                  </a:lnTo>
                  <a:lnTo>
                    <a:pt x="47" y="24"/>
                  </a:lnTo>
                  <a:lnTo>
                    <a:pt x="0" y="39"/>
                  </a:lnTo>
                  <a:lnTo>
                    <a:pt x="8"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09" name="Line 33"/>
            <p:cNvSpPr>
              <a:spLocks noChangeShapeType="1"/>
            </p:cNvSpPr>
            <p:nvPr/>
          </p:nvSpPr>
          <p:spPr bwMode="auto">
            <a:xfrm>
              <a:off x="6059487" y="2722107"/>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10" name="Line 36"/>
            <p:cNvSpPr>
              <a:spLocks noChangeShapeType="1"/>
            </p:cNvSpPr>
            <p:nvPr/>
          </p:nvSpPr>
          <p:spPr bwMode="auto">
            <a:xfrm>
              <a:off x="6059487" y="3295195"/>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11" name="Line 39"/>
            <p:cNvSpPr>
              <a:spLocks noChangeShapeType="1"/>
            </p:cNvSpPr>
            <p:nvPr/>
          </p:nvSpPr>
          <p:spPr bwMode="auto">
            <a:xfrm>
              <a:off x="4757738" y="2922132"/>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12" name="Line 40"/>
            <p:cNvSpPr>
              <a:spLocks noChangeShapeType="1"/>
            </p:cNvSpPr>
            <p:nvPr/>
          </p:nvSpPr>
          <p:spPr bwMode="auto">
            <a:xfrm>
              <a:off x="4757738" y="3033257"/>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13" name="Line 41"/>
            <p:cNvSpPr>
              <a:spLocks noChangeShapeType="1"/>
            </p:cNvSpPr>
            <p:nvPr/>
          </p:nvSpPr>
          <p:spPr bwMode="auto">
            <a:xfrm>
              <a:off x="4757738" y="3158670"/>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14" name="Line 42"/>
            <p:cNvSpPr>
              <a:spLocks noChangeShapeType="1"/>
            </p:cNvSpPr>
            <p:nvPr/>
          </p:nvSpPr>
          <p:spPr bwMode="auto">
            <a:xfrm>
              <a:off x="4757738" y="3257095"/>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15" name="Line 43"/>
            <p:cNvSpPr>
              <a:spLocks noChangeShapeType="1"/>
            </p:cNvSpPr>
            <p:nvPr/>
          </p:nvSpPr>
          <p:spPr bwMode="auto">
            <a:xfrm>
              <a:off x="4757738" y="3369807"/>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16" name="Line 44"/>
            <p:cNvSpPr>
              <a:spLocks noChangeShapeType="1"/>
            </p:cNvSpPr>
            <p:nvPr/>
          </p:nvSpPr>
          <p:spPr bwMode="auto">
            <a:xfrm>
              <a:off x="4757738" y="3469820"/>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17" name="Line 45"/>
            <p:cNvSpPr>
              <a:spLocks noChangeShapeType="1"/>
            </p:cNvSpPr>
            <p:nvPr/>
          </p:nvSpPr>
          <p:spPr bwMode="auto">
            <a:xfrm>
              <a:off x="4757738" y="3580945"/>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18" name="Line 46"/>
            <p:cNvSpPr>
              <a:spLocks noChangeShapeType="1"/>
            </p:cNvSpPr>
            <p:nvPr/>
          </p:nvSpPr>
          <p:spPr bwMode="auto">
            <a:xfrm>
              <a:off x="4757738" y="3693657"/>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19" name="Line 47"/>
            <p:cNvSpPr>
              <a:spLocks noChangeShapeType="1"/>
            </p:cNvSpPr>
            <p:nvPr/>
          </p:nvSpPr>
          <p:spPr bwMode="auto">
            <a:xfrm>
              <a:off x="5156200" y="2922132"/>
              <a:ext cx="1238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20" name="Freeform 48"/>
            <p:cNvSpPr>
              <a:spLocks/>
            </p:cNvSpPr>
            <p:nvPr/>
          </p:nvSpPr>
          <p:spPr bwMode="auto">
            <a:xfrm>
              <a:off x="5092700" y="2896732"/>
              <a:ext cx="87313" cy="61913"/>
            </a:xfrm>
            <a:custGeom>
              <a:avLst/>
              <a:gdLst>
                <a:gd name="T0" fmla="*/ 63500 w 55"/>
                <a:gd name="T1" fmla="*/ 25400 h 39"/>
                <a:gd name="T2" fmla="*/ 87313 w 55"/>
                <a:gd name="T3" fmla="*/ 61913 h 39"/>
                <a:gd name="T4" fmla="*/ 0 w 55"/>
                <a:gd name="T5" fmla="*/ 25400 h 39"/>
                <a:gd name="T6" fmla="*/ 87313 w 55"/>
                <a:gd name="T7" fmla="*/ 0 h 39"/>
                <a:gd name="T8" fmla="*/ 63500 w 55"/>
                <a:gd name="T9" fmla="*/ 254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16"/>
                  </a:moveTo>
                  <a:lnTo>
                    <a:pt x="55" y="39"/>
                  </a:lnTo>
                  <a:lnTo>
                    <a:pt x="0" y="16"/>
                  </a:lnTo>
                  <a:lnTo>
                    <a:pt x="55" y="0"/>
                  </a:lnTo>
                  <a:lnTo>
                    <a:pt x="40"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21" name="Freeform 49"/>
            <p:cNvSpPr>
              <a:spLocks/>
            </p:cNvSpPr>
            <p:nvPr/>
          </p:nvSpPr>
          <p:spPr bwMode="auto">
            <a:xfrm>
              <a:off x="5267325" y="2896732"/>
              <a:ext cx="74613" cy="61913"/>
            </a:xfrm>
            <a:custGeom>
              <a:avLst/>
              <a:gdLst>
                <a:gd name="T0" fmla="*/ 12700 w 47"/>
                <a:gd name="T1" fmla="*/ 25400 h 39"/>
                <a:gd name="T2" fmla="*/ 0 w 47"/>
                <a:gd name="T3" fmla="*/ 0 h 39"/>
                <a:gd name="T4" fmla="*/ 74613 w 47"/>
                <a:gd name="T5" fmla="*/ 25400 h 39"/>
                <a:gd name="T6" fmla="*/ 0 w 47"/>
                <a:gd name="T7" fmla="*/ 61913 h 39"/>
                <a:gd name="T8" fmla="*/ 12700 w 47"/>
                <a:gd name="T9" fmla="*/ 254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16"/>
                  </a:moveTo>
                  <a:lnTo>
                    <a:pt x="0" y="0"/>
                  </a:lnTo>
                  <a:lnTo>
                    <a:pt x="47" y="16"/>
                  </a:lnTo>
                  <a:lnTo>
                    <a:pt x="0" y="39"/>
                  </a:lnTo>
                  <a:lnTo>
                    <a:pt x="8"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22" name="Line 50"/>
            <p:cNvSpPr>
              <a:spLocks noChangeShapeType="1"/>
            </p:cNvSpPr>
            <p:nvPr/>
          </p:nvSpPr>
          <p:spPr bwMode="auto">
            <a:xfrm>
              <a:off x="5156200" y="3033257"/>
              <a:ext cx="1238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23" name="Freeform 51"/>
            <p:cNvSpPr>
              <a:spLocks/>
            </p:cNvSpPr>
            <p:nvPr/>
          </p:nvSpPr>
          <p:spPr bwMode="auto">
            <a:xfrm>
              <a:off x="5092700" y="3009445"/>
              <a:ext cx="87313" cy="61913"/>
            </a:xfrm>
            <a:custGeom>
              <a:avLst/>
              <a:gdLst>
                <a:gd name="T0" fmla="*/ 63500 w 55"/>
                <a:gd name="T1" fmla="*/ 23813 h 39"/>
                <a:gd name="T2" fmla="*/ 87313 w 55"/>
                <a:gd name="T3" fmla="*/ 61913 h 39"/>
                <a:gd name="T4" fmla="*/ 0 w 55"/>
                <a:gd name="T5" fmla="*/ 23813 h 39"/>
                <a:gd name="T6" fmla="*/ 87313 w 55"/>
                <a:gd name="T7" fmla="*/ 0 h 39"/>
                <a:gd name="T8" fmla="*/ 63500 w 55"/>
                <a:gd name="T9" fmla="*/ 238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15"/>
                  </a:moveTo>
                  <a:lnTo>
                    <a:pt x="55" y="39"/>
                  </a:lnTo>
                  <a:lnTo>
                    <a:pt x="0" y="15"/>
                  </a:lnTo>
                  <a:lnTo>
                    <a:pt x="55" y="0"/>
                  </a:lnTo>
                  <a:lnTo>
                    <a:pt x="40" y="15"/>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24" name="Freeform 52"/>
            <p:cNvSpPr>
              <a:spLocks/>
            </p:cNvSpPr>
            <p:nvPr/>
          </p:nvSpPr>
          <p:spPr bwMode="auto">
            <a:xfrm>
              <a:off x="5267325" y="3009445"/>
              <a:ext cx="74613" cy="61913"/>
            </a:xfrm>
            <a:custGeom>
              <a:avLst/>
              <a:gdLst>
                <a:gd name="T0" fmla="*/ 12700 w 47"/>
                <a:gd name="T1" fmla="*/ 23813 h 39"/>
                <a:gd name="T2" fmla="*/ 0 w 47"/>
                <a:gd name="T3" fmla="*/ 0 h 39"/>
                <a:gd name="T4" fmla="*/ 74613 w 47"/>
                <a:gd name="T5" fmla="*/ 23813 h 39"/>
                <a:gd name="T6" fmla="*/ 0 w 47"/>
                <a:gd name="T7" fmla="*/ 61913 h 39"/>
                <a:gd name="T8" fmla="*/ 12700 w 47"/>
                <a:gd name="T9" fmla="*/ 238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15"/>
                  </a:moveTo>
                  <a:lnTo>
                    <a:pt x="0" y="0"/>
                  </a:lnTo>
                  <a:lnTo>
                    <a:pt x="47" y="15"/>
                  </a:lnTo>
                  <a:lnTo>
                    <a:pt x="0" y="39"/>
                  </a:lnTo>
                  <a:lnTo>
                    <a:pt x="8" y="15"/>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25" name="Line 53"/>
            <p:cNvSpPr>
              <a:spLocks noChangeShapeType="1"/>
            </p:cNvSpPr>
            <p:nvPr/>
          </p:nvSpPr>
          <p:spPr bwMode="auto">
            <a:xfrm>
              <a:off x="5156200" y="3145970"/>
              <a:ext cx="1238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26" name="Freeform 54"/>
            <p:cNvSpPr>
              <a:spLocks/>
            </p:cNvSpPr>
            <p:nvPr/>
          </p:nvSpPr>
          <p:spPr bwMode="auto">
            <a:xfrm>
              <a:off x="5092700" y="3107870"/>
              <a:ext cx="87313" cy="63500"/>
            </a:xfrm>
            <a:custGeom>
              <a:avLst/>
              <a:gdLst>
                <a:gd name="T0" fmla="*/ 63500 w 55"/>
                <a:gd name="T1" fmla="*/ 38100 h 40"/>
                <a:gd name="T2" fmla="*/ 87313 w 55"/>
                <a:gd name="T3" fmla="*/ 63500 h 40"/>
                <a:gd name="T4" fmla="*/ 0 w 55"/>
                <a:gd name="T5" fmla="*/ 38100 h 40"/>
                <a:gd name="T6" fmla="*/ 87313 w 55"/>
                <a:gd name="T7" fmla="*/ 0 h 40"/>
                <a:gd name="T8" fmla="*/ 63500 w 55"/>
                <a:gd name="T9" fmla="*/ 381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40">
                  <a:moveTo>
                    <a:pt x="40" y="24"/>
                  </a:moveTo>
                  <a:lnTo>
                    <a:pt x="55" y="40"/>
                  </a:lnTo>
                  <a:lnTo>
                    <a:pt x="0" y="24"/>
                  </a:lnTo>
                  <a:lnTo>
                    <a:pt x="55" y="0"/>
                  </a:lnTo>
                  <a:lnTo>
                    <a:pt x="40"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27" name="Freeform 55"/>
            <p:cNvSpPr>
              <a:spLocks/>
            </p:cNvSpPr>
            <p:nvPr/>
          </p:nvSpPr>
          <p:spPr bwMode="auto">
            <a:xfrm>
              <a:off x="5267325" y="3107870"/>
              <a:ext cx="74613" cy="63500"/>
            </a:xfrm>
            <a:custGeom>
              <a:avLst/>
              <a:gdLst>
                <a:gd name="T0" fmla="*/ 12700 w 47"/>
                <a:gd name="T1" fmla="*/ 38100 h 40"/>
                <a:gd name="T2" fmla="*/ 0 w 47"/>
                <a:gd name="T3" fmla="*/ 0 h 40"/>
                <a:gd name="T4" fmla="*/ 74613 w 47"/>
                <a:gd name="T5" fmla="*/ 38100 h 40"/>
                <a:gd name="T6" fmla="*/ 0 w 47"/>
                <a:gd name="T7" fmla="*/ 63500 h 40"/>
                <a:gd name="T8" fmla="*/ 12700 w 47"/>
                <a:gd name="T9" fmla="*/ 381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0">
                  <a:moveTo>
                    <a:pt x="8" y="24"/>
                  </a:moveTo>
                  <a:lnTo>
                    <a:pt x="0" y="0"/>
                  </a:lnTo>
                  <a:lnTo>
                    <a:pt x="47" y="24"/>
                  </a:lnTo>
                  <a:lnTo>
                    <a:pt x="0" y="40"/>
                  </a:lnTo>
                  <a:lnTo>
                    <a:pt x="8"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28" name="Line 56"/>
            <p:cNvSpPr>
              <a:spLocks noChangeShapeType="1"/>
            </p:cNvSpPr>
            <p:nvPr/>
          </p:nvSpPr>
          <p:spPr bwMode="auto">
            <a:xfrm>
              <a:off x="5156200" y="3257095"/>
              <a:ext cx="1238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29" name="Freeform 57"/>
            <p:cNvSpPr>
              <a:spLocks/>
            </p:cNvSpPr>
            <p:nvPr/>
          </p:nvSpPr>
          <p:spPr bwMode="auto">
            <a:xfrm>
              <a:off x="5092700" y="3220582"/>
              <a:ext cx="87313" cy="61913"/>
            </a:xfrm>
            <a:custGeom>
              <a:avLst/>
              <a:gdLst>
                <a:gd name="T0" fmla="*/ 63500 w 55"/>
                <a:gd name="T1" fmla="*/ 36513 h 39"/>
                <a:gd name="T2" fmla="*/ 87313 w 55"/>
                <a:gd name="T3" fmla="*/ 61913 h 39"/>
                <a:gd name="T4" fmla="*/ 0 w 55"/>
                <a:gd name="T5" fmla="*/ 36513 h 39"/>
                <a:gd name="T6" fmla="*/ 87313 w 55"/>
                <a:gd name="T7" fmla="*/ 0 h 39"/>
                <a:gd name="T8" fmla="*/ 63500 w 55"/>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23"/>
                  </a:moveTo>
                  <a:lnTo>
                    <a:pt x="55" y="39"/>
                  </a:lnTo>
                  <a:lnTo>
                    <a:pt x="0" y="23"/>
                  </a:lnTo>
                  <a:lnTo>
                    <a:pt x="55" y="0"/>
                  </a:lnTo>
                  <a:lnTo>
                    <a:pt x="40"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30" name="Freeform 58"/>
            <p:cNvSpPr>
              <a:spLocks/>
            </p:cNvSpPr>
            <p:nvPr/>
          </p:nvSpPr>
          <p:spPr bwMode="auto">
            <a:xfrm>
              <a:off x="5267325" y="3220582"/>
              <a:ext cx="74613" cy="61913"/>
            </a:xfrm>
            <a:custGeom>
              <a:avLst/>
              <a:gdLst>
                <a:gd name="T0" fmla="*/ 12700 w 47"/>
                <a:gd name="T1" fmla="*/ 36513 h 39"/>
                <a:gd name="T2" fmla="*/ 0 w 47"/>
                <a:gd name="T3" fmla="*/ 0 h 39"/>
                <a:gd name="T4" fmla="*/ 74613 w 47"/>
                <a:gd name="T5" fmla="*/ 36513 h 39"/>
                <a:gd name="T6" fmla="*/ 0 w 47"/>
                <a:gd name="T7" fmla="*/ 61913 h 39"/>
                <a:gd name="T8" fmla="*/ 12700 w 47"/>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23"/>
                  </a:moveTo>
                  <a:lnTo>
                    <a:pt x="0" y="0"/>
                  </a:lnTo>
                  <a:lnTo>
                    <a:pt x="47" y="23"/>
                  </a:lnTo>
                  <a:lnTo>
                    <a:pt x="0" y="39"/>
                  </a:lnTo>
                  <a:lnTo>
                    <a:pt x="8"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31" name="Line 59"/>
            <p:cNvSpPr>
              <a:spLocks noChangeShapeType="1"/>
            </p:cNvSpPr>
            <p:nvPr/>
          </p:nvSpPr>
          <p:spPr bwMode="auto">
            <a:xfrm>
              <a:off x="5156200" y="3693657"/>
              <a:ext cx="1238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32" name="Freeform 60"/>
            <p:cNvSpPr>
              <a:spLocks/>
            </p:cNvSpPr>
            <p:nvPr/>
          </p:nvSpPr>
          <p:spPr bwMode="auto">
            <a:xfrm>
              <a:off x="5092700" y="3668257"/>
              <a:ext cx="87313" cy="61913"/>
            </a:xfrm>
            <a:custGeom>
              <a:avLst/>
              <a:gdLst>
                <a:gd name="T0" fmla="*/ 63500 w 55"/>
                <a:gd name="T1" fmla="*/ 25400 h 39"/>
                <a:gd name="T2" fmla="*/ 87313 w 55"/>
                <a:gd name="T3" fmla="*/ 61913 h 39"/>
                <a:gd name="T4" fmla="*/ 0 w 55"/>
                <a:gd name="T5" fmla="*/ 25400 h 39"/>
                <a:gd name="T6" fmla="*/ 87313 w 55"/>
                <a:gd name="T7" fmla="*/ 0 h 39"/>
                <a:gd name="T8" fmla="*/ 63500 w 55"/>
                <a:gd name="T9" fmla="*/ 254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16"/>
                  </a:moveTo>
                  <a:lnTo>
                    <a:pt x="55" y="39"/>
                  </a:lnTo>
                  <a:lnTo>
                    <a:pt x="0" y="16"/>
                  </a:lnTo>
                  <a:lnTo>
                    <a:pt x="55" y="0"/>
                  </a:lnTo>
                  <a:lnTo>
                    <a:pt x="40"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33" name="Freeform 61"/>
            <p:cNvSpPr>
              <a:spLocks/>
            </p:cNvSpPr>
            <p:nvPr/>
          </p:nvSpPr>
          <p:spPr bwMode="auto">
            <a:xfrm>
              <a:off x="5267325" y="3668257"/>
              <a:ext cx="74613" cy="61913"/>
            </a:xfrm>
            <a:custGeom>
              <a:avLst/>
              <a:gdLst>
                <a:gd name="T0" fmla="*/ 12700 w 47"/>
                <a:gd name="T1" fmla="*/ 25400 h 39"/>
                <a:gd name="T2" fmla="*/ 0 w 47"/>
                <a:gd name="T3" fmla="*/ 0 h 39"/>
                <a:gd name="T4" fmla="*/ 74613 w 47"/>
                <a:gd name="T5" fmla="*/ 25400 h 39"/>
                <a:gd name="T6" fmla="*/ 0 w 47"/>
                <a:gd name="T7" fmla="*/ 61913 h 39"/>
                <a:gd name="T8" fmla="*/ 12700 w 47"/>
                <a:gd name="T9" fmla="*/ 254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16"/>
                  </a:moveTo>
                  <a:lnTo>
                    <a:pt x="0" y="0"/>
                  </a:lnTo>
                  <a:lnTo>
                    <a:pt x="47" y="16"/>
                  </a:lnTo>
                  <a:lnTo>
                    <a:pt x="0" y="39"/>
                  </a:lnTo>
                  <a:lnTo>
                    <a:pt x="8"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34" name="Line 62"/>
            <p:cNvSpPr>
              <a:spLocks noChangeShapeType="1"/>
            </p:cNvSpPr>
            <p:nvPr/>
          </p:nvSpPr>
          <p:spPr bwMode="auto">
            <a:xfrm>
              <a:off x="5156200" y="3580945"/>
              <a:ext cx="1238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35" name="Freeform 63"/>
            <p:cNvSpPr>
              <a:spLocks/>
            </p:cNvSpPr>
            <p:nvPr/>
          </p:nvSpPr>
          <p:spPr bwMode="auto">
            <a:xfrm>
              <a:off x="5092700" y="3557132"/>
              <a:ext cx="87313" cy="61913"/>
            </a:xfrm>
            <a:custGeom>
              <a:avLst/>
              <a:gdLst>
                <a:gd name="T0" fmla="*/ 63500 w 55"/>
                <a:gd name="T1" fmla="*/ 23813 h 39"/>
                <a:gd name="T2" fmla="*/ 87313 w 55"/>
                <a:gd name="T3" fmla="*/ 61913 h 39"/>
                <a:gd name="T4" fmla="*/ 0 w 55"/>
                <a:gd name="T5" fmla="*/ 23813 h 39"/>
                <a:gd name="T6" fmla="*/ 87313 w 55"/>
                <a:gd name="T7" fmla="*/ 0 h 39"/>
                <a:gd name="T8" fmla="*/ 63500 w 55"/>
                <a:gd name="T9" fmla="*/ 238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15"/>
                  </a:moveTo>
                  <a:lnTo>
                    <a:pt x="55" y="39"/>
                  </a:lnTo>
                  <a:lnTo>
                    <a:pt x="0" y="15"/>
                  </a:lnTo>
                  <a:lnTo>
                    <a:pt x="55" y="0"/>
                  </a:lnTo>
                  <a:lnTo>
                    <a:pt x="40" y="15"/>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36" name="Freeform 64"/>
            <p:cNvSpPr>
              <a:spLocks/>
            </p:cNvSpPr>
            <p:nvPr/>
          </p:nvSpPr>
          <p:spPr bwMode="auto">
            <a:xfrm>
              <a:off x="5267325" y="3557132"/>
              <a:ext cx="74613" cy="61913"/>
            </a:xfrm>
            <a:custGeom>
              <a:avLst/>
              <a:gdLst>
                <a:gd name="T0" fmla="*/ 12700 w 47"/>
                <a:gd name="T1" fmla="*/ 23813 h 39"/>
                <a:gd name="T2" fmla="*/ 0 w 47"/>
                <a:gd name="T3" fmla="*/ 0 h 39"/>
                <a:gd name="T4" fmla="*/ 74613 w 47"/>
                <a:gd name="T5" fmla="*/ 23813 h 39"/>
                <a:gd name="T6" fmla="*/ 0 w 47"/>
                <a:gd name="T7" fmla="*/ 61913 h 39"/>
                <a:gd name="T8" fmla="*/ 12700 w 47"/>
                <a:gd name="T9" fmla="*/ 238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15"/>
                  </a:moveTo>
                  <a:lnTo>
                    <a:pt x="0" y="0"/>
                  </a:lnTo>
                  <a:lnTo>
                    <a:pt x="47" y="15"/>
                  </a:lnTo>
                  <a:lnTo>
                    <a:pt x="0" y="39"/>
                  </a:lnTo>
                  <a:lnTo>
                    <a:pt x="8" y="15"/>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337" name="Rectangle 65"/>
            <p:cNvSpPr>
              <a:spLocks noChangeArrowheads="1"/>
            </p:cNvSpPr>
            <p:nvPr/>
          </p:nvSpPr>
          <p:spPr bwMode="auto">
            <a:xfrm>
              <a:off x="7227886" y="173038"/>
              <a:ext cx="685800" cy="16192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338" name="Rectangle 66"/>
            <p:cNvSpPr>
              <a:spLocks noChangeArrowheads="1"/>
            </p:cNvSpPr>
            <p:nvPr/>
          </p:nvSpPr>
          <p:spPr bwMode="auto">
            <a:xfrm>
              <a:off x="7234236" y="179388"/>
              <a:ext cx="673100" cy="14922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339" name="Rectangle 67"/>
            <p:cNvSpPr>
              <a:spLocks noChangeArrowheads="1"/>
            </p:cNvSpPr>
            <p:nvPr/>
          </p:nvSpPr>
          <p:spPr bwMode="auto">
            <a:xfrm>
              <a:off x="7227886" y="0"/>
              <a:ext cx="685800" cy="173038"/>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340" name="Rectangle 68"/>
            <p:cNvSpPr>
              <a:spLocks noChangeArrowheads="1"/>
            </p:cNvSpPr>
            <p:nvPr/>
          </p:nvSpPr>
          <p:spPr bwMode="auto">
            <a:xfrm>
              <a:off x="7234236" y="6350"/>
              <a:ext cx="673100" cy="16033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341" name="Rectangle 69"/>
            <p:cNvSpPr>
              <a:spLocks noChangeArrowheads="1"/>
            </p:cNvSpPr>
            <p:nvPr/>
          </p:nvSpPr>
          <p:spPr bwMode="auto">
            <a:xfrm>
              <a:off x="3984625" y="582157"/>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42" name="Rectangle 70"/>
            <p:cNvSpPr>
              <a:spLocks noChangeArrowheads="1"/>
            </p:cNvSpPr>
            <p:nvPr/>
          </p:nvSpPr>
          <p:spPr bwMode="auto">
            <a:xfrm>
              <a:off x="4046538" y="582157"/>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43" name="Rectangle 71"/>
            <p:cNvSpPr>
              <a:spLocks noChangeArrowheads="1"/>
            </p:cNvSpPr>
            <p:nvPr/>
          </p:nvSpPr>
          <p:spPr bwMode="auto">
            <a:xfrm>
              <a:off x="4108450" y="582157"/>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44" name="Rectangle 72"/>
            <p:cNvSpPr>
              <a:spLocks noChangeArrowheads="1"/>
            </p:cNvSpPr>
            <p:nvPr/>
          </p:nvSpPr>
          <p:spPr bwMode="auto">
            <a:xfrm>
              <a:off x="4133850" y="582157"/>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45" name="Rectangle 73"/>
            <p:cNvSpPr>
              <a:spLocks noChangeArrowheads="1"/>
            </p:cNvSpPr>
            <p:nvPr/>
          </p:nvSpPr>
          <p:spPr bwMode="auto">
            <a:xfrm>
              <a:off x="4195763" y="582157"/>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46" name="Rectangle 74"/>
            <p:cNvSpPr>
              <a:spLocks noChangeArrowheads="1"/>
            </p:cNvSpPr>
            <p:nvPr/>
          </p:nvSpPr>
          <p:spPr bwMode="auto">
            <a:xfrm>
              <a:off x="4221163" y="582157"/>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47" name="Rectangle 75"/>
            <p:cNvSpPr>
              <a:spLocks noChangeArrowheads="1"/>
            </p:cNvSpPr>
            <p:nvPr/>
          </p:nvSpPr>
          <p:spPr bwMode="auto">
            <a:xfrm>
              <a:off x="4246563" y="582157"/>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48" name="Rectangle 76"/>
            <p:cNvSpPr>
              <a:spLocks noChangeArrowheads="1"/>
            </p:cNvSpPr>
            <p:nvPr/>
          </p:nvSpPr>
          <p:spPr bwMode="auto">
            <a:xfrm>
              <a:off x="4333875" y="582157"/>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49" name="Rectangle 77"/>
            <p:cNvSpPr>
              <a:spLocks noChangeArrowheads="1"/>
            </p:cNvSpPr>
            <p:nvPr/>
          </p:nvSpPr>
          <p:spPr bwMode="auto">
            <a:xfrm>
              <a:off x="4408488" y="582157"/>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50" name="Rectangle 78"/>
            <p:cNvSpPr>
              <a:spLocks noChangeArrowheads="1"/>
            </p:cNvSpPr>
            <p:nvPr/>
          </p:nvSpPr>
          <p:spPr bwMode="auto">
            <a:xfrm>
              <a:off x="4483100" y="582157"/>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51" name="Rectangle 79"/>
            <p:cNvSpPr>
              <a:spLocks noChangeArrowheads="1"/>
            </p:cNvSpPr>
            <p:nvPr/>
          </p:nvSpPr>
          <p:spPr bwMode="auto">
            <a:xfrm>
              <a:off x="4532313" y="582157"/>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52" name="Rectangle 80"/>
            <p:cNvSpPr>
              <a:spLocks noChangeArrowheads="1"/>
            </p:cNvSpPr>
            <p:nvPr/>
          </p:nvSpPr>
          <p:spPr bwMode="auto">
            <a:xfrm>
              <a:off x="4594225" y="582157"/>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53" name="Rectangle 81"/>
            <p:cNvSpPr>
              <a:spLocks noChangeArrowheads="1"/>
            </p:cNvSpPr>
            <p:nvPr/>
          </p:nvSpPr>
          <p:spPr bwMode="auto">
            <a:xfrm>
              <a:off x="4670425" y="582157"/>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54" name="Rectangle 82"/>
            <p:cNvSpPr>
              <a:spLocks noChangeArrowheads="1"/>
            </p:cNvSpPr>
            <p:nvPr/>
          </p:nvSpPr>
          <p:spPr bwMode="auto">
            <a:xfrm>
              <a:off x="3971925" y="693282"/>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55" name="Rectangle 83"/>
            <p:cNvSpPr>
              <a:spLocks noChangeArrowheads="1"/>
            </p:cNvSpPr>
            <p:nvPr/>
          </p:nvSpPr>
          <p:spPr bwMode="auto">
            <a:xfrm>
              <a:off x="4033838" y="69328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56" name="Rectangle 84"/>
            <p:cNvSpPr>
              <a:spLocks noChangeArrowheads="1"/>
            </p:cNvSpPr>
            <p:nvPr/>
          </p:nvSpPr>
          <p:spPr bwMode="auto">
            <a:xfrm>
              <a:off x="4084638" y="693282"/>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57" name="Rectangle 85"/>
            <p:cNvSpPr>
              <a:spLocks noChangeArrowheads="1"/>
            </p:cNvSpPr>
            <p:nvPr/>
          </p:nvSpPr>
          <p:spPr bwMode="auto">
            <a:xfrm>
              <a:off x="4121150" y="69328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58" name="Rectangle 86"/>
            <p:cNvSpPr>
              <a:spLocks noChangeArrowheads="1"/>
            </p:cNvSpPr>
            <p:nvPr/>
          </p:nvSpPr>
          <p:spPr bwMode="auto">
            <a:xfrm>
              <a:off x="4171950" y="693282"/>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59" name="Rectangle 87"/>
            <p:cNvSpPr>
              <a:spLocks noChangeArrowheads="1"/>
            </p:cNvSpPr>
            <p:nvPr/>
          </p:nvSpPr>
          <p:spPr bwMode="auto">
            <a:xfrm>
              <a:off x="4195763" y="693282"/>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60" name="Rectangle 88"/>
            <p:cNvSpPr>
              <a:spLocks noChangeArrowheads="1"/>
            </p:cNvSpPr>
            <p:nvPr/>
          </p:nvSpPr>
          <p:spPr bwMode="auto">
            <a:xfrm>
              <a:off x="4233863" y="693282"/>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61" name="Rectangle 89"/>
            <p:cNvSpPr>
              <a:spLocks noChangeArrowheads="1"/>
            </p:cNvSpPr>
            <p:nvPr/>
          </p:nvSpPr>
          <p:spPr bwMode="auto">
            <a:xfrm>
              <a:off x="4308475" y="693282"/>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62" name="Rectangle 90"/>
            <p:cNvSpPr>
              <a:spLocks noChangeArrowheads="1"/>
            </p:cNvSpPr>
            <p:nvPr/>
          </p:nvSpPr>
          <p:spPr bwMode="auto">
            <a:xfrm>
              <a:off x="4383088" y="693282"/>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63" name="Rectangle 91"/>
            <p:cNvSpPr>
              <a:spLocks noChangeArrowheads="1"/>
            </p:cNvSpPr>
            <p:nvPr/>
          </p:nvSpPr>
          <p:spPr bwMode="auto">
            <a:xfrm>
              <a:off x="4457700" y="69328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64" name="Rectangle 92"/>
            <p:cNvSpPr>
              <a:spLocks noChangeArrowheads="1"/>
            </p:cNvSpPr>
            <p:nvPr/>
          </p:nvSpPr>
          <p:spPr bwMode="auto">
            <a:xfrm>
              <a:off x="4519613" y="693282"/>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65" name="Rectangle 93"/>
            <p:cNvSpPr>
              <a:spLocks noChangeArrowheads="1"/>
            </p:cNvSpPr>
            <p:nvPr/>
          </p:nvSpPr>
          <p:spPr bwMode="auto">
            <a:xfrm>
              <a:off x="4583113" y="693282"/>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66" name="Rectangle 94"/>
            <p:cNvSpPr>
              <a:spLocks noChangeArrowheads="1"/>
            </p:cNvSpPr>
            <p:nvPr/>
          </p:nvSpPr>
          <p:spPr bwMode="auto">
            <a:xfrm>
              <a:off x="4657725" y="693282"/>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67" name="Rectangle 95"/>
            <p:cNvSpPr>
              <a:spLocks noChangeArrowheads="1"/>
            </p:cNvSpPr>
            <p:nvPr/>
          </p:nvSpPr>
          <p:spPr bwMode="auto">
            <a:xfrm>
              <a:off x="3997325" y="805995"/>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68" name="Rectangle 96"/>
            <p:cNvSpPr>
              <a:spLocks noChangeArrowheads="1"/>
            </p:cNvSpPr>
            <p:nvPr/>
          </p:nvSpPr>
          <p:spPr bwMode="auto">
            <a:xfrm>
              <a:off x="4059238" y="80599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69" name="Rectangle 97"/>
            <p:cNvSpPr>
              <a:spLocks noChangeArrowheads="1"/>
            </p:cNvSpPr>
            <p:nvPr/>
          </p:nvSpPr>
          <p:spPr bwMode="auto">
            <a:xfrm>
              <a:off x="4121150" y="805995"/>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70" name="Rectangle 98"/>
            <p:cNvSpPr>
              <a:spLocks noChangeArrowheads="1"/>
            </p:cNvSpPr>
            <p:nvPr/>
          </p:nvSpPr>
          <p:spPr bwMode="auto">
            <a:xfrm>
              <a:off x="4146550" y="80599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71" name="Rectangle 99"/>
            <p:cNvSpPr>
              <a:spLocks noChangeArrowheads="1"/>
            </p:cNvSpPr>
            <p:nvPr/>
          </p:nvSpPr>
          <p:spPr bwMode="auto">
            <a:xfrm>
              <a:off x="4195763" y="805995"/>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72" name="Rectangle 100"/>
            <p:cNvSpPr>
              <a:spLocks noChangeArrowheads="1"/>
            </p:cNvSpPr>
            <p:nvPr/>
          </p:nvSpPr>
          <p:spPr bwMode="auto">
            <a:xfrm>
              <a:off x="4233863" y="805995"/>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73" name="Rectangle 101"/>
            <p:cNvSpPr>
              <a:spLocks noChangeArrowheads="1"/>
            </p:cNvSpPr>
            <p:nvPr/>
          </p:nvSpPr>
          <p:spPr bwMode="auto">
            <a:xfrm>
              <a:off x="4308475" y="805995"/>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74" name="Rectangle 102"/>
            <p:cNvSpPr>
              <a:spLocks noChangeArrowheads="1"/>
            </p:cNvSpPr>
            <p:nvPr/>
          </p:nvSpPr>
          <p:spPr bwMode="auto">
            <a:xfrm>
              <a:off x="4383088" y="805995"/>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75" name="Rectangle 103"/>
            <p:cNvSpPr>
              <a:spLocks noChangeArrowheads="1"/>
            </p:cNvSpPr>
            <p:nvPr/>
          </p:nvSpPr>
          <p:spPr bwMode="auto">
            <a:xfrm>
              <a:off x="4457700" y="80599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76" name="Rectangle 104"/>
            <p:cNvSpPr>
              <a:spLocks noChangeArrowheads="1"/>
            </p:cNvSpPr>
            <p:nvPr/>
          </p:nvSpPr>
          <p:spPr bwMode="auto">
            <a:xfrm>
              <a:off x="4519613" y="805995"/>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77" name="Rectangle 105"/>
            <p:cNvSpPr>
              <a:spLocks noChangeArrowheads="1"/>
            </p:cNvSpPr>
            <p:nvPr/>
          </p:nvSpPr>
          <p:spPr bwMode="auto">
            <a:xfrm>
              <a:off x="4594225" y="805995"/>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78" name="Rectangle 106"/>
            <p:cNvSpPr>
              <a:spLocks noChangeArrowheads="1"/>
            </p:cNvSpPr>
            <p:nvPr/>
          </p:nvSpPr>
          <p:spPr bwMode="auto">
            <a:xfrm>
              <a:off x="4657725" y="805995"/>
              <a:ext cx="8976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79" name="Rectangle 107"/>
            <p:cNvSpPr>
              <a:spLocks noChangeArrowheads="1"/>
            </p:cNvSpPr>
            <p:nvPr/>
          </p:nvSpPr>
          <p:spPr bwMode="auto">
            <a:xfrm>
              <a:off x="4021138" y="917120"/>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80" name="Rectangle 108"/>
            <p:cNvSpPr>
              <a:spLocks noChangeArrowheads="1"/>
            </p:cNvSpPr>
            <p:nvPr/>
          </p:nvSpPr>
          <p:spPr bwMode="auto">
            <a:xfrm>
              <a:off x="4084638" y="917120"/>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81" name="Rectangle 109"/>
            <p:cNvSpPr>
              <a:spLocks noChangeArrowheads="1"/>
            </p:cNvSpPr>
            <p:nvPr/>
          </p:nvSpPr>
          <p:spPr bwMode="auto">
            <a:xfrm>
              <a:off x="4146550" y="917120"/>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82" name="Rectangle 110"/>
            <p:cNvSpPr>
              <a:spLocks noChangeArrowheads="1"/>
            </p:cNvSpPr>
            <p:nvPr/>
          </p:nvSpPr>
          <p:spPr bwMode="auto">
            <a:xfrm>
              <a:off x="4171950" y="917120"/>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83" name="Rectangle 111"/>
            <p:cNvSpPr>
              <a:spLocks noChangeArrowheads="1"/>
            </p:cNvSpPr>
            <p:nvPr/>
          </p:nvSpPr>
          <p:spPr bwMode="auto">
            <a:xfrm>
              <a:off x="4221163" y="917120"/>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84" name="Rectangle 112"/>
            <p:cNvSpPr>
              <a:spLocks noChangeArrowheads="1"/>
            </p:cNvSpPr>
            <p:nvPr/>
          </p:nvSpPr>
          <p:spPr bwMode="auto">
            <a:xfrm>
              <a:off x="4259263" y="917120"/>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85" name="Rectangle 113"/>
            <p:cNvSpPr>
              <a:spLocks noChangeArrowheads="1"/>
            </p:cNvSpPr>
            <p:nvPr/>
          </p:nvSpPr>
          <p:spPr bwMode="auto">
            <a:xfrm>
              <a:off x="4333875" y="917120"/>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86" name="Rectangle 114"/>
            <p:cNvSpPr>
              <a:spLocks noChangeArrowheads="1"/>
            </p:cNvSpPr>
            <p:nvPr/>
          </p:nvSpPr>
          <p:spPr bwMode="auto">
            <a:xfrm>
              <a:off x="4408488" y="917120"/>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87" name="Rectangle 115"/>
            <p:cNvSpPr>
              <a:spLocks noChangeArrowheads="1"/>
            </p:cNvSpPr>
            <p:nvPr/>
          </p:nvSpPr>
          <p:spPr bwMode="auto">
            <a:xfrm>
              <a:off x="4483100" y="917120"/>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88" name="Rectangle 116"/>
            <p:cNvSpPr>
              <a:spLocks noChangeArrowheads="1"/>
            </p:cNvSpPr>
            <p:nvPr/>
          </p:nvSpPr>
          <p:spPr bwMode="auto">
            <a:xfrm>
              <a:off x="4545013" y="917120"/>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89" name="Rectangle 117"/>
            <p:cNvSpPr>
              <a:spLocks noChangeArrowheads="1"/>
            </p:cNvSpPr>
            <p:nvPr/>
          </p:nvSpPr>
          <p:spPr bwMode="auto">
            <a:xfrm>
              <a:off x="4606925" y="917120"/>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90" name="Rectangle 118"/>
            <p:cNvSpPr>
              <a:spLocks noChangeArrowheads="1"/>
            </p:cNvSpPr>
            <p:nvPr/>
          </p:nvSpPr>
          <p:spPr bwMode="auto">
            <a:xfrm>
              <a:off x="4670425" y="917120"/>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91" name="Rectangle 119"/>
            <p:cNvSpPr>
              <a:spLocks noChangeArrowheads="1"/>
            </p:cNvSpPr>
            <p:nvPr/>
          </p:nvSpPr>
          <p:spPr bwMode="auto">
            <a:xfrm>
              <a:off x="3984625" y="1029832"/>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92" name="Rectangle 120"/>
            <p:cNvSpPr>
              <a:spLocks noChangeArrowheads="1"/>
            </p:cNvSpPr>
            <p:nvPr/>
          </p:nvSpPr>
          <p:spPr bwMode="auto">
            <a:xfrm>
              <a:off x="4046538" y="102983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93" name="Rectangle 121"/>
            <p:cNvSpPr>
              <a:spLocks noChangeArrowheads="1"/>
            </p:cNvSpPr>
            <p:nvPr/>
          </p:nvSpPr>
          <p:spPr bwMode="auto">
            <a:xfrm>
              <a:off x="4108450" y="1029832"/>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94" name="Rectangle 122"/>
            <p:cNvSpPr>
              <a:spLocks noChangeArrowheads="1"/>
            </p:cNvSpPr>
            <p:nvPr/>
          </p:nvSpPr>
          <p:spPr bwMode="auto">
            <a:xfrm>
              <a:off x="4133850" y="102983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95" name="Rectangle 123"/>
            <p:cNvSpPr>
              <a:spLocks noChangeArrowheads="1"/>
            </p:cNvSpPr>
            <p:nvPr/>
          </p:nvSpPr>
          <p:spPr bwMode="auto">
            <a:xfrm>
              <a:off x="4183063" y="1029832"/>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96" name="Rectangle 124"/>
            <p:cNvSpPr>
              <a:spLocks noChangeArrowheads="1"/>
            </p:cNvSpPr>
            <p:nvPr/>
          </p:nvSpPr>
          <p:spPr bwMode="auto">
            <a:xfrm>
              <a:off x="4221163" y="1029832"/>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97" name="Rectangle 125"/>
            <p:cNvSpPr>
              <a:spLocks noChangeArrowheads="1"/>
            </p:cNvSpPr>
            <p:nvPr/>
          </p:nvSpPr>
          <p:spPr bwMode="auto">
            <a:xfrm>
              <a:off x="4295775" y="1029832"/>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98" name="Rectangle 126"/>
            <p:cNvSpPr>
              <a:spLocks noChangeArrowheads="1"/>
            </p:cNvSpPr>
            <p:nvPr/>
          </p:nvSpPr>
          <p:spPr bwMode="auto">
            <a:xfrm>
              <a:off x="4370388" y="1029832"/>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399" name="Rectangle 127"/>
            <p:cNvSpPr>
              <a:spLocks noChangeArrowheads="1"/>
            </p:cNvSpPr>
            <p:nvPr/>
          </p:nvSpPr>
          <p:spPr bwMode="auto">
            <a:xfrm>
              <a:off x="4457700" y="102983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00" name="Rectangle 128"/>
            <p:cNvSpPr>
              <a:spLocks noChangeArrowheads="1"/>
            </p:cNvSpPr>
            <p:nvPr/>
          </p:nvSpPr>
          <p:spPr bwMode="auto">
            <a:xfrm>
              <a:off x="4508500" y="1029832"/>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01" name="Rectangle 129"/>
            <p:cNvSpPr>
              <a:spLocks noChangeArrowheads="1"/>
            </p:cNvSpPr>
            <p:nvPr/>
          </p:nvSpPr>
          <p:spPr bwMode="auto">
            <a:xfrm>
              <a:off x="4583113" y="1029832"/>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X</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02" name="Rectangle 130"/>
            <p:cNvSpPr>
              <a:spLocks noChangeArrowheads="1"/>
            </p:cNvSpPr>
            <p:nvPr/>
          </p:nvSpPr>
          <p:spPr bwMode="auto">
            <a:xfrm>
              <a:off x="4657725" y="1029832"/>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03" name="Rectangle 131"/>
            <p:cNvSpPr>
              <a:spLocks noChangeArrowheads="1"/>
            </p:cNvSpPr>
            <p:nvPr/>
          </p:nvSpPr>
          <p:spPr bwMode="auto">
            <a:xfrm>
              <a:off x="3984625" y="1140957"/>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04" name="Rectangle 132"/>
            <p:cNvSpPr>
              <a:spLocks noChangeArrowheads="1"/>
            </p:cNvSpPr>
            <p:nvPr/>
          </p:nvSpPr>
          <p:spPr bwMode="auto">
            <a:xfrm>
              <a:off x="4046538" y="1140957"/>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05" name="Rectangle 133"/>
            <p:cNvSpPr>
              <a:spLocks noChangeArrowheads="1"/>
            </p:cNvSpPr>
            <p:nvPr/>
          </p:nvSpPr>
          <p:spPr bwMode="auto">
            <a:xfrm>
              <a:off x="4095750" y="1140957"/>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06" name="Rectangle 134"/>
            <p:cNvSpPr>
              <a:spLocks noChangeArrowheads="1"/>
            </p:cNvSpPr>
            <p:nvPr/>
          </p:nvSpPr>
          <p:spPr bwMode="auto">
            <a:xfrm>
              <a:off x="4121150" y="1140957"/>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07" name="Rectangle 135"/>
            <p:cNvSpPr>
              <a:spLocks noChangeArrowheads="1"/>
            </p:cNvSpPr>
            <p:nvPr/>
          </p:nvSpPr>
          <p:spPr bwMode="auto">
            <a:xfrm>
              <a:off x="4183063" y="1140957"/>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08" name="Rectangle 136"/>
            <p:cNvSpPr>
              <a:spLocks noChangeArrowheads="1"/>
            </p:cNvSpPr>
            <p:nvPr/>
          </p:nvSpPr>
          <p:spPr bwMode="auto">
            <a:xfrm>
              <a:off x="4208463" y="1140957"/>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09" name="Rectangle 137"/>
            <p:cNvSpPr>
              <a:spLocks noChangeArrowheads="1"/>
            </p:cNvSpPr>
            <p:nvPr/>
          </p:nvSpPr>
          <p:spPr bwMode="auto">
            <a:xfrm>
              <a:off x="4295775" y="1140957"/>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10" name="Rectangle 138"/>
            <p:cNvSpPr>
              <a:spLocks noChangeArrowheads="1"/>
            </p:cNvSpPr>
            <p:nvPr/>
          </p:nvSpPr>
          <p:spPr bwMode="auto">
            <a:xfrm>
              <a:off x="4370388" y="1140957"/>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11" name="Rectangle 139"/>
            <p:cNvSpPr>
              <a:spLocks noChangeArrowheads="1"/>
            </p:cNvSpPr>
            <p:nvPr/>
          </p:nvSpPr>
          <p:spPr bwMode="auto">
            <a:xfrm>
              <a:off x="4445000" y="1140957"/>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12" name="Rectangle 140"/>
            <p:cNvSpPr>
              <a:spLocks noChangeArrowheads="1"/>
            </p:cNvSpPr>
            <p:nvPr/>
          </p:nvSpPr>
          <p:spPr bwMode="auto">
            <a:xfrm>
              <a:off x="4508500" y="1140957"/>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13" name="Rectangle 141"/>
            <p:cNvSpPr>
              <a:spLocks noChangeArrowheads="1"/>
            </p:cNvSpPr>
            <p:nvPr/>
          </p:nvSpPr>
          <p:spPr bwMode="auto">
            <a:xfrm>
              <a:off x="4583113" y="1140957"/>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X</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14" name="Rectangle 142"/>
            <p:cNvSpPr>
              <a:spLocks noChangeArrowheads="1"/>
            </p:cNvSpPr>
            <p:nvPr/>
          </p:nvSpPr>
          <p:spPr bwMode="auto">
            <a:xfrm>
              <a:off x="4657725" y="1140957"/>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15" name="Rectangle 143"/>
            <p:cNvSpPr>
              <a:spLocks noChangeArrowheads="1"/>
            </p:cNvSpPr>
            <p:nvPr/>
          </p:nvSpPr>
          <p:spPr bwMode="auto">
            <a:xfrm>
              <a:off x="3997325" y="1253670"/>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16" name="Rectangle 144"/>
            <p:cNvSpPr>
              <a:spLocks noChangeArrowheads="1"/>
            </p:cNvSpPr>
            <p:nvPr/>
          </p:nvSpPr>
          <p:spPr bwMode="auto">
            <a:xfrm>
              <a:off x="4059238" y="1253670"/>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17" name="Rectangle 145"/>
            <p:cNvSpPr>
              <a:spLocks noChangeArrowheads="1"/>
            </p:cNvSpPr>
            <p:nvPr/>
          </p:nvSpPr>
          <p:spPr bwMode="auto">
            <a:xfrm>
              <a:off x="4108450" y="1253670"/>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18" name="Rectangle 146"/>
            <p:cNvSpPr>
              <a:spLocks noChangeArrowheads="1"/>
            </p:cNvSpPr>
            <p:nvPr/>
          </p:nvSpPr>
          <p:spPr bwMode="auto">
            <a:xfrm>
              <a:off x="4133850" y="1253670"/>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19" name="Rectangle 147"/>
            <p:cNvSpPr>
              <a:spLocks noChangeArrowheads="1"/>
            </p:cNvSpPr>
            <p:nvPr/>
          </p:nvSpPr>
          <p:spPr bwMode="auto">
            <a:xfrm>
              <a:off x="4195763" y="1253670"/>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20" name="Rectangle 148"/>
            <p:cNvSpPr>
              <a:spLocks noChangeArrowheads="1"/>
            </p:cNvSpPr>
            <p:nvPr/>
          </p:nvSpPr>
          <p:spPr bwMode="auto">
            <a:xfrm>
              <a:off x="4221163" y="1253670"/>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21" name="Rectangle 149"/>
            <p:cNvSpPr>
              <a:spLocks noChangeArrowheads="1"/>
            </p:cNvSpPr>
            <p:nvPr/>
          </p:nvSpPr>
          <p:spPr bwMode="auto">
            <a:xfrm>
              <a:off x="4308475" y="1253670"/>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22" name="Rectangle 150"/>
            <p:cNvSpPr>
              <a:spLocks noChangeArrowheads="1"/>
            </p:cNvSpPr>
            <p:nvPr/>
          </p:nvSpPr>
          <p:spPr bwMode="auto">
            <a:xfrm>
              <a:off x="4383088" y="1253670"/>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23" name="Rectangle 151"/>
            <p:cNvSpPr>
              <a:spLocks noChangeArrowheads="1"/>
            </p:cNvSpPr>
            <p:nvPr/>
          </p:nvSpPr>
          <p:spPr bwMode="auto">
            <a:xfrm>
              <a:off x="4457700" y="1253670"/>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24" name="Rectangle 152"/>
            <p:cNvSpPr>
              <a:spLocks noChangeArrowheads="1"/>
            </p:cNvSpPr>
            <p:nvPr/>
          </p:nvSpPr>
          <p:spPr bwMode="auto">
            <a:xfrm>
              <a:off x="4519613" y="1253670"/>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25" name="Rectangle 153"/>
            <p:cNvSpPr>
              <a:spLocks noChangeArrowheads="1"/>
            </p:cNvSpPr>
            <p:nvPr/>
          </p:nvSpPr>
          <p:spPr bwMode="auto">
            <a:xfrm>
              <a:off x="4594225" y="1253670"/>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26" name="Rectangle 154"/>
            <p:cNvSpPr>
              <a:spLocks noChangeArrowheads="1"/>
            </p:cNvSpPr>
            <p:nvPr/>
          </p:nvSpPr>
          <p:spPr bwMode="auto">
            <a:xfrm>
              <a:off x="4657725" y="1253670"/>
              <a:ext cx="8976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27" name="Rectangle 155"/>
            <p:cNvSpPr>
              <a:spLocks noChangeArrowheads="1"/>
            </p:cNvSpPr>
            <p:nvPr/>
          </p:nvSpPr>
          <p:spPr bwMode="auto">
            <a:xfrm>
              <a:off x="4021138" y="1366382"/>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28" name="Rectangle 156"/>
            <p:cNvSpPr>
              <a:spLocks noChangeArrowheads="1"/>
            </p:cNvSpPr>
            <p:nvPr/>
          </p:nvSpPr>
          <p:spPr bwMode="auto">
            <a:xfrm>
              <a:off x="4084638" y="136638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29" name="Rectangle 157"/>
            <p:cNvSpPr>
              <a:spLocks noChangeArrowheads="1"/>
            </p:cNvSpPr>
            <p:nvPr/>
          </p:nvSpPr>
          <p:spPr bwMode="auto">
            <a:xfrm>
              <a:off x="4133850" y="1366382"/>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30" name="Rectangle 158"/>
            <p:cNvSpPr>
              <a:spLocks noChangeArrowheads="1"/>
            </p:cNvSpPr>
            <p:nvPr/>
          </p:nvSpPr>
          <p:spPr bwMode="auto">
            <a:xfrm>
              <a:off x="4159250" y="136638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31" name="Rectangle 159"/>
            <p:cNvSpPr>
              <a:spLocks noChangeArrowheads="1"/>
            </p:cNvSpPr>
            <p:nvPr/>
          </p:nvSpPr>
          <p:spPr bwMode="auto">
            <a:xfrm>
              <a:off x="4221163" y="1366382"/>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32" name="Rectangle 160"/>
            <p:cNvSpPr>
              <a:spLocks noChangeArrowheads="1"/>
            </p:cNvSpPr>
            <p:nvPr/>
          </p:nvSpPr>
          <p:spPr bwMode="auto">
            <a:xfrm>
              <a:off x="4246563" y="1366382"/>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33" name="Rectangle 161"/>
            <p:cNvSpPr>
              <a:spLocks noChangeArrowheads="1"/>
            </p:cNvSpPr>
            <p:nvPr/>
          </p:nvSpPr>
          <p:spPr bwMode="auto">
            <a:xfrm>
              <a:off x="4333875" y="1366382"/>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34" name="Rectangle 162"/>
            <p:cNvSpPr>
              <a:spLocks noChangeArrowheads="1"/>
            </p:cNvSpPr>
            <p:nvPr/>
          </p:nvSpPr>
          <p:spPr bwMode="auto">
            <a:xfrm>
              <a:off x="4408488" y="1366382"/>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35" name="Rectangle 163"/>
            <p:cNvSpPr>
              <a:spLocks noChangeArrowheads="1"/>
            </p:cNvSpPr>
            <p:nvPr/>
          </p:nvSpPr>
          <p:spPr bwMode="auto">
            <a:xfrm>
              <a:off x="4483100" y="136638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36" name="Rectangle 164"/>
            <p:cNvSpPr>
              <a:spLocks noChangeArrowheads="1"/>
            </p:cNvSpPr>
            <p:nvPr/>
          </p:nvSpPr>
          <p:spPr bwMode="auto">
            <a:xfrm>
              <a:off x="4545013" y="1366382"/>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37" name="Rectangle 165"/>
            <p:cNvSpPr>
              <a:spLocks noChangeArrowheads="1"/>
            </p:cNvSpPr>
            <p:nvPr/>
          </p:nvSpPr>
          <p:spPr bwMode="auto">
            <a:xfrm>
              <a:off x="4606925" y="1366382"/>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38" name="Rectangle 166"/>
            <p:cNvSpPr>
              <a:spLocks noChangeArrowheads="1"/>
            </p:cNvSpPr>
            <p:nvPr/>
          </p:nvSpPr>
          <p:spPr bwMode="auto">
            <a:xfrm>
              <a:off x="4670425" y="1366382"/>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39" name="Rectangle 167"/>
            <p:cNvSpPr>
              <a:spLocks noChangeArrowheads="1"/>
            </p:cNvSpPr>
            <p:nvPr/>
          </p:nvSpPr>
          <p:spPr bwMode="auto">
            <a:xfrm>
              <a:off x="4233863" y="1701345"/>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40" name="Rectangle 168"/>
            <p:cNvSpPr>
              <a:spLocks noChangeArrowheads="1"/>
            </p:cNvSpPr>
            <p:nvPr/>
          </p:nvSpPr>
          <p:spPr bwMode="auto">
            <a:xfrm>
              <a:off x="4295775" y="170134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41" name="Rectangle 169"/>
            <p:cNvSpPr>
              <a:spLocks noChangeArrowheads="1"/>
            </p:cNvSpPr>
            <p:nvPr/>
          </p:nvSpPr>
          <p:spPr bwMode="auto">
            <a:xfrm>
              <a:off x="4344988" y="1701345"/>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42" name="Rectangle 170"/>
            <p:cNvSpPr>
              <a:spLocks noChangeArrowheads="1"/>
            </p:cNvSpPr>
            <p:nvPr/>
          </p:nvSpPr>
          <p:spPr bwMode="auto">
            <a:xfrm>
              <a:off x="4370388" y="170134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43" name="Rectangle 171"/>
            <p:cNvSpPr>
              <a:spLocks noChangeArrowheads="1"/>
            </p:cNvSpPr>
            <p:nvPr/>
          </p:nvSpPr>
          <p:spPr bwMode="auto">
            <a:xfrm>
              <a:off x="4432300" y="1701345"/>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44" name="Rectangle 172"/>
            <p:cNvSpPr>
              <a:spLocks noChangeArrowheads="1"/>
            </p:cNvSpPr>
            <p:nvPr/>
          </p:nvSpPr>
          <p:spPr bwMode="auto">
            <a:xfrm>
              <a:off x="4457700" y="1701345"/>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45" name="Rectangle 173"/>
            <p:cNvSpPr>
              <a:spLocks noChangeArrowheads="1"/>
            </p:cNvSpPr>
            <p:nvPr/>
          </p:nvSpPr>
          <p:spPr bwMode="auto">
            <a:xfrm>
              <a:off x="4519613" y="1701345"/>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46" name="Rectangle 174"/>
            <p:cNvSpPr>
              <a:spLocks noChangeArrowheads="1"/>
            </p:cNvSpPr>
            <p:nvPr/>
          </p:nvSpPr>
          <p:spPr bwMode="auto">
            <a:xfrm>
              <a:off x="4606925" y="170134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47" name="Rectangle 175"/>
            <p:cNvSpPr>
              <a:spLocks noChangeArrowheads="1"/>
            </p:cNvSpPr>
            <p:nvPr/>
          </p:nvSpPr>
          <p:spPr bwMode="auto">
            <a:xfrm>
              <a:off x="4657725" y="1701345"/>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48" name="Rectangle 176"/>
            <p:cNvSpPr>
              <a:spLocks noChangeArrowheads="1"/>
            </p:cNvSpPr>
            <p:nvPr/>
          </p:nvSpPr>
          <p:spPr bwMode="auto">
            <a:xfrm>
              <a:off x="4681538" y="170134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49" name="Rectangle 177"/>
            <p:cNvSpPr>
              <a:spLocks noChangeArrowheads="1"/>
            </p:cNvSpPr>
            <p:nvPr/>
          </p:nvSpPr>
          <p:spPr bwMode="auto">
            <a:xfrm>
              <a:off x="4233863" y="1814057"/>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50" name="Rectangle 178"/>
            <p:cNvSpPr>
              <a:spLocks noChangeArrowheads="1"/>
            </p:cNvSpPr>
            <p:nvPr/>
          </p:nvSpPr>
          <p:spPr bwMode="auto">
            <a:xfrm>
              <a:off x="4295775" y="1814057"/>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51" name="Rectangle 179"/>
            <p:cNvSpPr>
              <a:spLocks noChangeArrowheads="1"/>
            </p:cNvSpPr>
            <p:nvPr/>
          </p:nvSpPr>
          <p:spPr bwMode="auto">
            <a:xfrm>
              <a:off x="4344988" y="1814057"/>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52" name="Rectangle 180"/>
            <p:cNvSpPr>
              <a:spLocks noChangeArrowheads="1"/>
            </p:cNvSpPr>
            <p:nvPr/>
          </p:nvSpPr>
          <p:spPr bwMode="auto">
            <a:xfrm>
              <a:off x="4370388" y="1814057"/>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53" name="Rectangle 181"/>
            <p:cNvSpPr>
              <a:spLocks noChangeArrowheads="1"/>
            </p:cNvSpPr>
            <p:nvPr/>
          </p:nvSpPr>
          <p:spPr bwMode="auto">
            <a:xfrm>
              <a:off x="4432300" y="1814057"/>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54" name="Rectangle 182"/>
            <p:cNvSpPr>
              <a:spLocks noChangeArrowheads="1"/>
            </p:cNvSpPr>
            <p:nvPr/>
          </p:nvSpPr>
          <p:spPr bwMode="auto">
            <a:xfrm>
              <a:off x="4457700" y="1814057"/>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55" name="Rectangle 183"/>
            <p:cNvSpPr>
              <a:spLocks noChangeArrowheads="1"/>
            </p:cNvSpPr>
            <p:nvPr/>
          </p:nvSpPr>
          <p:spPr bwMode="auto">
            <a:xfrm>
              <a:off x="4519613" y="1814057"/>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56" name="Rectangle 184"/>
            <p:cNvSpPr>
              <a:spLocks noChangeArrowheads="1"/>
            </p:cNvSpPr>
            <p:nvPr/>
          </p:nvSpPr>
          <p:spPr bwMode="auto">
            <a:xfrm>
              <a:off x="4606925" y="1814057"/>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57" name="Rectangle 185"/>
            <p:cNvSpPr>
              <a:spLocks noChangeArrowheads="1"/>
            </p:cNvSpPr>
            <p:nvPr/>
          </p:nvSpPr>
          <p:spPr bwMode="auto">
            <a:xfrm>
              <a:off x="4657725" y="1814057"/>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58" name="Rectangle 186"/>
            <p:cNvSpPr>
              <a:spLocks noChangeArrowheads="1"/>
            </p:cNvSpPr>
            <p:nvPr/>
          </p:nvSpPr>
          <p:spPr bwMode="auto">
            <a:xfrm>
              <a:off x="4681538" y="1814057"/>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59" name="Rectangle 187"/>
            <p:cNvSpPr>
              <a:spLocks noChangeArrowheads="1"/>
            </p:cNvSpPr>
            <p:nvPr/>
          </p:nvSpPr>
          <p:spPr bwMode="auto">
            <a:xfrm>
              <a:off x="4233863" y="1925182"/>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60" name="Rectangle 188"/>
            <p:cNvSpPr>
              <a:spLocks noChangeArrowheads="1"/>
            </p:cNvSpPr>
            <p:nvPr/>
          </p:nvSpPr>
          <p:spPr bwMode="auto">
            <a:xfrm>
              <a:off x="4295775" y="192518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61" name="Rectangle 189"/>
            <p:cNvSpPr>
              <a:spLocks noChangeArrowheads="1"/>
            </p:cNvSpPr>
            <p:nvPr/>
          </p:nvSpPr>
          <p:spPr bwMode="auto">
            <a:xfrm>
              <a:off x="4344988" y="1925182"/>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62" name="Rectangle 190"/>
            <p:cNvSpPr>
              <a:spLocks noChangeArrowheads="1"/>
            </p:cNvSpPr>
            <p:nvPr/>
          </p:nvSpPr>
          <p:spPr bwMode="auto">
            <a:xfrm>
              <a:off x="4370388" y="192518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63" name="Rectangle 191"/>
            <p:cNvSpPr>
              <a:spLocks noChangeArrowheads="1"/>
            </p:cNvSpPr>
            <p:nvPr/>
          </p:nvSpPr>
          <p:spPr bwMode="auto">
            <a:xfrm>
              <a:off x="4432300" y="1925182"/>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64" name="Rectangle 192"/>
            <p:cNvSpPr>
              <a:spLocks noChangeArrowheads="1"/>
            </p:cNvSpPr>
            <p:nvPr/>
          </p:nvSpPr>
          <p:spPr bwMode="auto">
            <a:xfrm>
              <a:off x="4457700" y="1925182"/>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65" name="Rectangle 193"/>
            <p:cNvSpPr>
              <a:spLocks noChangeArrowheads="1"/>
            </p:cNvSpPr>
            <p:nvPr/>
          </p:nvSpPr>
          <p:spPr bwMode="auto">
            <a:xfrm>
              <a:off x="4519613" y="1925182"/>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66" name="Rectangle 194"/>
            <p:cNvSpPr>
              <a:spLocks noChangeArrowheads="1"/>
            </p:cNvSpPr>
            <p:nvPr/>
          </p:nvSpPr>
          <p:spPr bwMode="auto">
            <a:xfrm>
              <a:off x="4606925" y="192518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67" name="Rectangle 195"/>
            <p:cNvSpPr>
              <a:spLocks noChangeArrowheads="1"/>
            </p:cNvSpPr>
            <p:nvPr/>
          </p:nvSpPr>
          <p:spPr bwMode="auto">
            <a:xfrm>
              <a:off x="4657725" y="1925182"/>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68" name="Rectangle 196"/>
            <p:cNvSpPr>
              <a:spLocks noChangeArrowheads="1"/>
            </p:cNvSpPr>
            <p:nvPr/>
          </p:nvSpPr>
          <p:spPr bwMode="auto">
            <a:xfrm>
              <a:off x="4681538" y="192518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69" name="Rectangle 197"/>
            <p:cNvSpPr>
              <a:spLocks noChangeArrowheads="1"/>
            </p:cNvSpPr>
            <p:nvPr/>
          </p:nvSpPr>
          <p:spPr bwMode="auto">
            <a:xfrm>
              <a:off x="4233863" y="2037895"/>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70" name="Rectangle 198"/>
            <p:cNvSpPr>
              <a:spLocks noChangeArrowheads="1"/>
            </p:cNvSpPr>
            <p:nvPr/>
          </p:nvSpPr>
          <p:spPr bwMode="auto">
            <a:xfrm>
              <a:off x="4295775" y="203789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71" name="Rectangle 199"/>
            <p:cNvSpPr>
              <a:spLocks noChangeArrowheads="1"/>
            </p:cNvSpPr>
            <p:nvPr/>
          </p:nvSpPr>
          <p:spPr bwMode="auto">
            <a:xfrm>
              <a:off x="4344988" y="2037895"/>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72" name="Rectangle 200"/>
            <p:cNvSpPr>
              <a:spLocks noChangeArrowheads="1"/>
            </p:cNvSpPr>
            <p:nvPr/>
          </p:nvSpPr>
          <p:spPr bwMode="auto">
            <a:xfrm>
              <a:off x="4370388" y="203789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73" name="Rectangle 201"/>
            <p:cNvSpPr>
              <a:spLocks noChangeArrowheads="1"/>
            </p:cNvSpPr>
            <p:nvPr/>
          </p:nvSpPr>
          <p:spPr bwMode="auto">
            <a:xfrm>
              <a:off x="4432300" y="2037895"/>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74" name="Rectangle 202"/>
            <p:cNvSpPr>
              <a:spLocks noChangeArrowheads="1"/>
            </p:cNvSpPr>
            <p:nvPr/>
          </p:nvSpPr>
          <p:spPr bwMode="auto">
            <a:xfrm>
              <a:off x="4457700" y="2037895"/>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75" name="Rectangle 203"/>
            <p:cNvSpPr>
              <a:spLocks noChangeArrowheads="1"/>
            </p:cNvSpPr>
            <p:nvPr/>
          </p:nvSpPr>
          <p:spPr bwMode="auto">
            <a:xfrm>
              <a:off x="4519613" y="2037895"/>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76" name="Rectangle 204"/>
            <p:cNvSpPr>
              <a:spLocks noChangeArrowheads="1"/>
            </p:cNvSpPr>
            <p:nvPr/>
          </p:nvSpPr>
          <p:spPr bwMode="auto">
            <a:xfrm>
              <a:off x="4606925" y="203789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grpSp>
          <p:nvGrpSpPr>
            <p:cNvPr id="12" name="Group 406"/>
            <p:cNvGrpSpPr>
              <a:grpSpLocks/>
            </p:cNvGrpSpPr>
            <p:nvPr/>
          </p:nvGrpSpPr>
          <p:grpSpPr bwMode="auto">
            <a:xfrm>
              <a:off x="3822700" y="2037895"/>
              <a:ext cx="925514" cy="2603500"/>
              <a:chOff x="63" y="1318"/>
              <a:chExt cx="583" cy="1640"/>
            </a:xfrm>
            <a:noFill/>
          </p:grpSpPr>
          <p:sp>
            <p:nvSpPr>
              <p:cNvPr id="1265" name="Rectangle 206"/>
              <p:cNvSpPr>
                <a:spLocks noChangeArrowheads="1"/>
              </p:cNvSpPr>
              <p:nvPr/>
            </p:nvSpPr>
            <p:spPr bwMode="auto">
              <a:xfrm>
                <a:off x="589" y="1318"/>
                <a:ext cx="1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66" name="Rectangle 207"/>
              <p:cNvSpPr>
                <a:spLocks noChangeArrowheads="1"/>
              </p:cNvSpPr>
              <p:nvPr/>
            </p:nvSpPr>
            <p:spPr bwMode="auto">
              <a:xfrm>
                <a:off x="604" y="1318"/>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67" name="Rectangle 208"/>
              <p:cNvSpPr>
                <a:spLocks noChangeArrowheads="1"/>
              </p:cNvSpPr>
              <p:nvPr/>
            </p:nvSpPr>
            <p:spPr bwMode="auto">
              <a:xfrm>
                <a:off x="165" y="1389"/>
                <a:ext cx="44"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68" name="Rectangle 209"/>
              <p:cNvSpPr>
                <a:spLocks noChangeArrowheads="1"/>
              </p:cNvSpPr>
              <p:nvPr/>
            </p:nvSpPr>
            <p:spPr bwMode="auto">
              <a:xfrm>
                <a:off x="204" y="1389"/>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69" name="Rectangle 210"/>
              <p:cNvSpPr>
                <a:spLocks noChangeArrowheads="1"/>
              </p:cNvSpPr>
              <p:nvPr/>
            </p:nvSpPr>
            <p:spPr bwMode="auto">
              <a:xfrm>
                <a:off x="243" y="1389"/>
                <a:ext cx="1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70" name="Rectangle 211"/>
              <p:cNvSpPr>
                <a:spLocks noChangeArrowheads="1"/>
              </p:cNvSpPr>
              <p:nvPr/>
            </p:nvSpPr>
            <p:spPr bwMode="auto">
              <a:xfrm>
                <a:off x="259" y="1389"/>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71" name="Rectangle 212"/>
              <p:cNvSpPr>
                <a:spLocks noChangeArrowheads="1"/>
              </p:cNvSpPr>
              <p:nvPr/>
            </p:nvSpPr>
            <p:spPr bwMode="auto">
              <a:xfrm>
                <a:off x="290" y="1389"/>
                <a:ext cx="20"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72" name="Rectangle 213"/>
              <p:cNvSpPr>
                <a:spLocks noChangeArrowheads="1"/>
              </p:cNvSpPr>
              <p:nvPr/>
            </p:nvSpPr>
            <p:spPr bwMode="auto">
              <a:xfrm>
                <a:off x="314" y="1389"/>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73" name="Rectangle 214"/>
              <p:cNvSpPr>
                <a:spLocks noChangeArrowheads="1"/>
              </p:cNvSpPr>
              <p:nvPr/>
            </p:nvSpPr>
            <p:spPr bwMode="auto">
              <a:xfrm>
                <a:off x="361" y="1389"/>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74" name="Rectangle 215"/>
              <p:cNvSpPr>
                <a:spLocks noChangeArrowheads="1"/>
              </p:cNvSpPr>
              <p:nvPr/>
            </p:nvSpPr>
            <p:spPr bwMode="auto">
              <a:xfrm>
                <a:off x="408" y="1389"/>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75" name="Rectangle 216"/>
              <p:cNvSpPr>
                <a:spLocks noChangeArrowheads="1"/>
              </p:cNvSpPr>
              <p:nvPr/>
            </p:nvSpPr>
            <p:spPr bwMode="auto">
              <a:xfrm>
                <a:off x="463" y="1389"/>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76" name="Rectangle 217"/>
              <p:cNvSpPr>
                <a:spLocks noChangeArrowheads="1"/>
              </p:cNvSpPr>
              <p:nvPr/>
            </p:nvSpPr>
            <p:spPr bwMode="auto">
              <a:xfrm>
                <a:off x="495" y="1389"/>
                <a:ext cx="4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77" name="Rectangle 218"/>
              <p:cNvSpPr>
                <a:spLocks noChangeArrowheads="1"/>
              </p:cNvSpPr>
              <p:nvPr/>
            </p:nvSpPr>
            <p:spPr bwMode="auto">
              <a:xfrm>
                <a:off x="542" y="1389"/>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X</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78" name="Rectangle 219"/>
              <p:cNvSpPr>
                <a:spLocks noChangeArrowheads="1"/>
              </p:cNvSpPr>
              <p:nvPr/>
            </p:nvSpPr>
            <p:spPr bwMode="auto">
              <a:xfrm>
                <a:off x="589" y="1389"/>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79" name="Rectangle 220"/>
              <p:cNvSpPr>
                <a:spLocks noChangeArrowheads="1"/>
              </p:cNvSpPr>
              <p:nvPr/>
            </p:nvSpPr>
            <p:spPr bwMode="auto">
              <a:xfrm>
                <a:off x="165" y="1459"/>
                <a:ext cx="44"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80" name="Rectangle 221"/>
              <p:cNvSpPr>
                <a:spLocks noChangeArrowheads="1"/>
              </p:cNvSpPr>
              <p:nvPr/>
            </p:nvSpPr>
            <p:spPr bwMode="auto">
              <a:xfrm>
                <a:off x="204" y="1459"/>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81" name="Rectangle 222"/>
              <p:cNvSpPr>
                <a:spLocks noChangeArrowheads="1"/>
              </p:cNvSpPr>
              <p:nvPr/>
            </p:nvSpPr>
            <p:spPr bwMode="auto">
              <a:xfrm>
                <a:off x="235" y="1459"/>
                <a:ext cx="1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82" name="Rectangle 223"/>
              <p:cNvSpPr>
                <a:spLocks noChangeArrowheads="1"/>
              </p:cNvSpPr>
              <p:nvPr/>
            </p:nvSpPr>
            <p:spPr bwMode="auto">
              <a:xfrm>
                <a:off x="251" y="1459"/>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83" name="Rectangle 224"/>
              <p:cNvSpPr>
                <a:spLocks noChangeArrowheads="1"/>
              </p:cNvSpPr>
              <p:nvPr/>
            </p:nvSpPr>
            <p:spPr bwMode="auto">
              <a:xfrm>
                <a:off x="290" y="1459"/>
                <a:ext cx="20"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84" name="Rectangle 225"/>
              <p:cNvSpPr>
                <a:spLocks noChangeArrowheads="1"/>
              </p:cNvSpPr>
              <p:nvPr/>
            </p:nvSpPr>
            <p:spPr bwMode="auto">
              <a:xfrm>
                <a:off x="306" y="1459"/>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85" name="Rectangle 226"/>
              <p:cNvSpPr>
                <a:spLocks noChangeArrowheads="1"/>
              </p:cNvSpPr>
              <p:nvPr/>
            </p:nvSpPr>
            <p:spPr bwMode="auto">
              <a:xfrm>
                <a:off x="361" y="1459"/>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86" name="Rectangle 227"/>
              <p:cNvSpPr>
                <a:spLocks noChangeArrowheads="1"/>
              </p:cNvSpPr>
              <p:nvPr/>
            </p:nvSpPr>
            <p:spPr bwMode="auto">
              <a:xfrm>
                <a:off x="408" y="1459"/>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87" name="Rectangle 228"/>
              <p:cNvSpPr>
                <a:spLocks noChangeArrowheads="1"/>
              </p:cNvSpPr>
              <p:nvPr/>
            </p:nvSpPr>
            <p:spPr bwMode="auto">
              <a:xfrm>
                <a:off x="455" y="1459"/>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88" name="Rectangle 229"/>
              <p:cNvSpPr>
                <a:spLocks noChangeArrowheads="1"/>
              </p:cNvSpPr>
              <p:nvPr/>
            </p:nvSpPr>
            <p:spPr bwMode="auto">
              <a:xfrm>
                <a:off x="495" y="1459"/>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89" name="Rectangle 230"/>
              <p:cNvSpPr>
                <a:spLocks noChangeArrowheads="1"/>
              </p:cNvSpPr>
              <p:nvPr/>
            </p:nvSpPr>
            <p:spPr bwMode="auto">
              <a:xfrm>
                <a:off x="542" y="1459"/>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X</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90" name="Rectangle 231"/>
              <p:cNvSpPr>
                <a:spLocks noChangeArrowheads="1"/>
              </p:cNvSpPr>
              <p:nvPr/>
            </p:nvSpPr>
            <p:spPr bwMode="auto">
              <a:xfrm>
                <a:off x="589" y="1459"/>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91" name="Rectangle 232"/>
              <p:cNvSpPr>
                <a:spLocks noChangeArrowheads="1"/>
              </p:cNvSpPr>
              <p:nvPr/>
            </p:nvSpPr>
            <p:spPr bwMode="auto">
              <a:xfrm>
                <a:off x="173" y="1530"/>
                <a:ext cx="44"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92" name="Rectangle 233"/>
              <p:cNvSpPr>
                <a:spLocks noChangeArrowheads="1"/>
              </p:cNvSpPr>
              <p:nvPr/>
            </p:nvSpPr>
            <p:spPr bwMode="auto">
              <a:xfrm>
                <a:off x="212" y="1530"/>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93" name="Rectangle 234"/>
              <p:cNvSpPr>
                <a:spLocks noChangeArrowheads="1"/>
              </p:cNvSpPr>
              <p:nvPr/>
            </p:nvSpPr>
            <p:spPr bwMode="auto">
              <a:xfrm>
                <a:off x="243" y="1530"/>
                <a:ext cx="1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94" name="Rectangle 235"/>
              <p:cNvSpPr>
                <a:spLocks noChangeArrowheads="1"/>
              </p:cNvSpPr>
              <p:nvPr/>
            </p:nvSpPr>
            <p:spPr bwMode="auto">
              <a:xfrm>
                <a:off x="259" y="1530"/>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95" name="Rectangle 236"/>
              <p:cNvSpPr>
                <a:spLocks noChangeArrowheads="1"/>
              </p:cNvSpPr>
              <p:nvPr/>
            </p:nvSpPr>
            <p:spPr bwMode="auto">
              <a:xfrm>
                <a:off x="298" y="1530"/>
                <a:ext cx="20"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96" name="Rectangle 237"/>
              <p:cNvSpPr>
                <a:spLocks noChangeArrowheads="1"/>
              </p:cNvSpPr>
              <p:nvPr/>
            </p:nvSpPr>
            <p:spPr bwMode="auto">
              <a:xfrm>
                <a:off x="314" y="1530"/>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97" name="Rectangle 238"/>
              <p:cNvSpPr>
                <a:spLocks noChangeArrowheads="1"/>
              </p:cNvSpPr>
              <p:nvPr/>
            </p:nvSpPr>
            <p:spPr bwMode="auto">
              <a:xfrm>
                <a:off x="369" y="1530"/>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98" name="Rectangle 239"/>
              <p:cNvSpPr>
                <a:spLocks noChangeArrowheads="1"/>
              </p:cNvSpPr>
              <p:nvPr/>
            </p:nvSpPr>
            <p:spPr bwMode="auto">
              <a:xfrm>
                <a:off x="416" y="1530"/>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99" name="Rectangle 240"/>
              <p:cNvSpPr>
                <a:spLocks noChangeArrowheads="1"/>
              </p:cNvSpPr>
              <p:nvPr/>
            </p:nvSpPr>
            <p:spPr bwMode="auto">
              <a:xfrm>
                <a:off x="463" y="1530"/>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00" name="Rectangle 241"/>
              <p:cNvSpPr>
                <a:spLocks noChangeArrowheads="1"/>
              </p:cNvSpPr>
              <p:nvPr/>
            </p:nvSpPr>
            <p:spPr bwMode="auto">
              <a:xfrm>
                <a:off x="502" y="1530"/>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01" name="Rectangle 242"/>
              <p:cNvSpPr>
                <a:spLocks noChangeArrowheads="1"/>
              </p:cNvSpPr>
              <p:nvPr/>
            </p:nvSpPr>
            <p:spPr bwMode="auto">
              <a:xfrm>
                <a:off x="549" y="1530"/>
                <a:ext cx="4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02" name="Rectangle 243"/>
              <p:cNvSpPr>
                <a:spLocks noChangeArrowheads="1"/>
              </p:cNvSpPr>
              <p:nvPr/>
            </p:nvSpPr>
            <p:spPr bwMode="auto">
              <a:xfrm>
                <a:off x="589" y="1530"/>
                <a:ext cx="57"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03" name="Rectangle 244"/>
              <p:cNvSpPr>
                <a:spLocks noChangeArrowheads="1"/>
              </p:cNvSpPr>
              <p:nvPr/>
            </p:nvSpPr>
            <p:spPr bwMode="auto">
              <a:xfrm>
                <a:off x="188" y="1600"/>
                <a:ext cx="44"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04" name="Rectangle 245"/>
              <p:cNvSpPr>
                <a:spLocks noChangeArrowheads="1"/>
              </p:cNvSpPr>
              <p:nvPr/>
            </p:nvSpPr>
            <p:spPr bwMode="auto">
              <a:xfrm>
                <a:off x="228" y="1600"/>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05" name="Rectangle 246"/>
              <p:cNvSpPr>
                <a:spLocks noChangeArrowheads="1"/>
              </p:cNvSpPr>
              <p:nvPr/>
            </p:nvSpPr>
            <p:spPr bwMode="auto">
              <a:xfrm>
                <a:off x="259" y="1600"/>
                <a:ext cx="1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06" name="Rectangle 247"/>
              <p:cNvSpPr>
                <a:spLocks noChangeArrowheads="1"/>
              </p:cNvSpPr>
              <p:nvPr/>
            </p:nvSpPr>
            <p:spPr bwMode="auto">
              <a:xfrm>
                <a:off x="275" y="1600"/>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07" name="Rectangle 248"/>
              <p:cNvSpPr>
                <a:spLocks noChangeArrowheads="1"/>
              </p:cNvSpPr>
              <p:nvPr/>
            </p:nvSpPr>
            <p:spPr bwMode="auto">
              <a:xfrm>
                <a:off x="314" y="1600"/>
                <a:ext cx="20"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08" name="Rectangle 249"/>
              <p:cNvSpPr>
                <a:spLocks noChangeArrowheads="1"/>
              </p:cNvSpPr>
              <p:nvPr/>
            </p:nvSpPr>
            <p:spPr bwMode="auto">
              <a:xfrm>
                <a:off x="330" y="1600"/>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09" name="Rectangle 250"/>
              <p:cNvSpPr>
                <a:spLocks noChangeArrowheads="1"/>
              </p:cNvSpPr>
              <p:nvPr/>
            </p:nvSpPr>
            <p:spPr bwMode="auto">
              <a:xfrm>
                <a:off x="385" y="1600"/>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10" name="Rectangle 251"/>
              <p:cNvSpPr>
                <a:spLocks noChangeArrowheads="1"/>
              </p:cNvSpPr>
              <p:nvPr/>
            </p:nvSpPr>
            <p:spPr bwMode="auto">
              <a:xfrm>
                <a:off x="432" y="1600"/>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11" name="Rectangle 252"/>
              <p:cNvSpPr>
                <a:spLocks noChangeArrowheads="1"/>
              </p:cNvSpPr>
              <p:nvPr/>
            </p:nvSpPr>
            <p:spPr bwMode="auto">
              <a:xfrm>
                <a:off x="479" y="1600"/>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12" name="Rectangle 253"/>
              <p:cNvSpPr>
                <a:spLocks noChangeArrowheads="1"/>
              </p:cNvSpPr>
              <p:nvPr/>
            </p:nvSpPr>
            <p:spPr bwMode="auto">
              <a:xfrm>
                <a:off x="518" y="1600"/>
                <a:ext cx="40"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13" name="Rectangle 254"/>
              <p:cNvSpPr>
                <a:spLocks noChangeArrowheads="1"/>
              </p:cNvSpPr>
              <p:nvPr/>
            </p:nvSpPr>
            <p:spPr bwMode="auto">
              <a:xfrm>
                <a:off x="557" y="1600"/>
                <a:ext cx="4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14" name="Rectangle 255"/>
              <p:cNvSpPr>
                <a:spLocks noChangeArrowheads="1"/>
              </p:cNvSpPr>
              <p:nvPr/>
            </p:nvSpPr>
            <p:spPr bwMode="auto">
              <a:xfrm>
                <a:off x="597" y="1600"/>
                <a:ext cx="4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15" name="Rectangle 256"/>
              <p:cNvSpPr>
                <a:spLocks noChangeArrowheads="1"/>
              </p:cNvSpPr>
              <p:nvPr/>
            </p:nvSpPr>
            <p:spPr bwMode="auto">
              <a:xfrm>
                <a:off x="165" y="1812"/>
                <a:ext cx="44"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16" name="Rectangle 257"/>
              <p:cNvSpPr>
                <a:spLocks noChangeArrowheads="1"/>
              </p:cNvSpPr>
              <p:nvPr/>
            </p:nvSpPr>
            <p:spPr bwMode="auto">
              <a:xfrm>
                <a:off x="204" y="1812"/>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17" name="Rectangle 258"/>
              <p:cNvSpPr>
                <a:spLocks noChangeArrowheads="1"/>
              </p:cNvSpPr>
              <p:nvPr/>
            </p:nvSpPr>
            <p:spPr bwMode="auto">
              <a:xfrm>
                <a:off x="243" y="1812"/>
                <a:ext cx="1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18" name="Rectangle 259"/>
              <p:cNvSpPr>
                <a:spLocks noChangeArrowheads="1"/>
              </p:cNvSpPr>
              <p:nvPr/>
            </p:nvSpPr>
            <p:spPr bwMode="auto">
              <a:xfrm>
                <a:off x="259" y="1812"/>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19" name="Rectangle 260"/>
              <p:cNvSpPr>
                <a:spLocks noChangeArrowheads="1"/>
              </p:cNvSpPr>
              <p:nvPr/>
            </p:nvSpPr>
            <p:spPr bwMode="auto">
              <a:xfrm>
                <a:off x="298" y="1812"/>
                <a:ext cx="1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20" name="Rectangle 261"/>
              <p:cNvSpPr>
                <a:spLocks noChangeArrowheads="1"/>
              </p:cNvSpPr>
              <p:nvPr/>
            </p:nvSpPr>
            <p:spPr bwMode="auto">
              <a:xfrm>
                <a:off x="314" y="1812"/>
                <a:ext cx="20"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21" name="Rectangle 262"/>
              <p:cNvSpPr>
                <a:spLocks noChangeArrowheads="1"/>
              </p:cNvSpPr>
              <p:nvPr/>
            </p:nvSpPr>
            <p:spPr bwMode="auto">
              <a:xfrm>
                <a:off x="330" y="1812"/>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22" name="Rectangle 263"/>
              <p:cNvSpPr>
                <a:spLocks noChangeArrowheads="1"/>
              </p:cNvSpPr>
              <p:nvPr/>
            </p:nvSpPr>
            <p:spPr bwMode="auto">
              <a:xfrm>
                <a:off x="385" y="1812"/>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23" name="Rectangle 264"/>
              <p:cNvSpPr>
                <a:spLocks noChangeArrowheads="1"/>
              </p:cNvSpPr>
              <p:nvPr/>
            </p:nvSpPr>
            <p:spPr bwMode="auto">
              <a:xfrm>
                <a:off x="432" y="1812"/>
                <a:ext cx="4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24" name="Rectangle 265"/>
              <p:cNvSpPr>
                <a:spLocks noChangeArrowheads="1"/>
              </p:cNvSpPr>
              <p:nvPr/>
            </p:nvSpPr>
            <p:spPr bwMode="auto">
              <a:xfrm>
                <a:off x="479" y="1812"/>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25" name="Rectangle 266"/>
              <p:cNvSpPr>
                <a:spLocks noChangeArrowheads="1"/>
              </p:cNvSpPr>
              <p:nvPr/>
            </p:nvSpPr>
            <p:spPr bwMode="auto">
              <a:xfrm>
                <a:off x="510" y="1812"/>
                <a:ext cx="40"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26" name="Rectangle 267"/>
              <p:cNvSpPr>
                <a:spLocks noChangeArrowheads="1"/>
              </p:cNvSpPr>
              <p:nvPr/>
            </p:nvSpPr>
            <p:spPr bwMode="auto">
              <a:xfrm>
                <a:off x="549" y="1812"/>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27" name="Rectangle 268"/>
              <p:cNvSpPr>
                <a:spLocks noChangeArrowheads="1"/>
              </p:cNvSpPr>
              <p:nvPr/>
            </p:nvSpPr>
            <p:spPr bwMode="auto">
              <a:xfrm>
                <a:off x="597" y="1812"/>
                <a:ext cx="4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28" name="Rectangle 269"/>
              <p:cNvSpPr>
                <a:spLocks noChangeArrowheads="1"/>
              </p:cNvSpPr>
              <p:nvPr/>
            </p:nvSpPr>
            <p:spPr bwMode="auto">
              <a:xfrm>
                <a:off x="157" y="1883"/>
                <a:ext cx="44"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29" name="Rectangle 270"/>
              <p:cNvSpPr>
                <a:spLocks noChangeArrowheads="1"/>
              </p:cNvSpPr>
              <p:nvPr/>
            </p:nvSpPr>
            <p:spPr bwMode="auto">
              <a:xfrm>
                <a:off x="196" y="1883"/>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30" name="Rectangle 271"/>
              <p:cNvSpPr>
                <a:spLocks noChangeArrowheads="1"/>
              </p:cNvSpPr>
              <p:nvPr/>
            </p:nvSpPr>
            <p:spPr bwMode="auto">
              <a:xfrm>
                <a:off x="228" y="1883"/>
                <a:ext cx="1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31" name="Rectangle 272"/>
              <p:cNvSpPr>
                <a:spLocks noChangeArrowheads="1"/>
              </p:cNvSpPr>
              <p:nvPr/>
            </p:nvSpPr>
            <p:spPr bwMode="auto">
              <a:xfrm>
                <a:off x="251" y="1883"/>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32" name="Rectangle 273"/>
              <p:cNvSpPr>
                <a:spLocks noChangeArrowheads="1"/>
              </p:cNvSpPr>
              <p:nvPr/>
            </p:nvSpPr>
            <p:spPr bwMode="auto">
              <a:xfrm>
                <a:off x="283" y="1883"/>
                <a:ext cx="1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33" name="Rectangle 274"/>
              <p:cNvSpPr>
                <a:spLocks noChangeArrowheads="1"/>
              </p:cNvSpPr>
              <p:nvPr/>
            </p:nvSpPr>
            <p:spPr bwMode="auto">
              <a:xfrm>
                <a:off x="298" y="1883"/>
                <a:ext cx="20"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34" name="Rectangle 275"/>
              <p:cNvSpPr>
                <a:spLocks noChangeArrowheads="1"/>
              </p:cNvSpPr>
              <p:nvPr/>
            </p:nvSpPr>
            <p:spPr bwMode="auto">
              <a:xfrm>
                <a:off x="322" y="1883"/>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35" name="Rectangle 276"/>
              <p:cNvSpPr>
                <a:spLocks noChangeArrowheads="1"/>
              </p:cNvSpPr>
              <p:nvPr/>
            </p:nvSpPr>
            <p:spPr bwMode="auto">
              <a:xfrm>
                <a:off x="369" y="1883"/>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36" name="Rectangle 277"/>
              <p:cNvSpPr>
                <a:spLocks noChangeArrowheads="1"/>
              </p:cNvSpPr>
              <p:nvPr/>
            </p:nvSpPr>
            <p:spPr bwMode="auto">
              <a:xfrm>
                <a:off x="416" y="1883"/>
                <a:ext cx="4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37" name="Rectangle 278"/>
              <p:cNvSpPr>
                <a:spLocks noChangeArrowheads="1"/>
              </p:cNvSpPr>
              <p:nvPr/>
            </p:nvSpPr>
            <p:spPr bwMode="auto">
              <a:xfrm>
                <a:off x="463" y="1883"/>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38" name="Rectangle 279"/>
              <p:cNvSpPr>
                <a:spLocks noChangeArrowheads="1"/>
              </p:cNvSpPr>
              <p:nvPr/>
            </p:nvSpPr>
            <p:spPr bwMode="auto">
              <a:xfrm>
                <a:off x="502" y="1883"/>
                <a:ext cx="40"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39" name="Rectangle 280"/>
              <p:cNvSpPr>
                <a:spLocks noChangeArrowheads="1"/>
              </p:cNvSpPr>
              <p:nvPr/>
            </p:nvSpPr>
            <p:spPr bwMode="auto">
              <a:xfrm>
                <a:off x="542" y="1883"/>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40" name="Rectangle 281"/>
              <p:cNvSpPr>
                <a:spLocks noChangeArrowheads="1"/>
              </p:cNvSpPr>
              <p:nvPr/>
            </p:nvSpPr>
            <p:spPr bwMode="auto">
              <a:xfrm>
                <a:off x="589" y="1883"/>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41" name="Rectangle 282"/>
              <p:cNvSpPr>
                <a:spLocks noChangeArrowheads="1"/>
              </p:cNvSpPr>
              <p:nvPr/>
            </p:nvSpPr>
            <p:spPr bwMode="auto">
              <a:xfrm>
                <a:off x="173" y="1953"/>
                <a:ext cx="44"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42" name="Rectangle 283"/>
              <p:cNvSpPr>
                <a:spLocks noChangeArrowheads="1"/>
              </p:cNvSpPr>
              <p:nvPr/>
            </p:nvSpPr>
            <p:spPr bwMode="auto">
              <a:xfrm>
                <a:off x="212" y="1953"/>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43" name="Rectangle 284"/>
              <p:cNvSpPr>
                <a:spLocks noChangeArrowheads="1"/>
              </p:cNvSpPr>
              <p:nvPr/>
            </p:nvSpPr>
            <p:spPr bwMode="auto">
              <a:xfrm>
                <a:off x="251" y="1953"/>
                <a:ext cx="1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44" name="Rectangle 285"/>
              <p:cNvSpPr>
                <a:spLocks noChangeArrowheads="1"/>
              </p:cNvSpPr>
              <p:nvPr/>
            </p:nvSpPr>
            <p:spPr bwMode="auto">
              <a:xfrm>
                <a:off x="267" y="1953"/>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45" name="Rectangle 286"/>
              <p:cNvSpPr>
                <a:spLocks noChangeArrowheads="1"/>
              </p:cNvSpPr>
              <p:nvPr/>
            </p:nvSpPr>
            <p:spPr bwMode="auto">
              <a:xfrm>
                <a:off x="298" y="1953"/>
                <a:ext cx="20"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46" name="Rectangle 287"/>
              <p:cNvSpPr>
                <a:spLocks noChangeArrowheads="1"/>
              </p:cNvSpPr>
              <p:nvPr/>
            </p:nvSpPr>
            <p:spPr bwMode="auto">
              <a:xfrm>
                <a:off x="322" y="1953"/>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47" name="Rectangle 288"/>
              <p:cNvSpPr>
                <a:spLocks noChangeArrowheads="1"/>
              </p:cNvSpPr>
              <p:nvPr/>
            </p:nvSpPr>
            <p:spPr bwMode="auto">
              <a:xfrm>
                <a:off x="369" y="1953"/>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48" name="Rectangle 289"/>
              <p:cNvSpPr>
                <a:spLocks noChangeArrowheads="1"/>
              </p:cNvSpPr>
              <p:nvPr/>
            </p:nvSpPr>
            <p:spPr bwMode="auto">
              <a:xfrm>
                <a:off x="416" y="1953"/>
                <a:ext cx="4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49" name="Rectangle 290"/>
              <p:cNvSpPr>
                <a:spLocks noChangeArrowheads="1"/>
              </p:cNvSpPr>
              <p:nvPr/>
            </p:nvSpPr>
            <p:spPr bwMode="auto">
              <a:xfrm>
                <a:off x="463" y="1953"/>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50" name="Rectangle 291"/>
              <p:cNvSpPr>
                <a:spLocks noChangeArrowheads="1"/>
              </p:cNvSpPr>
              <p:nvPr/>
            </p:nvSpPr>
            <p:spPr bwMode="auto">
              <a:xfrm>
                <a:off x="502" y="1953"/>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51" name="Rectangle 292"/>
              <p:cNvSpPr>
                <a:spLocks noChangeArrowheads="1"/>
              </p:cNvSpPr>
              <p:nvPr/>
            </p:nvSpPr>
            <p:spPr bwMode="auto">
              <a:xfrm>
                <a:off x="549" y="1953"/>
                <a:ext cx="4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52" name="Rectangle 293"/>
              <p:cNvSpPr>
                <a:spLocks noChangeArrowheads="1"/>
              </p:cNvSpPr>
              <p:nvPr/>
            </p:nvSpPr>
            <p:spPr bwMode="auto">
              <a:xfrm>
                <a:off x="589" y="1953"/>
                <a:ext cx="57"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53" name="Rectangle 294"/>
              <p:cNvSpPr>
                <a:spLocks noChangeArrowheads="1"/>
              </p:cNvSpPr>
              <p:nvPr/>
            </p:nvSpPr>
            <p:spPr bwMode="auto">
              <a:xfrm>
                <a:off x="188" y="2024"/>
                <a:ext cx="44"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54" name="Rectangle 295"/>
              <p:cNvSpPr>
                <a:spLocks noChangeArrowheads="1"/>
              </p:cNvSpPr>
              <p:nvPr/>
            </p:nvSpPr>
            <p:spPr bwMode="auto">
              <a:xfrm>
                <a:off x="228" y="2024"/>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55" name="Rectangle 296"/>
              <p:cNvSpPr>
                <a:spLocks noChangeArrowheads="1"/>
              </p:cNvSpPr>
              <p:nvPr/>
            </p:nvSpPr>
            <p:spPr bwMode="auto">
              <a:xfrm>
                <a:off x="267" y="2024"/>
                <a:ext cx="1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56" name="Rectangle 297"/>
              <p:cNvSpPr>
                <a:spLocks noChangeArrowheads="1"/>
              </p:cNvSpPr>
              <p:nvPr/>
            </p:nvSpPr>
            <p:spPr bwMode="auto">
              <a:xfrm>
                <a:off x="283" y="2024"/>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57" name="Rectangle 298"/>
              <p:cNvSpPr>
                <a:spLocks noChangeArrowheads="1"/>
              </p:cNvSpPr>
              <p:nvPr/>
            </p:nvSpPr>
            <p:spPr bwMode="auto">
              <a:xfrm>
                <a:off x="314" y="2024"/>
                <a:ext cx="20"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58" name="Rectangle 299"/>
              <p:cNvSpPr>
                <a:spLocks noChangeArrowheads="1"/>
              </p:cNvSpPr>
              <p:nvPr/>
            </p:nvSpPr>
            <p:spPr bwMode="auto">
              <a:xfrm>
                <a:off x="338" y="2024"/>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59" name="Rectangle 300"/>
              <p:cNvSpPr>
                <a:spLocks noChangeArrowheads="1"/>
              </p:cNvSpPr>
              <p:nvPr/>
            </p:nvSpPr>
            <p:spPr bwMode="auto">
              <a:xfrm>
                <a:off x="385" y="2024"/>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60" name="Rectangle 301"/>
              <p:cNvSpPr>
                <a:spLocks noChangeArrowheads="1"/>
              </p:cNvSpPr>
              <p:nvPr/>
            </p:nvSpPr>
            <p:spPr bwMode="auto">
              <a:xfrm>
                <a:off x="432" y="2024"/>
                <a:ext cx="4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61" name="Rectangle 302"/>
              <p:cNvSpPr>
                <a:spLocks noChangeArrowheads="1"/>
              </p:cNvSpPr>
              <p:nvPr/>
            </p:nvSpPr>
            <p:spPr bwMode="auto">
              <a:xfrm>
                <a:off x="479" y="2024"/>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62" name="Rectangle 303"/>
              <p:cNvSpPr>
                <a:spLocks noChangeArrowheads="1"/>
              </p:cNvSpPr>
              <p:nvPr/>
            </p:nvSpPr>
            <p:spPr bwMode="auto">
              <a:xfrm>
                <a:off x="518" y="2024"/>
                <a:ext cx="40"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63" name="Rectangle 304"/>
              <p:cNvSpPr>
                <a:spLocks noChangeArrowheads="1"/>
              </p:cNvSpPr>
              <p:nvPr/>
            </p:nvSpPr>
            <p:spPr bwMode="auto">
              <a:xfrm>
                <a:off x="557" y="2024"/>
                <a:ext cx="4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64" name="Rectangle 305"/>
              <p:cNvSpPr>
                <a:spLocks noChangeArrowheads="1"/>
              </p:cNvSpPr>
              <p:nvPr/>
            </p:nvSpPr>
            <p:spPr bwMode="auto">
              <a:xfrm>
                <a:off x="597" y="2024"/>
                <a:ext cx="4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65" name="Rectangle 306"/>
              <p:cNvSpPr>
                <a:spLocks noChangeArrowheads="1"/>
              </p:cNvSpPr>
              <p:nvPr/>
            </p:nvSpPr>
            <p:spPr bwMode="auto">
              <a:xfrm>
                <a:off x="165" y="2094"/>
                <a:ext cx="44"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66" name="Rectangle 307"/>
              <p:cNvSpPr>
                <a:spLocks noChangeArrowheads="1"/>
              </p:cNvSpPr>
              <p:nvPr/>
            </p:nvSpPr>
            <p:spPr bwMode="auto">
              <a:xfrm>
                <a:off x="204" y="2094"/>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67" name="Rectangle 308"/>
              <p:cNvSpPr>
                <a:spLocks noChangeArrowheads="1"/>
              </p:cNvSpPr>
              <p:nvPr/>
            </p:nvSpPr>
            <p:spPr bwMode="auto">
              <a:xfrm>
                <a:off x="243" y="2094"/>
                <a:ext cx="1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68" name="Rectangle 309"/>
              <p:cNvSpPr>
                <a:spLocks noChangeArrowheads="1"/>
              </p:cNvSpPr>
              <p:nvPr/>
            </p:nvSpPr>
            <p:spPr bwMode="auto">
              <a:xfrm>
                <a:off x="259" y="2094"/>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69" name="Rectangle 310"/>
              <p:cNvSpPr>
                <a:spLocks noChangeArrowheads="1"/>
              </p:cNvSpPr>
              <p:nvPr/>
            </p:nvSpPr>
            <p:spPr bwMode="auto">
              <a:xfrm>
                <a:off x="290" y="2094"/>
                <a:ext cx="20"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70" name="Rectangle 311"/>
              <p:cNvSpPr>
                <a:spLocks noChangeArrowheads="1"/>
              </p:cNvSpPr>
              <p:nvPr/>
            </p:nvSpPr>
            <p:spPr bwMode="auto">
              <a:xfrm>
                <a:off x="314" y="2094"/>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71" name="Rectangle 312"/>
              <p:cNvSpPr>
                <a:spLocks noChangeArrowheads="1"/>
              </p:cNvSpPr>
              <p:nvPr/>
            </p:nvSpPr>
            <p:spPr bwMode="auto">
              <a:xfrm>
                <a:off x="361" y="2094"/>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72" name="Rectangle 313"/>
              <p:cNvSpPr>
                <a:spLocks noChangeArrowheads="1"/>
              </p:cNvSpPr>
              <p:nvPr/>
            </p:nvSpPr>
            <p:spPr bwMode="auto">
              <a:xfrm>
                <a:off x="408" y="2094"/>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73" name="Rectangle 314"/>
              <p:cNvSpPr>
                <a:spLocks noChangeArrowheads="1"/>
              </p:cNvSpPr>
              <p:nvPr/>
            </p:nvSpPr>
            <p:spPr bwMode="auto">
              <a:xfrm>
                <a:off x="463" y="2094"/>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74" name="Rectangle 315"/>
              <p:cNvSpPr>
                <a:spLocks noChangeArrowheads="1"/>
              </p:cNvSpPr>
              <p:nvPr/>
            </p:nvSpPr>
            <p:spPr bwMode="auto">
              <a:xfrm>
                <a:off x="495" y="2094"/>
                <a:ext cx="4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75" name="Rectangle 316"/>
              <p:cNvSpPr>
                <a:spLocks noChangeArrowheads="1"/>
              </p:cNvSpPr>
              <p:nvPr/>
            </p:nvSpPr>
            <p:spPr bwMode="auto">
              <a:xfrm>
                <a:off x="542" y="2094"/>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X</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76" name="Rectangle 317"/>
              <p:cNvSpPr>
                <a:spLocks noChangeArrowheads="1"/>
              </p:cNvSpPr>
              <p:nvPr/>
            </p:nvSpPr>
            <p:spPr bwMode="auto">
              <a:xfrm>
                <a:off x="589" y="2094"/>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77" name="Rectangle 318"/>
              <p:cNvSpPr>
                <a:spLocks noChangeArrowheads="1"/>
              </p:cNvSpPr>
              <p:nvPr/>
            </p:nvSpPr>
            <p:spPr bwMode="auto">
              <a:xfrm>
                <a:off x="165" y="2165"/>
                <a:ext cx="44"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78" name="Rectangle 319"/>
              <p:cNvSpPr>
                <a:spLocks noChangeArrowheads="1"/>
              </p:cNvSpPr>
              <p:nvPr/>
            </p:nvSpPr>
            <p:spPr bwMode="auto">
              <a:xfrm>
                <a:off x="204" y="2165"/>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79" name="Rectangle 320"/>
              <p:cNvSpPr>
                <a:spLocks noChangeArrowheads="1"/>
              </p:cNvSpPr>
              <p:nvPr/>
            </p:nvSpPr>
            <p:spPr bwMode="auto">
              <a:xfrm>
                <a:off x="235" y="2165"/>
                <a:ext cx="1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80" name="Rectangle 321"/>
              <p:cNvSpPr>
                <a:spLocks noChangeArrowheads="1"/>
              </p:cNvSpPr>
              <p:nvPr/>
            </p:nvSpPr>
            <p:spPr bwMode="auto">
              <a:xfrm>
                <a:off x="251" y="2165"/>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81" name="Rectangle 322"/>
              <p:cNvSpPr>
                <a:spLocks noChangeArrowheads="1"/>
              </p:cNvSpPr>
              <p:nvPr/>
            </p:nvSpPr>
            <p:spPr bwMode="auto">
              <a:xfrm>
                <a:off x="290" y="2165"/>
                <a:ext cx="20"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82" name="Rectangle 323"/>
              <p:cNvSpPr>
                <a:spLocks noChangeArrowheads="1"/>
              </p:cNvSpPr>
              <p:nvPr/>
            </p:nvSpPr>
            <p:spPr bwMode="auto">
              <a:xfrm>
                <a:off x="306" y="2165"/>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83" name="Rectangle 324"/>
              <p:cNvSpPr>
                <a:spLocks noChangeArrowheads="1"/>
              </p:cNvSpPr>
              <p:nvPr/>
            </p:nvSpPr>
            <p:spPr bwMode="auto">
              <a:xfrm>
                <a:off x="361" y="2165"/>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84" name="Rectangle 325"/>
              <p:cNvSpPr>
                <a:spLocks noChangeArrowheads="1"/>
              </p:cNvSpPr>
              <p:nvPr/>
            </p:nvSpPr>
            <p:spPr bwMode="auto">
              <a:xfrm>
                <a:off x="408" y="2165"/>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85" name="Rectangle 326"/>
              <p:cNvSpPr>
                <a:spLocks noChangeArrowheads="1"/>
              </p:cNvSpPr>
              <p:nvPr/>
            </p:nvSpPr>
            <p:spPr bwMode="auto">
              <a:xfrm>
                <a:off x="455" y="2165"/>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86" name="Rectangle 327"/>
              <p:cNvSpPr>
                <a:spLocks noChangeArrowheads="1"/>
              </p:cNvSpPr>
              <p:nvPr/>
            </p:nvSpPr>
            <p:spPr bwMode="auto">
              <a:xfrm>
                <a:off x="495" y="2165"/>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87" name="Rectangle 328"/>
              <p:cNvSpPr>
                <a:spLocks noChangeArrowheads="1"/>
              </p:cNvSpPr>
              <p:nvPr/>
            </p:nvSpPr>
            <p:spPr bwMode="auto">
              <a:xfrm>
                <a:off x="542" y="2165"/>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X</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88" name="Rectangle 329"/>
              <p:cNvSpPr>
                <a:spLocks noChangeArrowheads="1"/>
              </p:cNvSpPr>
              <p:nvPr/>
            </p:nvSpPr>
            <p:spPr bwMode="auto">
              <a:xfrm>
                <a:off x="589" y="2165"/>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89" name="Rectangle 330"/>
              <p:cNvSpPr>
                <a:spLocks noChangeArrowheads="1"/>
              </p:cNvSpPr>
              <p:nvPr/>
            </p:nvSpPr>
            <p:spPr bwMode="auto">
              <a:xfrm>
                <a:off x="173" y="2235"/>
                <a:ext cx="44"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90" name="Rectangle 331"/>
              <p:cNvSpPr>
                <a:spLocks noChangeArrowheads="1"/>
              </p:cNvSpPr>
              <p:nvPr/>
            </p:nvSpPr>
            <p:spPr bwMode="auto">
              <a:xfrm>
                <a:off x="212" y="2235"/>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91" name="Rectangle 332"/>
              <p:cNvSpPr>
                <a:spLocks noChangeArrowheads="1"/>
              </p:cNvSpPr>
              <p:nvPr/>
            </p:nvSpPr>
            <p:spPr bwMode="auto">
              <a:xfrm>
                <a:off x="243" y="2235"/>
                <a:ext cx="1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92" name="Rectangle 333"/>
              <p:cNvSpPr>
                <a:spLocks noChangeArrowheads="1"/>
              </p:cNvSpPr>
              <p:nvPr/>
            </p:nvSpPr>
            <p:spPr bwMode="auto">
              <a:xfrm>
                <a:off x="259" y="2235"/>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93" name="Rectangle 334"/>
              <p:cNvSpPr>
                <a:spLocks noChangeArrowheads="1"/>
              </p:cNvSpPr>
              <p:nvPr/>
            </p:nvSpPr>
            <p:spPr bwMode="auto">
              <a:xfrm>
                <a:off x="298" y="2235"/>
                <a:ext cx="20"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94" name="Rectangle 335"/>
              <p:cNvSpPr>
                <a:spLocks noChangeArrowheads="1"/>
              </p:cNvSpPr>
              <p:nvPr/>
            </p:nvSpPr>
            <p:spPr bwMode="auto">
              <a:xfrm>
                <a:off x="314" y="2235"/>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95" name="Rectangle 336"/>
              <p:cNvSpPr>
                <a:spLocks noChangeArrowheads="1"/>
              </p:cNvSpPr>
              <p:nvPr/>
            </p:nvSpPr>
            <p:spPr bwMode="auto">
              <a:xfrm>
                <a:off x="369" y="2235"/>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96" name="Rectangle 337"/>
              <p:cNvSpPr>
                <a:spLocks noChangeArrowheads="1"/>
              </p:cNvSpPr>
              <p:nvPr/>
            </p:nvSpPr>
            <p:spPr bwMode="auto">
              <a:xfrm>
                <a:off x="416" y="2235"/>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97" name="Rectangle 338"/>
              <p:cNvSpPr>
                <a:spLocks noChangeArrowheads="1"/>
              </p:cNvSpPr>
              <p:nvPr/>
            </p:nvSpPr>
            <p:spPr bwMode="auto">
              <a:xfrm>
                <a:off x="463" y="2235"/>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98" name="Rectangle 339"/>
              <p:cNvSpPr>
                <a:spLocks noChangeArrowheads="1"/>
              </p:cNvSpPr>
              <p:nvPr/>
            </p:nvSpPr>
            <p:spPr bwMode="auto">
              <a:xfrm>
                <a:off x="502" y="2235"/>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99" name="Rectangle 340"/>
              <p:cNvSpPr>
                <a:spLocks noChangeArrowheads="1"/>
              </p:cNvSpPr>
              <p:nvPr/>
            </p:nvSpPr>
            <p:spPr bwMode="auto">
              <a:xfrm>
                <a:off x="549" y="2235"/>
                <a:ext cx="4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00" name="Rectangle 341"/>
              <p:cNvSpPr>
                <a:spLocks noChangeArrowheads="1"/>
              </p:cNvSpPr>
              <p:nvPr/>
            </p:nvSpPr>
            <p:spPr bwMode="auto">
              <a:xfrm>
                <a:off x="589" y="2235"/>
                <a:ext cx="57"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01" name="Rectangle 342"/>
              <p:cNvSpPr>
                <a:spLocks noChangeArrowheads="1"/>
              </p:cNvSpPr>
              <p:nvPr/>
            </p:nvSpPr>
            <p:spPr bwMode="auto">
              <a:xfrm>
                <a:off x="188" y="2306"/>
                <a:ext cx="44"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02" name="Rectangle 343"/>
              <p:cNvSpPr>
                <a:spLocks noChangeArrowheads="1"/>
              </p:cNvSpPr>
              <p:nvPr/>
            </p:nvSpPr>
            <p:spPr bwMode="auto">
              <a:xfrm>
                <a:off x="228" y="2306"/>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03" name="Rectangle 344"/>
              <p:cNvSpPr>
                <a:spLocks noChangeArrowheads="1"/>
              </p:cNvSpPr>
              <p:nvPr/>
            </p:nvSpPr>
            <p:spPr bwMode="auto">
              <a:xfrm>
                <a:off x="259" y="2306"/>
                <a:ext cx="1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04" name="Rectangle 345"/>
              <p:cNvSpPr>
                <a:spLocks noChangeArrowheads="1"/>
              </p:cNvSpPr>
              <p:nvPr/>
            </p:nvSpPr>
            <p:spPr bwMode="auto">
              <a:xfrm>
                <a:off x="275" y="2306"/>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05" name="Rectangle 346"/>
              <p:cNvSpPr>
                <a:spLocks noChangeArrowheads="1"/>
              </p:cNvSpPr>
              <p:nvPr/>
            </p:nvSpPr>
            <p:spPr bwMode="auto">
              <a:xfrm>
                <a:off x="314" y="2306"/>
                <a:ext cx="20"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06" name="Rectangle 347"/>
              <p:cNvSpPr>
                <a:spLocks noChangeArrowheads="1"/>
              </p:cNvSpPr>
              <p:nvPr/>
            </p:nvSpPr>
            <p:spPr bwMode="auto">
              <a:xfrm>
                <a:off x="330" y="2306"/>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07" name="Rectangle 348"/>
              <p:cNvSpPr>
                <a:spLocks noChangeArrowheads="1"/>
              </p:cNvSpPr>
              <p:nvPr/>
            </p:nvSpPr>
            <p:spPr bwMode="auto">
              <a:xfrm>
                <a:off x="385" y="2306"/>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08" name="Rectangle 349"/>
              <p:cNvSpPr>
                <a:spLocks noChangeArrowheads="1"/>
              </p:cNvSpPr>
              <p:nvPr/>
            </p:nvSpPr>
            <p:spPr bwMode="auto">
              <a:xfrm>
                <a:off x="432" y="2306"/>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09" name="Rectangle 350"/>
              <p:cNvSpPr>
                <a:spLocks noChangeArrowheads="1"/>
              </p:cNvSpPr>
              <p:nvPr/>
            </p:nvSpPr>
            <p:spPr bwMode="auto">
              <a:xfrm>
                <a:off x="479" y="2306"/>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10" name="Rectangle 351"/>
              <p:cNvSpPr>
                <a:spLocks noChangeArrowheads="1"/>
              </p:cNvSpPr>
              <p:nvPr/>
            </p:nvSpPr>
            <p:spPr bwMode="auto">
              <a:xfrm>
                <a:off x="518" y="2306"/>
                <a:ext cx="40"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11" name="Rectangle 352"/>
              <p:cNvSpPr>
                <a:spLocks noChangeArrowheads="1"/>
              </p:cNvSpPr>
              <p:nvPr/>
            </p:nvSpPr>
            <p:spPr bwMode="auto">
              <a:xfrm>
                <a:off x="557" y="2306"/>
                <a:ext cx="4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12" name="Rectangle 353"/>
              <p:cNvSpPr>
                <a:spLocks noChangeArrowheads="1"/>
              </p:cNvSpPr>
              <p:nvPr/>
            </p:nvSpPr>
            <p:spPr bwMode="auto">
              <a:xfrm>
                <a:off x="597" y="2306"/>
                <a:ext cx="4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13" name="Rectangle 354"/>
              <p:cNvSpPr>
                <a:spLocks noChangeArrowheads="1"/>
              </p:cNvSpPr>
              <p:nvPr/>
            </p:nvSpPr>
            <p:spPr bwMode="auto">
              <a:xfrm>
                <a:off x="408" y="2518"/>
                <a:ext cx="44"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14" name="Rectangle 355"/>
              <p:cNvSpPr>
                <a:spLocks noChangeArrowheads="1"/>
              </p:cNvSpPr>
              <p:nvPr/>
            </p:nvSpPr>
            <p:spPr bwMode="auto">
              <a:xfrm>
                <a:off x="447" y="2518"/>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15" name="Rectangle 356"/>
              <p:cNvSpPr>
                <a:spLocks noChangeArrowheads="1"/>
              </p:cNvSpPr>
              <p:nvPr/>
            </p:nvSpPr>
            <p:spPr bwMode="auto">
              <a:xfrm>
                <a:off x="487" y="2518"/>
                <a:ext cx="1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16" name="Rectangle 357"/>
              <p:cNvSpPr>
                <a:spLocks noChangeArrowheads="1"/>
              </p:cNvSpPr>
              <p:nvPr/>
            </p:nvSpPr>
            <p:spPr bwMode="auto">
              <a:xfrm>
                <a:off x="502" y="2518"/>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17" name="Rectangle 358"/>
              <p:cNvSpPr>
                <a:spLocks noChangeArrowheads="1"/>
              </p:cNvSpPr>
              <p:nvPr/>
            </p:nvSpPr>
            <p:spPr bwMode="auto">
              <a:xfrm>
                <a:off x="534" y="2518"/>
                <a:ext cx="20"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18" name="Rectangle 359"/>
              <p:cNvSpPr>
                <a:spLocks noChangeArrowheads="1"/>
              </p:cNvSpPr>
              <p:nvPr/>
            </p:nvSpPr>
            <p:spPr bwMode="auto">
              <a:xfrm>
                <a:off x="557" y="2518"/>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19" name="Rectangle 360"/>
              <p:cNvSpPr>
                <a:spLocks noChangeArrowheads="1"/>
              </p:cNvSpPr>
              <p:nvPr/>
            </p:nvSpPr>
            <p:spPr bwMode="auto">
              <a:xfrm>
                <a:off x="604" y="2518"/>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20" name="Rectangle 361"/>
              <p:cNvSpPr>
                <a:spLocks noChangeArrowheads="1"/>
              </p:cNvSpPr>
              <p:nvPr/>
            </p:nvSpPr>
            <p:spPr bwMode="auto">
              <a:xfrm>
                <a:off x="408" y="2588"/>
                <a:ext cx="44"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21" name="Rectangle 362"/>
              <p:cNvSpPr>
                <a:spLocks noChangeArrowheads="1"/>
              </p:cNvSpPr>
              <p:nvPr/>
            </p:nvSpPr>
            <p:spPr bwMode="auto">
              <a:xfrm>
                <a:off x="447" y="2588"/>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22" name="Rectangle 363"/>
              <p:cNvSpPr>
                <a:spLocks noChangeArrowheads="1"/>
              </p:cNvSpPr>
              <p:nvPr/>
            </p:nvSpPr>
            <p:spPr bwMode="auto">
              <a:xfrm>
                <a:off x="487" y="2588"/>
                <a:ext cx="1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23" name="Rectangle 364"/>
              <p:cNvSpPr>
                <a:spLocks noChangeArrowheads="1"/>
              </p:cNvSpPr>
              <p:nvPr/>
            </p:nvSpPr>
            <p:spPr bwMode="auto">
              <a:xfrm>
                <a:off x="502" y="2588"/>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24" name="Rectangle 365"/>
              <p:cNvSpPr>
                <a:spLocks noChangeArrowheads="1"/>
              </p:cNvSpPr>
              <p:nvPr/>
            </p:nvSpPr>
            <p:spPr bwMode="auto">
              <a:xfrm>
                <a:off x="534" y="2588"/>
                <a:ext cx="20"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25" name="Rectangle 366"/>
              <p:cNvSpPr>
                <a:spLocks noChangeArrowheads="1"/>
              </p:cNvSpPr>
              <p:nvPr/>
            </p:nvSpPr>
            <p:spPr bwMode="auto">
              <a:xfrm>
                <a:off x="557" y="2588"/>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26" name="Rectangle 367"/>
              <p:cNvSpPr>
                <a:spLocks noChangeArrowheads="1"/>
              </p:cNvSpPr>
              <p:nvPr/>
            </p:nvSpPr>
            <p:spPr bwMode="auto">
              <a:xfrm>
                <a:off x="604" y="2588"/>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27" name="Rectangle 368"/>
              <p:cNvSpPr>
                <a:spLocks noChangeArrowheads="1"/>
              </p:cNvSpPr>
              <p:nvPr/>
            </p:nvSpPr>
            <p:spPr bwMode="auto">
              <a:xfrm>
                <a:off x="408" y="2659"/>
                <a:ext cx="44"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28" name="Rectangle 369"/>
              <p:cNvSpPr>
                <a:spLocks noChangeArrowheads="1"/>
              </p:cNvSpPr>
              <p:nvPr/>
            </p:nvSpPr>
            <p:spPr bwMode="auto">
              <a:xfrm>
                <a:off x="447" y="2659"/>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29" name="Rectangle 370"/>
              <p:cNvSpPr>
                <a:spLocks noChangeArrowheads="1"/>
              </p:cNvSpPr>
              <p:nvPr/>
            </p:nvSpPr>
            <p:spPr bwMode="auto">
              <a:xfrm>
                <a:off x="487" y="2659"/>
                <a:ext cx="1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30" name="Rectangle 371"/>
              <p:cNvSpPr>
                <a:spLocks noChangeArrowheads="1"/>
              </p:cNvSpPr>
              <p:nvPr/>
            </p:nvSpPr>
            <p:spPr bwMode="auto">
              <a:xfrm>
                <a:off x="502" y="2659"/>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31" name="Rectangle 372"/>
              <p:cNvSpPr>
                <a:spLocks noChangeArrowheads="1"/>
              </p:cNvSpPr>
              <p:nvPr/>
            </p:nvSpPr>
            <p:spPr bwMode="auto">
              <a:xfrm>
                <a:off x="534" y="2659"/>
                <a:ext cx="20"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32" name="Rectangle 373"/>
              <p:cNvSpPr>
                <a:spLocks noChangeArrowheads="1"/>
              </p:cNvSpPr>
              <p:nvPr/>
            </p:nvSpPr>
            <p:spPr bwMode="auto">
              <a:xfrm>
                <a:off x="557" y="2659"/>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33" name="Rectangle 374"/>
              <p:cNvSpPr>
                <a:spLocks noChangeArrowheads="1"/>
              </p:cNvSpPr>
              <p:nvPr/>
            </p:nvSpPr>
            <p:spPr bwMode="auto">
              <a:xfrm>
                <a:off x="604" y="2659"/>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8</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34" name="Rectangle 375"/>
              <p:cNvSpPr>
                <a:spLocks noChangeArrowheads="1"/>
              </p:cNvSpPr>
              <p:nvPr/>
            </p:nvSpPr>
            <p:spPr bwMode="auto">
              <a:xfrm>
                <a:off x="392" y="2729"/>
                <a:ext cx="44"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35" name="Rectangle 376"/>
              <p:cNvSpPr>
                <a:spLocks noChangeArrowheads="1"/>
              </p:cNvSpPr>
              <p:nvPr/>
            </p:nvSpPr>
            <p:spPr bwMode="auto">
              <a:xfrm>
                <a:off x="432" y="2729"/>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36" name="Rectangle 377"/>
              <p:cNvSpPr>
                <a:spLocks noChangeArrowheads="1"/>
              </p:cNvSpPr>
              <p:nvPr/>
            </p:nvSpPr>
            <p:spPr bwMode="auto">
              <a:xfrm>
                <a:off x="463" y="2729"/>
                <a:ext cx="1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37" name="Rectangle 378"/>
              <p:cNvSpPr>
                <a:spLocks noChangeArrowheads="1"/>
              </p:cNvSpPr>
              <p:nvPr/>
            </p:nvSpPr>
            <p:spPr bwMode="auto">
              <a:xfrm>
                <a:off x="487" y="2729"/>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38" name="Rectangle 379"/>
              <p:cNvSpPr>
                <a:spLocks noChangeArrowheads="1"/>
              </p:cNvSpPr>
              <p:nvPr/>
            </p:nvSpPr>
            <p:spPr bwMode="auto">
              <a:xfrm>
                <a:off x="518" y="2729"/>
                <a:ext cx="1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39" name="Rectangle 380"/>
              <p:cNvSpPr>
                <a:spLocks noChangeArrowheads="1"/>
              </p:cNvSpPr>
              <p:nvPr/>
            </p:nvSpPr>
            <p:spPr bwMode="auto">
              <a:xfrm>
                <a:off x="534" y="2729"/>
                <a:ext cx="20"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40" name="Rectangle 381"/>
              <p:cNvSpPr>
                <a:spLocks noChangeArrowheads="1"/>
              </p:cNvSpPr>
              <p:nvPr/>
            </p:nvSpPr>
            <p:spPr bwMode="auto">
              <a:xfrm>
                <a:off x="557" y="2729"/>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41" name="Rectangle 382"/>
              <p:cNvSpPr>
                <a:spLocks noChangeArrowheads="1"/>
              </p:cNvSpPr>
              <p:nvPr/>
            </p:nvSpPr>
            <p:spPr bwMode="auto">
              <a:xfrm>
                <a:off x="604" y="2729"/>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9</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42" name="Rectangle 383"/>
              <p:cNvSpPr>
                <a:spLocks noChangeArrowheads="1"/>
              </p:cNvSpPr>
              <p:nvPr/>
            </p:nvSpPr>
            <p:spPr bwMode="auto">
              <a:xfrm>
                <a:off x="63" y="2800"/>
                <a:ext cx="44"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43" name="Rectangle 384"/>
              <p:cNvSpPr>
                <a:spLocks noChangeArrowheads="1"/>
              </p:cNvSpPr>
              <p:nvPr/>
            </p:nvSpPr>
            <p:spPr bwMode="auto">
              <a:xfrm>
                <a:off x="102" y="2800"/>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44" name="Rectangle 385"/>
              <p:cNvSpPr>
                <a:spLocks noChangeArrowheads="1"/>
              </p:cNvSpPr>
              <p:nvPr/>
            </p:nvSpPr>
            <p:spPr bwMode="auto">
              <a:xfrm>
                <a:off x="133" y="2800"/>
                <a:ext cx="1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45" name="Rectangle 386"/>
              <p:cNvSpPr>
                <a:spLocks noChangeArrowheads="1"/>
              </p:cNvSpPr>
              <p:nvPr/>
            </p:nvSpPr>
            <p:spPr bwMode="auto">
              <a:xfrm>
                <a:off x="157" y="2800"/>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46" name="Rectangle 387"/>
              <p:cNvSpPr>
                <a:spLocks noChangeArrowheads="1"/>
              </p:cNvSpPr>
              <p:nvPr/>
            </p:nvSpPr>
            <p:spPr bwMode="auto">
              <a:xfrm>
                <a:off x="188" y="2800"/>
                <a:ext cx="1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47" name="Rectangle 388"/>
              <p:cNvSpPr>
                <a:spLocks noChangeArrowheads="1"/>
              </p:cNvSpPr>
              <p:nvPr/>
            </p:nvSpPr>
            <p:spPr bwMode="auto">
              <a:xfrm>
                <a:off x="204" y="2800"/>
                <a:ext cx="20"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48" name="Rectangle 389"/>
              <p:cNvSpPr>
                <a:spLocks noChangeArrowheads="1"/>
              </p:cNvSpPr>
              <p:nvPr/>
            </p:nvSpPr>
            <p:spPr bwMode="auto">
              <a:xfrm>
                <a:off x="228" y="2800"/>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49" name="Rectangle 390"/>
              <p:cNvSpPr>
                <a:spLocks noChangeArrowheads="1"/>
              </p:cNvSpPr>
              <p:nvPr/>
            </p:nvSpPr>
            <p:spPr bwMode="auto">
              <a:xfrm>
                <a:off x="267" y="2800"/>
                <a:ext cx="4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50" name="Rectangle 391"/>
              <p:cNvSpPr>
                <a:spLocks noChangeArrowheads="1"/>
              </p:cNvSpPr>
              <p:nvPr/>
            </p:nvSpPr>
            <p:spPr bwMode="auto">
              <a:xfrm>
                <a:off x="314" y="2800"/>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51" name="Rectangle 392"/>
              <p:cNvSpPr>
                <a:spLocks noChangeArrowheads="1"/>
              </p:cNvSpPr>
              <p:nvPr/>
            </p:nvSpPr>
            <p:spPr bwMode="auto">
              <a:xfrm>
                <a:off x="361" y="2800"/>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52" name="Rectangle 393"/>
              <p:cNvSpPr>
                <a:spLocks noChangeArrowheads="1"/>
              </p:cNvSpPr>
              <p:nvPr/>
            </p:nvSpPr>
            <p:spPr bwMode="auto">
              <a:xfrm>
                <a:off x="408" y="2800"/>
                <a:ext cx="4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53" name="Rectangle 394"/>
              <p:cNvSpPr>
                <a:spLocks noChangeArrowheads="1"/>
              </p:cNvSpPr>
              <p:nvPr/>
            </p:nvSpPr>
            <p:spPr bwMode="auto">
              <a:xfrm>
                <a:off x="447" y="2800"/>
                <a:ext cx="57"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54" name="Rectangle 395"/>
              <p:cNvSpPr>
                <a:spLocks noChangeArrowheads="1"/>
              </p:cNvSpPr>
              <p:nvPr/>
            </p:nvSpPr>
            <p:spPr bwMode="auto">
              <a:xfrm>
                <a:off x="502" y="2800"/>
                <a:ext cx="20"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55" name="Rectangle 396"/>
              <p:cNvSpPr>
                <a:spLocks noChangeArrowheads="1"/>
              </p:cNvSpPr>
              <p:nvPr/>
            </p:nvSpPr>
            <p:spPr bwMode="auto">
              <a:xfrm>
                <a:off x="518" y="2800"/>
                <a:ext cx="53"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56" name="Rectangle 397"/>
              <p:cNvSpPr>
                <a:spLocks noChangeArrowheads="1"/>
              </p:cNvSpPr>
              <p:nvPr/>
            </p:nvSpPr>
            <p:spPr bwMode="auto">
              <a:xfrm>
                <a:off x="573" y="2800"/>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57" name="Rectangle 398"/>
              <p:cNvSpPr>
                <a:spLocks noChangeArrowheads="1"/>
              </p:cNvSpPr>
              <p:nvPr/>
            </p:nvSpPr>
            <p:spPr bwMode="auto">
              <a:xfrm>
                <a:off x="604" y="2800"/>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58" name="Rectangle 399"/>
              <p:cNvSpPr>
                <a:spLocks noChangeArrowheads="1"/>
              </p:cNvSpPr>
              <p:nvPr/>
            </p:nvSpPr>
            <p:spPr bwMode="auto">
              <a:xfrm>
                <a:off x="71" y="2871"/>
                <a:ext cx="44"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59" name="Rectangle 400"/>
              <p:cNvSpPr>
                <a:spLocks noChangeArrowheads="1"/>
              </p:cNvSpPr>
              <p:nvPr/>
            </p:nvSpPr>
            <p:spPr bwMode="auto">
              <a:xfrm>
                <a:off x="110" y="2871"/>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60" name="Rectangle 401"/>
              <p:cNvSpPr>
                <a:spLocks noChangeArrowheads="1"/>
              </p:cNvSpPr>
              <p:nvPr/>
            </p:nvSpPr>
            <p:spPr bwMode="auto">
              <a:xfrm>
                <a:off x="149" y="2871"/>
                <a:ext cx="1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61" name="Rectangle 402"/>
              <p:cNvSpPr>
                <a:spLocks noChangeArrowheads="1"/>
              </p:cNvSpPr>
              <p:nvPr/>
            </p:nvSpPr>
            <p:spPr bwMode="auto">
              <a:xfrm>
                <a:off x="165" y="2871"/>
                <a:ext cx="36"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62" name="Rectangle 403"/>
              <p:cNvSpPr>
                <a:spLocks noChangeArrowheads="1"/>
              </p:cNvSpPr>
              <p:nvPr/>
            </p:nvSpPr>
            <p:spPr bwMode="auto">
              <a:xfrm>
                <a:off x="204" y="2871"/>
                <a:ext cx="1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63" name="Rectangle 404"/>
              <p:cNvSpPr>
                <a:spLocks noChangeArrowheads="1"/>
              </p:cNvSpPr>
              <p:nvPr/>
            </p:nvSpPr>
            <p:spPr bwMode="auto">
              <a:xfrm>
                <a:off x="220" y="2871"/>
                <a:ext cx="20"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64" name="Rectangle 405"/>
              <p:cNvSpPr>
                <a:spLocks noChangeArrowheads="1"/>
              </p:cNvSpPr>
              <p:nvPr/>
            </p:nvSpPr>
            <p:spPr bwMode="auto">
              <a:xfrm>
                <a:off x="235" y="2871"/>
                <a:ext cx="48" cy="87"/>
              </a:xfrm>
              <a:prstGeom prst="rect">
                <a:avLst/>
              </a:prstGeom>
              <a:grpFill/>
              <a:ln w="9525">
                <a:noFill/>
                <a:miter lim="800000"/>
                <a:headEnd/>
                <a:tailEnd/>
              </a:ln>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grpSp>
        <p:sp>
          <p:nvSpPr>
            <p:cNvPr id="54478" name="Rectangle 407"/>
            <p:cNvSpPr>
              <a:spLocks noChangeArrowheads="1"/>
            </p:cNvSpPr>
            <p:nvPr/>
          </p:nvSpPr>
          <p:spPr bwMode="auto">
            <a:xfrm>
              <a:off x="4159250" y="4503282"/>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79" name="Rectangle 408"/>
            <p:cNvSpPr>
              <a:spLocks noChangeArrowheads="1"/>
            </p:cNvSpPr>
            <p:nvPr/>
          </p:nvSpPr>
          <p:spPr bwMode="auto">
            <a:xfrm>
              <a:off x="4246563" y="4503282"/>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80" name="Rectangle 409"/>
            <p:cNvSpPr>
              <a:spLocks noChangeArrowheads="1"/>
            </p:cNvSpPr>
            <p:nvPr/>
          </p:nvSpPr>
          <p:spPr bwMode="auto">
            <a:xfrm>
              <a:off x="4295775" y="4503282"/>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81" name="Rectangle 410"/>
            <p:cNvSpPr>
              <a:spLocks noChangeArrowheads="1"/>
            </p:cNvSpPr>
            <p:nvPr/>
          </p:nvSpPr>
          <p:spPr bwMode="auto">
            <a:xfrm>
              <a:off x="4370388" y="4503282"/>
              <a:ext cx="762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82" name="Rectangle 411"/>
            <p:cNvSpPr>
              <a:spLocks noChangeArrowheads="1"/>
            </p:cNvSpPr>
            <p:nvPr/>
          </p:nvSpPr>
          <p:spPr bwMode="auto">
            <a:xfrm>
              <a:off x="4445000" y="4503282"/>
              <a:ext cx="9048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83" name="Rectangle 412"/>
            <p:cNvSpPr>
              <a:spLocks noChangeArrowheads="1"/>
            </p:cNvSpPr>
            <p:nvPr/>
          </p:nvSpPr>
          <p:spPr bwMode="auto">
            <a:xfrm>
              <a:off x="4519613" y="4503282"/>
              <a:ext cx="317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84" name="Rectangle 413"/>
            <p:cNvSpPr>
              <a:spLocks noChangeArrowheads="1"/>
            </p:cNvSpPr>
            <p:nvPr/>
          </p:nvSpPr>
          <p:spPr bwMode="auto">
            <a:xfrm>
              <a:off x="4557713" y="4503282"/>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85" name="Rectangle 414"/>
            <p:cNvSpPr>
              <a:spLocks noChangeArrowheads="1"/>
            </p:cNvSpPr>
            <p:nvPr/>
          </p:nvSpPr>
          <p:spPr bwMode="auto">
            <a:xfrm>
              <a:off x="4632325" y="4503282"/>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86" name="Rectangle 415"/>
            <p:cNvSpPr>
              <a:spLocks noChangeArrowheads="1"/>
            </p:cNvSpPr>
            <p:nvPr/>
          </p:nvSpPr>
          <p:spPr bwMode="auto">
            <a:xfrm>
              <a:off x="4681538" y="4503282"/>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87" name="Rectangle 416"/>
            <p:cNvSpPr>
              <a:spLocks noChangeArrowheads="1"/>
            </p:cNvSpPr>
            <p:nvPr/>
          </p:nvSpPr>
          <p:spPr bwMode="auto">
            <a:xfrm>
              <a:off x="4321175" y="4614407"/>
              <a:ext cx="698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88" name="Rectangle 417"/>
            <p:cNvSpPr>
              <a:spLocks noChangeArrowheads="1"/>
            </p:cNvSpPr>
            <p:nvPr/>
          </p:nvSpPr>
          <p:spPr bwMode="auto">
            <a:xfrm>
              <a:off x="4383088" y="4614407"/>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89" name="Rectangle 418"/>
            <p:cNvSpPr>
              <a:spLocks noChangeArrowheads="1"/>
            </p:cNvSpPr>
            <p:nvPr/>
          </p:nvSpPr>
          <p:spPr bwMode="auto">
            <a:xfrm>
              <a:off x="4432300" y="4614407"/>
              <a:ext cx="285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90" name="Rectangle 419"/>
            <p:cNvSpPr>
              <a:spLocks noChangeArrowheads="1"/>
            </p:cNvSpPr>
            <p:nvPr/>
          </p:nvSpPr>
          <p:spPr bwMode="auto">
            <a:xfrm>
              <a:off x="4457700" y="4614407"/>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91" name="Rectangle 420"/>
            <p:cNvSpPr>
              <a:spLocks noChangeArrowheads="1"/>
            </p:cNvSpPr>
            <p:nvPr/>
          </p:nvSpPr>
          <p:spPr bwMode="auto">
            <a:xfrm>
              <a:off x="4519613" y="4614407"/>
              <a:ext cx="317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92" name="Rectangle 421"/>
            <p:cNvSpPr>
              <a:spLocks noChangeArrowheads="1"/>
            </p:cNvSpPr>
            <p:nvPr/>
          </p:nvSpPr>
          <p:spPr bwMode="auto">
            <a:xfrm>
              <a:off x="4545013" y="4614407"/>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93" name="Rectangle 422"/>
            <p:cNvSpPr>
              <a:spLocks noChangeArrowheads="1"/>
            </p:cNvSpPr>
            <p:nvPr/>
          </p:nvSpPr>
          <p:spPr bwMode="auto">
            <a:xfrm>
              <a:off x="4632325" y="4614407"/>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94" name="Rectangle 423"/>
            <p:cNvSpPr>
              <a:spLocks noChangeArrowheads="1"/>
            </p:cNvSpPr>
            <p:nvPr/>
          </p:nvSpPr>
          <p:spPr bwMode="auto">
            <a:xfrm>
              <a:off x="4681538" y="4614407"/>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95" name="Rectangle 424"/>
            <p:cNvSpPr>
              <a:spLocks noChangeArrowheads="1"/>
            </p:cNvSpPr>
            <p:nvPr/>
          </p:nvSpPr>
          <p:spPr bwMode="auto">
            <a:xfrm>
              <a:off x="5747431" y="5043032"/>
              <a:ext cx="698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496" name="Rectangle 425"/>
            <p:cNvSpPr>
              <a:spLocks noChangeArrowheads="1"/>
            </p:cNvSpPr>
            <p:nvPr/>
          </p:nvSpPr>
          <p:spPr bwMode="auto">
            <a:xfrm>
              <a:off x="4383088" y="4727120"/>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97" name="Rectangle 426"/>
            <p:cNvSpPr>
              <a:spLocks noChangeArrowheads="1"/>
            </p:cNvSpPr>
            <p:nvPr/>
          </p:nvSpPr>
          <p:spPr bwMode="auto">
            <a:xfrm>
              <a:off x="4432300" y="4727120"/>
              <a:ext cx="285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98" name="Rectangle 427"/>
            <p:cNvSpPr>
              <a:spLocks noChangeArrowheads="1"/>
            </p:cNvSpPr>
            <p:nvPr/>
          </p:nvSpPr>
          <p:spPr bwMode="auto">
            <a:xfrm>
              <a:off x="4457700" y="4727120"/>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499" name="Rectangle 428"/>
            <p:cNvSpPr>
              <a:spLocks noChangeArrowheads="1"/>
            </p:cNvSpPr>
            <p:nvPr/>
          </p:nvSpPr>
          <p:spPr bwMode="auto">
            <a:xfrm>
              <a:off x="4519613" y="4727120"/>
              <a:ext cx="317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00" name="Rectangle 429"/>
            <p:cNvSpPr>
              <a:spLocks noChangeArrowheads="1"/>
            </p:cNvSpPr>
            <p:nvPr/>
          </p:nvSpPr>
          <p:spPr bwMode="auto">
            <a:xfrm>
              <a:off x="4545013" y="4727120"/>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01" name="Rectangle 430"/>
            <p:cNvSpPr>
              <a:spLocks noChangeArrowheads="1"/>
            </p:cNvSpPr>
            <p:nvPr/>
          </p:nvSpPr>
          <p:spPr bwMode="auto">
            <a:xfrm>
              <a:off x="4632325" y="4727120"/>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02" name="Rectangle 431"/>
            <p:cNvSpPr>
              <a:spLocks noChangeArrowheads="1"/>
            </p:cNvSpPr>
            <p:nvPr/>
          </p:nvSpPr>
          <p:spPr bwMode="auto">
            <a:xfrm>
              <a:off x="4681538" y="4727120"/>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03" name="Rectangle 432"/>
            <p:cNvSpPr>
              <a:spLocks noChangeArrowheads="1"/>
            </p:cNvSpPr>
            <p:nvPr/>
          </p:nvSpPr>
          <p:spPr bwMode="auto">
            <a:xfrm>
              <a:off x="4233863" y="5062082"/>
              <a:ext cx="698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04" name="Rectangle 433"/>
            <p:cNvSpPr>
              <a:spLocks noChangeArrowheads="1"/>
            </p:cNvSpPr>
            <p:nvPr/>
          </p:nvSpPr>
          <p:spPr bwMode="auto">
            <a:xfrm>
              <a:off x="4295775" y="5062082"/>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05" name="Rectangle 434"/>
            <p:cNvSpPr>
              <a:spLocks noChangeArrowheads="1"/>
            </p:cNvSpPr>
            <p:nvPr/>
          </p:nvSpPr>
          <p:spPr bwMode="auto">
            <a:xfrm>
              <a:off x="4344988" y="5062082"/>
              <a:ext cx="285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06" name="Rectangle 435"/>
            <p:cNvSpPr>
              <a:spLocks noChangeArrowheads="1"/>
            </p:cNvSpPr>
            <p:nvPr/>
          </p:nvSpPr>
          <p:spPr bwMode="auto">
            <a:xfrm>
              <a:off x="4370388" y="5062082"/>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07" name="Rectangle 436"/>
            <p:cNvSpPr>
              <a:spLocks noChangeArrowheads="1"/>
            </p:cNvSpPr>
            <p:nvPr/>
          </p:nvSpPr>
          <p:spPr bwMode="auto">
            <a:xfrm>
              <a:off x="4432300" y="5062082"/>
              <a:ext cx="317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08" name="Rectangle 437"/>
            <p:cNvSpPr>
              <a:spLocks noChangeArrowheads="1"/>
            </p:cNvSpPr>
            <p:nvPr/>
          </p:nvSpPr>
          <p:spPr bwMode="auto">
            <a:xfrm>
              <a:off x="4457700" y="5062082"/>
              <a:ext cx="762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09" name="Rectangle 438"/>
            <p:cNvSpPr>
              <a:spLocks noChangeArrowheads="1"/>
            </p:cNvSpPr>
            <p:nvPr/>
          </p:nvSpPr>
          <p:spPr bwMode="auto">
            <a:xfrm>
              <a:off x="4519613" y="5062082"/>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10" name="Rectangle 439"/>
            <p:cNvSpPr>
              <a:spLocks noChangeArrowheads="1"/>
            </p:cNvSpPr>
            <p:nvPr/>
          </p:nvSpPr>
          <p:spPr bwMode="auto">
            <a:xfrm>
              <a:off x="4606925" y="5062082"/>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11" name="Rectangle 440"/>
            <p:cNvSpPr>
              <a:spLocks noChangeArrowheads="1"/>
            </p:cNvSpPr>
            <p:nvPr/>
          </p:nvSpPr>
          <p:spPr bwMode="auto">
            <a:xfrm>
              <a:off x="4657725" y="5062082"/>
              <a:ext cx="285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12" name="Rectangle 441"/>
            <p:cNvSpPr>
              <a:spLocks noChangeArrowheads="1"/>
            </p:cNvSpPr>
            <p:nvPr/>
          </p:nvSpPr>
          <p:spPr bwMode="auto">
            <a:xfrm>
              <a:off x="4681538" y="5062082"/>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13" name="Rectangle 442"/>
            <p:cNvSpPr>
              <a:spLocks noChangeArrowheads="1"/>
            </p:cNvSpPr>
            <p:nvPr/>
          </p:nvSpPr>
          <p:spPr bwMode="auto">
            <a:xfrm>
              <a:off x="4233863" y="5174795"/>
              <a:ext cx="698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14" name="Rectangle 443"/>
            <p:cNvSpPr>
              <a:spLocks noChangeArrowheads="1"/>
            </p:cNvSpPr>
            <p:nvPr/>
          </p:nvSpPr>
          <p:spPr bwMode="auto">
            <a:xfrm>
              <a:off x="4295775" y="5174795"/>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15" name="Rectangle 444"/>
            <p:cNvSpPr>
              <a:spLocks noChangeArrowheads="1"/>
            </p:cNvSpPr>
            <p:nvPr/>
          </p:nvSpPr>
          <p:spPr bwMode="auto">
            <a:xfrm>
              <a:off x="4344988" y="5174795"/>
              <a:ext cx="285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16" name="Rectangle 445"/>
            <p:cNvSpPr>
              <a:spLocks noChangeArrowheads="1"/>
            </p:cNvSpPr>
            <p:nvPr/>
          </p:nvSpPr>
          <p:spPr bwMode="auto">
            <a:xfrm>
              <a:off x="4370388" y="5174795"/>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17" name="Rectangle 446"/>
            <p:cNvSpPr>
              <a:spLocks noChangeArrowheads="1"/>
            </p:cNvSpPr>
            <p:nvPr/>
          </p:nvSpPr>
          <p:spPr bwMode="auto">
            <a:xfrm>
              <a:off x="4432300" y="5174795"/>
              <a:ext cx="317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18" name="Rectangle 447"/>
            <p:cNvSpPr>
              <a:spLocks noChangeArrowheads="1"/>
            </p:cNvSpPr>
            <p:nvPr/>
          </p:nvSpPr>
          <p:spPr bwMode="auto">
            <a:xfrm>
              <a:off x="4457700" y="5174795"/>
              <a:ext cx="762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19" name="Rectangle 448"/>
            <p:cNvSpPr>
              <a:spLocks noChangeArrowheads="1"/>
            </p:cNvSpPr>
            <p:nvPr/>
          </p:nvSpPr>
          <p:spPr bwMode="auto">
            <a:xfrm>
              <a:off x="4519613" y="5174795"/>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20" name="Rectangle 449"/>
            <p:cNvSpPr>
              <a:spLocks noChangeArrowheads="1"/>
            </p:cNvSpPr>
            <p:nvPr/>
          </p:nvSpPr>
          <p:spPr bwMode="auto">
            <a:xfrm>
              <a:off x="4606925" y="5174795"/>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21" name="Rectangle 450"/>
            <p:cNvSpPr>
              <a:spLocks noChangeArrowheads="1"/>
            </p:cNvSpPr>
            <p:nvPr/>
          </p:nvSpPr>
          <p:spPr bwMode="auto">
            <a:xfrm>
              <a:off x="4657725" y="5174795"/>
              <a:ext cx="285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22" name="Rectangle 451"/>
            <p:cNvSpPr>
              <a:spLocks noChangeArrowheads="1"/>
            </p:cNvSpPr>
            <p:nvPr/>
          </p:nvSpPr>
          <p:spPr bwMode="auto">
            <a:xfrm>
              <a:off x="4681538" y="5174795"/>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23" name="Rectangle 452"/>
            <p:cNvSpPr>
              <a:spLocks noChangeArrowheads="1"/>
            </p:cNvSpPr>
            <p:nvPr/>
          </p:nvSpPr>
          <p:spPr bwMode="auto">
            <a:xfrm>
              <a:off x="4370388" y="5287507"/>
              <a:ext cx="698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24" name="Rectangle 453"/>
            <p:cNvSpPr>
              <a:spLocks noChangeArrowheads="1"/>
            </p:cNvSpPr>
            <p:nvPr/>
          </p:nvSpPr>
          <p:spPr bwMode="auto">
            <a:xfrm>
              <a:off x="4432300" y="5287507"/>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25" name="Rectangle 454"/>
            <p:cNvSpPr>
              <a:spLocks noChangeArrowheads="1"/>
            </p:cNvSpPr>
            <p:nvPr/>
          </p:nvSpPr>
          <p:spPr bwMode="auto">
            <a:xfrm>
              <a:off x="4495800" y="5287507"/>
              <a:ext cx="285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26" name="Rectangle 455"/>
            <p:cNvSpPr>
              <a:spLocks noChangeArrowheads="1"/>
            </p:cNvSpPr>
            <p:nvPr/>
          </p:nvSpPr>
          <p:spPr bwMode="auto">
            <a:xfrm>
              <a:off x="4519613" y="5287507"/>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27" name="Rectangle 456"/>
            <p:cNvSpPr>
              <a:spLocks noChangeArrowheads="1"/>
            </p:cNvSpPr>
            <p:nvPr/>
          </p:nvSpPr>
          <p:spPr bwMode="auto">
            <a:xfrm>
              <a:off x="4570413" y="5287507"/>
              <a:ext cx="317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28" name="Rectangle 457"/>
            <p:cNvSpPr>
              <a:spLocks noChangeArrowheads="1"/>
            </p:cNvSpPr>
            <p:nvPr/>
          </p:nvSpPr>
          <p:spPr bwMode="auto">
            <a:xfrm>
              <a:off x="4606925" y="5287507"/>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29" name="Rectangle 458"/>
            <p:cNvSpPr>
              <a:spLocks noChangeArrowheads="1"/>
            </p:cNvSpPr>
            <p:nvPr/>
          </p:nvSpPr>
          <p:spPr bwMode="auto">
            <a:xfrm>
              <a:off x="4681538" y="5287507"/>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30" name="Rectangle 459"/>
            <p:cNvSpPr>
              <a:spLocks noChangeArrowheads="1"/>
            </p:cNvSpPr>
            <p:nvPr/>
          </p:nvSpPr>
          <p:spPr bwMode="auto">
            <a:xfrm>
              <a:off x="4370388" y="5398632"/>
              <a:ext cx="698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31" name="Rectangle 460"/>
            <p:cNvSpPr>
              <a:spLocks noChangeArrowheads="1"/>
            </p:cNvSpPr>
            <p:nvPr/>
          </p:nvSpPr>
          <p:spPr bwMode="auto">
            <a:xfrm>
              <a:off x="4432300" y="5398632"/>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32" name="Rectangle 461"/>
            <p:cNvSpPr>
              <a:spLocks noChangeArrowheads="1"/>
            </p:cNvSpPr>
            <p:nvPr/>
          </p:nvSpPr>
          <p:spPr bwMode="auto">
            <a:xfrm>
              <a:off x="4495800" y="5398632"/>
              <a:ext cx="285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33" name="Rectangle 462"/>
            <p:cNvSpPr>
              <a:spLocks noChangeArrowheads="1"/>
            </p:cNvSpPr>
            <p:nvPr/>
          </p:nvSpPr>
          <p:spPr bwMode="auto">
            <a:xfrm>
              <a:off x="4519613" y="5398632"/>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34" name="Rectangle 463"/>
            <p:cNvSpPr>
              <a:spLocks noChangeArrowheads="1"/>
            </p:cNvSpPr>
            <p:nvPr/>
          </p:nvSpPr>
          <p:spPr bwMode="auto">
            <a:xfrm>
              <a:off x="4570413" y="5398632"/>
              <a:ext cx="317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35" name="Rectangle 464"/>
            <p:cNvSpPr>
              <a:spLocks noChangeArrowheads="1"/>
            </p:cNvSpPr>
            <p:nvPr/>
          </p:nvSpPr>
          <p:spPr bwMode="auto">
            <a:xfrm>
              <a:off x="4606925" y="5398632"/>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36" name="Rectangle 465"/>
            <p:cNvSpPr>
              <a:spLocks noChangeArrowheads="1"/>
            </p:cNvSpPr>
            <p:nvPr/>
          </p:nvSpPr>
          <p:spPr bwMode="auto">
            <a:xfrm>
              <a:off x="4681538" y="5398632"/>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37" name="Rectangle 466"/>
            <p:cNvSpPr>
              <a:spLocks noChangeArrowheads="1"/>
            </p:cNvSpPr>
            <p:nvPr/>
          </p:nvSpPr>
          <p:spPr bwMode="auto">
            <a:xfrm>
              <a:off x="4370388" y="5511345"/>
              <a:ext cx="698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38" name="Rectangle 467"/>
            <p:cNvSpPr>
              <a:spLocks noChangeArrowheads="1"/>
            </p:cNvSpPr>
            <p:nvPr/>
          </p:nvSpPr>
          <p:spPr bwMode="auto">
            <a:xfrm>
              <a:off x="4432300" y="5511345"/>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39" name="Rectangle 468"/>
            <p:cNvSpPr>
              <a:spLocks noChangeArrowheads="1"/>
            </p:cNvSpPr>
            <p:nvPr/>
          </p:nvSpPr>
          <p:spPr bwMode="auto">
            <a:xfrm>
              <a:off x="4495800" y="5511345"/>
              <a:ext cx="285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40" name="Rectangle 469"/>
            <p:cNvSpPr>
              <a:spLocks noChangeArrowheads="1"/>
            </p:cNvSpPr>
            <p:nvPr/>
          </p:nvSpPr>
          <p:spPr bwMode="auto">
            <a:xfrm>
              <a:off x="4519613" y="5511345"/>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41" name="Rectangle 470"/>
            <p:cNvSpPr>
              <a:spLocks noChangeArrowheads="1"/>
            </p:cNvSpPr>
            <p:nvPr/>
          </p:nvSpPr>
          <p:spPr bwMode="auto">
            <a:xfrm>
              <a:off x="4570413" y="5511345"/>
              <a:ext cx="317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42" name="Rectangle 471"/>
            <p:cNvSpPr>
              <a:spLocks noChangeArrowheads="1"/>
            </p:cNvSpPr>
            <p:nvPr/>
          </p:nvSpPr>
          <p:spPr bwMode="auto">
            <a:xfrm>
              <a:off x="4606925" y="5511345"/>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43" name="Rectangle 472"/>
            <p:cNvSpPr>
              <a:spLocks noChangeArrowheads="1"/>
            </p:cNvSpPr>
            <p:nvPr/>
          </p:nvSpPr>
          <p:spPr bwMode="auto">
            <a:xfrm>
              <a:off x="4681538" y="5511345"/>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44" name="Rectangle 473"/>
            <p:cNvSpPr>
              <a:spLocks noChangeArrowheads="1"/>
            </p:cNvSpPr>
            <p:nvPr/>
          </p:nvSpPr>
          <p:spPr bwMode="auto">
            <a:xfrm>
              <a:off x="4370388" y="5622470"/>
              <a:ext cx="698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45" name="Rectangle 474"/>
            <p:cNvSpPr>
              <a:spLocks noChangeArrowheads="1"/>
            </p:cNvSpPr>
            <p:nvPr/>
          </p:nvSpPr>
          <p:spPr bwMode="auto">
            <a:xfrm>
              <a:off x="4432300" y="5622470"/>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46" name="Rectangle 475"/>
            <p:cNvSpPr>
              <a:spLocks noChangeArrowheads="1"/>
            </p:cNvSpPr>
            <p:nvPr/>
          </p:nvSpPr>
          <p:spPr bwMode="auto">
            <a:xfrm>
              <a:off x="4495800" y="5622470"/>
              <a:ext cx="285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47" name="Rectangle 476"/>
            <p:cNvSpPr>
              <a:spLocks noChangeArrowheads="1"/>
            </p:cNvSpPr>
            <p:nvPr/>
          </p:nvSpPr>
          <p:spPr bwMode="auto">
            <a:xfrm>
              <a:off x="4519613" y="5622470"/>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48" name="Rectangle 477"/>
            <p:cNvSpPr>
              <a:spLocks noChangeArrowheads="1"/>
            </p:cNvSpPr>
            <p:nvPr/>
          </p:nvSpPr>
          <p:spPr bwMode="auto">
            <a:xfrm>
              <a:off x="4570413" y="5622470"/>
              <a:ext cx="317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49" name="Rectangle 478"/>
            <p:cNvSpPr>
              <a:spLocks noChangeArrowheads="1"/>
            </p:cNvSpPr>
            <p:nvPr/>
          </p:nvSpPr>
          <p:spPr bwMode="auto">
            <a:xfrm>
              <a:off x="4606925" y="5622470"/>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50" name="Rectangle 479"/>
            <p:cNvSpPr>
              <a:spLocks noChangeArrowheads="1"/>
            </p:cNvSpPr>
            <p:nvPr/>
          </p:nvSpPr>
          <p:spPr bwMode="auto">
            <a:xfrm>
              <a:off x="4681538" y="5622470"/>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51" name="Rectangle 480"/>
            <p:cNvSpPr>
              <a:spLocks noChangeArrowheads="1"/>
            </p:cNvSpPr>
            <p:nvPr/>
          </p:nvSpPr>
          <p:spPr bwMode="auto">
            <a:xfrm>
              <a:off x="4370388" y="5735182"/>
              <a:ext cx="698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52" name="Rectangle 481"/>
            <p:cNvSpPr>
              <a:spLocks noChangeArrowheads="1"/>
            </p:cNvSpPr>
            <p:nvPr/>
          </p:nvSpPr>
          <p:spPr bwMode="auto">
            <a:xfrm>
              <a:off x="4432300" y="5735182"/>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53" name="Rectangle 482"/>
            <p:cNvSpPr>
              <a:spLocks noChangeArrowheads="1"/>
            </p:cNvSpPr>
            <p:nvPr/>
          </p:nvSpPr>
          <p:spPr bwMode="auto">
            <a:xfrm>
              <a:off x="4495800" y="5735182"/>
              <a:ext cx="285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54" name="Rectangle 483"/>
            <p:cNvSpPr>
              <a:spLocks noChangeArrowheads="1"/>
            </p:cNvSpPr>
            <p:nvPr/>
          </p:nvSpPr>
          <p:spPr bwMode="auto">
            <a:xfrm>
              <a:off x="4519613" y="5735182"/>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55" name="Rectangle 484"/>
            <p:cNvSpPr>
              <a:spLocks noChangeArrowheads="1"/>
            </p:cNvSpPr>
            <p:nvPr/>
          </p:nvSpPr>
          <p:spPr bwMode="auto">
            <a:xfrm>
              <a:off x="4570413" y="5735182"/>
              <a:ext cx="317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56" name="Rectangle 485"/>
            <p:cNvSpPr>
              <a:spLocks noChangeArrowheads="1"/>
            </p:cNvSpPr>
            <p:nvPr/>
          </p:nvSpPr>
          <p:spPr bwMode="auto">
            <a:xfrm>
              <a:off x="4606925" y="5735182"/>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57" name="Rectangle 486"/>
            <p:cNvSpPr>
              <a:spLocks noChangeArrowheads="1"/>
            </p:cNvSpPr>
            <p:nvPr/>
          </p:nvSpPr>
          <p:spPr bwMode="auto">
            <a:xfrm>
              <a:off x="4681538" y="5735182"/>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58" name="Rectangle 487"/>
            <p:cNvSpPr>
              <a:spLocks noChangeArrowheads="1"/>
            </p:cNvSpPr>
            <p:nvPr/>
          </p:nvSpPr>
          <p:spPr bwMode="auto">
            <a:xfrm>
              <a:off x="4370388" y="5846307"/>
              <a:ext cx="698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59" name="Rectangle 488"/>
            <p:cNvSpPr>
              <a:spLocks noChangeArrowheads="1"/>
            </p:cNvSpPr>
            <p:nvPr/>
          </p:nvSpPr>
          <p:spPr bwMode="auto">
            <a:xfrm>
              <a:off x="4432300" y="5846307"/>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60" name="Rectangle 489"/>
            <p:cNvSpPr>
              <a:spLocks noChangeArrowheads="1"/>
            </p:cNvSpPr>
            <p:nvPr/>
          </p:nvSpPr>
          <p:spPr bwMode="auto">
            <a:xfrm>
              <a:off x="4495800" y="5846307"/>
              <a:ext cx="285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61" name="Rectangle 490"/>
            <p:cNvSpPr>
              <a:spLocks noChangeArrowheads="1"/>
            </p:cNvSpPr>
            <p:nvPr/>
          </p:nvSpPr>
          <p:spPr bwMode="auto">
            <a:xfrm>
              <a:off x="4519613" y="5846307"/>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62" name="Rectangle 491"/>
            <p:cNvSpPr>
              <a:spLocks noChangeArrowheads="1"/>
            </p:cNvSpPr>
            <p:nvPr/>
          </p:nvSpPr>
          <p:spPr bwMode="auto">
            <a:xfrm>
              <a:off x="4570413" y="5846307"/>
              <a:ext cx="317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63" name="Rectangle 492"/>
            <p:cNvSpPr>
              <a:spLocks noChangeArrowheads="1"/>
            </p:cNvSpPr>
            <p:nvPr/>
          </p:nvSpPr>
          <p:spPr bwMode="auto">
            <a:xfrm>
              <a:off x="4606925" y="5846307"/>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64" name="Rectangle 493"/>
            <p:cNvSpPr>
              <a:spLocks noChangeArrowheads="1"/>
            </p:cNvSpPr>
            <p:nvPr/>
          </p:nvSpPr>
          <p:spPr bwMode="auto">
            <a:xfrm>
              <a:off x="4681538" y="5846307"/>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65" name="Line 494"/>
            <p:cNvSpPr>
              <a:spLocks noChangeShapeType="1"/>
            </p:cNvSpPr>
            <p:nvPr/>
          </p:nvSpPr>
          <p:spPr bwMode="auto">
            <a:xfrm>
              <a:off x="5081588" y="4714420"/>
              <a:ext cx="19843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566" name="Freeform 495"/>
            <p:cNvSpPr>
              <a:spLocks/>
            </p:cNvSpPr>
            <p:nvPr/>
          </p:nvSpPr>
          <p:spPr bwMode="auto">
            <a:xfrm>
              <a:off x="5267325" y="4689020"/>
              <a:ext cx="74613" cy="61913"/>
            </a:xfrm>
            <a:custGeom>
              <a:avLst/>
              <a:gdLst>
                <a:gd name="T0" fmla="*/ 12700 w 47"/>
                <a:gd name="T1" fmla="*/ 25400 h 39"/>
                <a:gd name="T2" fmla="*/ 0 w 47"/>
                <a:gd name="T3" fmla="*/ 0 h 39"/>
                <a:gd name="T4" fmla="*/ 74613 w 47"/>
                <a:gd name="T5" fmla="*/ 25400 h 39"/>
                <a:gd name="T6" fmla="*/ 0 w 47"/>
                <a:gd name="T7" fmla="*/ 61913 h 39"/>
                <a:gd name="T8" fmla="*/ 12700 w 47"/>
                <a:gd name="T9" fmla="*/ 254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16"/>
                  </a:moveTo>
                  <a:lnTo>
                    <a:pt x="0" y="0"/>
                  </a:lnTo>
                  <a:lnTo>
                    <a:pt x="47" y="16"/>
                  </a:lnTo>
                  <a:lnTo>
                    <a:pt x="0" y="39"/>
                  </a:lnTo>
                  <a:lnTo>
                    <a:pt x="8"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567" name="Line 496"/>
            <p:cNvSpPr>
              <a:spLocks noChangeShapeType="1"/>
            </p:cNvSpPr>
            <p:nvPr/>
          </p:nvSpPr>
          <p:spPr bwMode="auto">
            <a:xfrm>
              <a:off x="5081588" y="4825545"/>
              <a:ext cx="19843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568" name="Freeform 497"/>
            <p:cNvSpPr>
              <a:spLocks/>
            </p:cNvSpPr>
            <p:nvPr/>
          </p:nvSpPr>
          <p:spPr bwMode="auto">
            <a:xfrm>
              <a:off x="5267325" y="4801732"/>
              <a:ext cx="74613" cy="61913"/>
            </a:xfrm>
            <a:custGeom>
              <a:avLst/>
              <a:gdLst>
                <a:gd name="T0" fmla="*/ 12700 w 47"/>
                <a:gd name="T1" fmla="*/ 23813 h 39"/>
                <a:gd name="T2" fmla="*/ 0 w 47"/>
                <a:gd name="T3" fmla="*/ 0 h 39"/>
                <a:gd name="T4" fmla="*/ 74613 w 47"/>
                <a:gd name="T5" fmla="*/ 23813 h 39"/>
                <a:gd name="T6" fmla="*/ 0 w 47"/>
                <a:gd name="T7" fmla="*/ 61913 h 39"/>
                <a:gd name="T8" fmla="*/ 12700 w 47"/>
                <a:gd name="T9" fmla="*/ 238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15"/>
                  </a:moveTo>
                  <a:lnTo>
                    <a:pt x="0" y="0"/>
                  </a:lnTo>
                  <a:lnTo>
                    <a:pt x="47" y="15"/>
                  </a:lnTo>
                  <a:lnTo>
                    <a:pt x="0" y="39"/>
                  </a:lnTo>
                  <a:lnTo>
                    <a:pt x="8" y="15"/>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569" name="Line 498"/>
            <p:cNvSpPr>
              <a:spLocks noChangeShapeType="1"/>
            </p:cNvSpPr>
            <p:nvPr/>
          </p:nvSpPr>
          <p:spPr bwMode="auto">
            <a:xfrm>
              <a:off x="5081588" y="4041320"/>
              <a:ext cx="19843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570" name="Freeform 499"/>
            <p:cNvSpPr>
              <a:spLocks/>
            </p:cNvSpPr>
            <p:nvPr/>
          </p:nvSpPr>
          <p:spPr bwMode="auto">
            <a:xfrm>
              <a:off x="5267325" y="4017507"/>
              <a:ext cx="74613" cy="61913"/>
            </a:xfrm>
            <a:custGeom>
              <a:avLst/>
              <a:gdLst>
                <a:gd name="T0" fmla="*/ 12700 w 47"/>
                <a:gd name="T1" fmla="*/ 23813 h 39"/>
                <a:gd name="T2" fmla="*/ 0 w 47"/>
                <a:gd name="T3" fmla="*/ 0 h 39"/>
                <a:gd name="T4" fmla="*/ 74613 w 47"/>
                <a:gd name="T5" fmla="*/ 23813 h 39"/>
                <a:gd name="T6" fmla="*/ 0 w 47"/>
                <a:gd name="T7" fmla="*/ 61913 h 39"/>
                <a:gd name="T8" fmla="*/ 12700 w 47"/>
                <a:gd name="T9" fmla="*/ 238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15"/>
                  </a:moveTo>
                  <a:lnTo>
                    <a:pt x="0" y="0"/>
                  </a:lnTo>
                  <a:lnTo>
                    <a:pt x="47" y="15"/>
                  </a:lnTo>
                  <a:lnTo>
                    <a:pt x="0" y="39"/>
                  </a:lnTo>
                  <a:lnTo>
                    <a:pt x="8" y="15"/>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571" name="Line 500"/>
            <p:cNvSpPr>
              <a:spLocks noChangeShapeType="1"/>
            </p:cNvSpPr>
            <p:nvPr/>
          </p:nvSpPr>
          <p:spPr bwMode="auto">
            <a:xfrm>
              <a:off x="5081588" y="4154032"/>
              <a:ext cx="19843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572" name="Freeform 501"/>
            <p:cNvSpPr>
              <a:spLocks/>
            </p:cNvSpPr>
            <p:nvPr/>
          </p:nvSpPr>
          <p:spPr bwMode="auto">
            <a:xfrm>
              <a:off x="5267325" y="4128632"/>
              <a:ext cx="74613" cy="63500"/>
            </a:xfrm>
            <a:custGeom>
              <a:avLst/>
              <a:gdLst>
                <a:gd name="T0" fmla="*/ 12700 w 47"/>
                <a:gd name="T1" fmla="*/ 25400 h 40"/>
                <a:gd name="T2" fmla="*/ 0 w 47"/>
                <a:gd name="T3" fmla="*/ 0 h 40"/>
                <a:gd name="T4" fmla="*/ 74613 w 47"/>
                <a:gd name="T5" fmla="*/ 25400 h 40"/>
                <a:gd name="T6" fmla="*/ 0 w 47"/>
                <a:gd name="T7" fmla="*/ 63500 h 40"/>
                <a:gd name="T8" fmla="*/ 12700 w 47"/>
                <a:gd name="T9" fmla="*/ 254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0">
                  <a:moveTo>
                    <a:pt x="8" y="16"/>
                  </a:moveTo>
                  <a:lnTo>
                    <a:pt x="0" y="0"/>
                  </a:lnTo>
                  <a:lnTo>
                    <a:pt x="47" y="16"/>
                  </a:lnTo>
                  <a:lnTo>
                    <a:pt x="0" y="40"/>
                  </a:lnTo>
                  <a:lnTo>
                    <a:pt x="8"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573" name="Rectangle 502"/>
            <p:cNvSpPr>
              <a:spLocks noChangeArrowheads="1"/>
            </p:cNvSpPr>
            <p:nvPr/>
          </p:nvSpPr>
          <p:spPr bwMode="auto">
            <a:xfrm>
              <a:off x="5367338" y="1752145"/>
              <a:ext cx="673100" cy="4222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574" name="Rectangle 503"/>
            <p:cNvSpPr>
              <a:spLocks noChangeArrowheads="1"/>
            </p:cNvSpPr>
            <p:nvPr/>
          </p:nvSpPr>
          <p:spPr bwMode="auto">
            <a:xfrm>
              <a:off x="5373688" y="1758495"/>
              <a:ext cx="660400" cy="4095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575" name="Rectangle 504"/>
            <p:cNvSpPr>
              <a:spLocks noChangeArrowheads="1"/>
            </p:cNvSpPr>
            <p:nvPr/>
          </p:nvSpPr>
          <p:spPr bwMode="auto">
            <a:xfrm>
              <a:off x="5367338" y="5100182"/>
              <a:ext cx="673100" cy="22383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576" name="Rectangle 505"/>
            <p:cNvSpPr>
              <a:spLocks noChangeArrowheads="1"/>
            </p:cNvSpPr>
            <p:nvPr/>
          </p:nvSpPr>
          <p:spPr bwMode="auto">
            <a:xfrm>
              <a:off x="5373688" y="5106532"/>
              <a:ext cx="660400" cy="21113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577" name="Rectangle 506"/>
            <p:cNvSpPr>
              <a:spLocks noChangeArrowheads="1"/>
            </p:cNvSpPr>
            <p:nvPr/>
          </p:nvSpPr>
          <p:spPr bwMode="auto">
            <a:xfrm>
              <a:off x="5367338" y="2212520"/>
              <a:ext cx="673100" cy="385763"/>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578" name="Rectangle 507"/>
            <p:cNvSpPr>
              <a:spLocks noChangeArrowheads="1"/>
            </p:cNvSpPr>
            <p:nvPr/>
          </p:nvSpPr>
          <p:spPr bwMode="auto">
            <a:xfrm>
              <a:off x="5373688" y="2218870"/>
              <a:ext cx="660400" cy="37306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579" name="Rectangle 508"/>
            <p:cNvSpPr>
              <a:spLocks noChangeArrowheads="1"/>
            </p:cNvSpPr>
            <p:nvPr/>
          </p:nvSpPr>
          <p:spPr bwMode="auto">
            <a:xfrm>
              <a:off x="5541963" y="2312532"/>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580" name="Rectangle 509"/>
            <p:cNvSpPr>
              <a:spLocks noChangeArrowheads="1"/>
            </p:cNvSpPr>
            <p:nvPr/>
          </p:nvSpPr>
          <p:spPr bwMode="auto">
            <a:xfrm>
              <a:off x="5591175" y="2312532"/>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581" name="Rectangle 510"/>
            <p:cNvSpPr>
              <a:spLocks noChangeArrowheads="1"/>
            </p:cNvSpPr>
            <p:nvPr/>
          </p:nvSpPr>
          <p:spPr bwMode="auto">
            <a:xfrm>
              <a:off x="5691188" y="2312532"/>
              <a:ext cx="698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582" name="Rectangle 511"/>
            <p:cNvSpPr>
              <a:spLocks noChangeArrowheads="1"/>
            </p:cNvSpPr>
            <p:nvPr/>
          </p:nvSpPr>
          <p:spPr bwMode="auto">
            <a:xfrm>
              <a:off x="5753100" y="2312532"/>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583" name="Rectangle 512"/>
            <p:cNvSpPr>
              <a:spLocks noChangeArrowheads="1"/>
            </p:cNvSpPr>
            <p:nvPr/>
          </p:nvSpPr>
          <p:spPr bwMode="auto">
            <a:xfrm>
              <a:off x="5840413" y="2312532"/>
              <a:ext cx="492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584" name="Rectangle 513"/>
            <p:cNvSpPr>
              <a:spLocks noChangeArrowheads="1"/>
            </p:cNvSpPr>
            <p:nvPr/>
          </p:nvSpPr>
          <p:spPr bwMode="auto">
            <a:xfrm>
              <a:off x="8034338" y="582157"/>
              <a:ext cx="698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85" name="Rectangle 514"/>
            <p:cNvSpPr>
              <a:spLocks noChangeArrowheads="1"/>
            </p:cNvSpPr>
            <p:nvPr/>
          </p:nvSpPr>
          <p:spPr bwMode="auto">
            <a:xfrm>
              <a:off x="8096250" y="582157"/>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86" name="Rectangle 515"/>
            <p:cNvSpPr>
              <a:spLocks noChangeArrowheads="1"/>
            </p:cNvSpPr>
            <p:nvPr/>
          </p:nvSpPr>
          <p:spPr bwMode="auto">
            <a:xfrm>
              <a:off x="8158163" y="582157"/>
              <a:ext cx="285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87" name="Rectangle 516"/>
            <p:cNvSpPr>
              <a:spLocks noChangeArrowheads="1"/>
            </p:cNvSpPr>
            <p:nvPr/>
          </p:nvSpPr>
          <p:spPr bwMode="auto">
            <a:xfrm>
              <a:off x="8183563" y="582157"/>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88" name="Rectangle 517"/>
            <p:cNvSpPr>
              <a:spLocks noChangeArrowheads="1"/>
            </p:cNvSpPr>
            <p:nvPr/>
          </p:nvSpPr>
          <p:spPr bwMode="auto">
            <a:xfrm>
              <a:off x="8245475" y="582157"/>
              <a:ext cx="317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89" name="Rectangle 518"/>
            <p:cNvSpPr>
              <a:spLocks noChangeArrowheads="1"/>
            </p:cNvSpPr>
            <p:nvPr/>
          </p:nvSpPr>
          <p:spPr bwMode="auto">
            <a:xfrm>
              <a:off x="8270875" y="582157"/>
              <a:ext cx="762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90" name="Rectangle 519"/>
            <p:cNvSpPr>
              <a:spLocks noChangeArrowheads="1"/>
            </p:cNvSpPr>
            <p:nvPr/>
          </p:nvSpPr>
          <p:spPr bwMode="auto">
            <a:xfrm>
              <a:off x="8332788" y="582157"/>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91" name="Rectangle 520"/>
            <p:cNvSpPr>
              <a:spLocks noChangeArrowheads="1"/>
            </p:cNvSpPr>
            <p:nvPr/>
          </p:nvSpPr>
          <p:spPr bwMode="auto">
            <a:xfrm>
              <a:off x="8420100" y="582157"/>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92" name="Rectangle 521"/>
            <p:cNvSpPr>
              <a:spLocks noChangeArrowheads="1"/>
            </p:cNvSpPr>
            <p:nvPr/>
          </p:nvSpPr>
          <p:spPr bwMode="auto">
            <a:xfrm>
              <a:off x="8470900" y="582157"/>
              <a:ext cx="285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93" name="Rectangle 522"/>
            <p:cNvSpPr>
              <a:spLocks noChangeArrowheads="1"/>
            </p:cNvSpPr>
            <p:nvPr/>
          </p:nvSpPr>
          <p:spPr bwMode="auto">
            <a:xfrm>
              <a:off x="8494713" y="582157"/>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94" name="Rectangle 523"/>
            <p:cNvSpPr>
              <a:spLocks noChangeArrowheads="1"/>
            </p:cNvSpPr>
            <p:nvPr/>
          </p:nvSpPr>
          <p:spPr bwMode="auto">
            <a:xfrm>
              <a:off x="8558213" y="582157"/>
              <a:ext cx="317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95" name="Rectangle 524"/>
            <p:cNvSpPr>
              <a:spLocks noChangeArrowheads="1"/>
            </p:cNvSpPr>
            <p:nvPr/>
          </p:nvSpPr>
          <p:spPr bwMode="auto">
            <a:xfrm>
              <a:off x="8582025" y="582157"/>
              <a:ext cx="285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96" name="Rectangle 525"/>
            <p:cNvSpPr>
              <a:spLocks noChangeArrowheads="1"/>
            </p:cNvSpPr>
            <p:nvPr/>
          </p:nvSpPr>
          <p:spPr bwMode="auto">
            <a:xfrm>
              <a:off x="8620125" y="582157"/>
              <a:ext cx="317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97" name="Rectangle 526"/>
            <p:cNvSpPr>
              <a:spLocks noChangeArrowheads="1"/>
            </p:cNvSpPr>
            <p:nvPr/>
          </p:nvSpPr>
          <p:spPr bwMode="auto">
            <a:xfrm>
              <a:off x="8645525" y="582157"/>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98" name="Rectangle 527"/>
            <p:cNvSpPr>
              <a:spLocks noChangeArrowheads="1"/>
            </p:cNvSpPr>
            <p:nvPr/>
          </p:nvSpPr>
          <p:spPr bwMode="auto">
            <a:xfrm>
              <a:off x="8732838" y="582157"/>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599" name="Rectangle 528"/>
            <p:cNvSpPr>
              <a:spLocks noChangeArrowheads="1"/>
            </p:cNvSpPr>
            <p:nvPr/>
          </p:nvSpPr>
          <p:spPr bwMode="auto">
            <a:xfrm>
              <a:off x="8807450" y="582157"/>
              <a:ext cx="762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00" name="Rectangle 529"/>
            <p:cNvSpPr>
              <a:spLocks noChangeArrowheads="1"/>
            </p:cNvSpPr>
            <p:nvPr/>
          </p:nvSpPr>
          <p:spPr bwMode="auto">
            <a:xfrm>
              <a:off x="8882063" y="582157"/>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01" name="Rectangle 530"/>
            <p:cNvSpPr>
              <a:spLocks noChangeArrowheads="1"/>
            </p:cNvSpPr>
            <p:nvPr/>
          </p:nvSpPr>
          <p:spPr bwMode="auto">
            <a:xfrm>
              <a:off x="8931275" y="582157"/>
              <a:ext cx="635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02" name="Rectangle 531"/>
            <p:cNvSpPr>
              <a:spLocks noChangeArrowheads="1"/>
            </p:cNvSpPr>
            <p:nvPr/>
          </p:nvSpPr>
          <p:spPr bwMode="auto">
            <a:xfrm>
              <a:off x="8993188" y="582157"/>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03" name="Rectangle 532"/>
            <p:cNvSpPr>
              <a:spLocks noChangeArrowheads="1"/>
            </p:cNvSpPr>
            <p:nvPr/>
          </p:nvSpPr>
          <p:spPr bwMode="auto">
            <a:xfrm>
              <a:off x="9067800" y="582157"/>
              <a:ext cx="762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04" name="Rectangle 533"/>
            <p:cNvSpPr>
              <a:spLocks noChangeArrowheads="1"/>
            </p:cNvSpPr>
            <p:nvPr/>
          </p:nvSpPr>
          <p:spPr bwMode="auto">
            <a:xfrm>
              <a:off x="8034338" y="693282"/>
              <a:ext cx="698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05" name="Rectangle 534"/>
            <p:cNvSpPr>
              <a:spLocks noChangeArrowheads="1"/>
            </p:cNvSpPr>
            <p:nvPr/>
          </p:nvSpPr>
          <p:spPr bwMode="auto">
            <a:xfrm>
              <a:off x="8096250" y="693282"/>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06" name="Rectangle 535"/>
            <p:cNvSpPr>
              <a:spLocks noChangeArrowheads="1"/>
            </p:cNvSpPr>
            <p:nvPr/>
          </p:nvSpPr>
          <p:spPr bwMode="auto">
            <a:xfrm>
              <a:off x="8158163" y="693282"/>
              <a:ext cx="285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07" name="Rectangle 536"/>
            <p:cNvSpPr>
              <a:spLocks noChangeArrowheads="1"/>
            </p:cNvSpPr>
            <p:nvPr/>
          </p:nvSpPr>
          <p:spPr bwMode="auto">
            <a:xfrm>
              <a:off x="8183563" y="693282"/>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08" name="Rectangle 537"/>
            <p:cNvSpPr>
              <a:spLocks noChangeArrowheads="1"/>
            </p:cNvSpPr>
            <p:nvPr/>
          </p:nvSpPr>
          <p:spPr bwMode="auto">
            <a:xfrm>
              <a:off x="8245475" y="693282"/>
              <a:ext cx="317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09" name="Rectangle 538"/>
            <p:cNvSpPr>
              <a:spLocks noChangeArrowheads="1"/>
            </p:cNvSpPr>
            <p:nvPr/>
          </p:nvSpPr>
          <p:spPr bwMode="auto">
            <a:xfrm>
              <a:off x="8270875" y="693282"/>
              <a:ext cx="762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10" name="Rectangle 539"/>
            <p:cNvSpPr>
              <a:spLocks noChangeArrowheads="1"/>
            </p:cNvSpPr>
            <p:nvPr/>
          </p:nvSpPr>
          <p:spPr bwMode="auto">
            <a:xfrm>
              <a:off x="8332788" y="693282"/>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11" name="Rectangle 540"/>
            <p:cNvSpPr>
              <a:spLocks noChangeArrowheads="1"/>
            </p:cNvSpPr>
            <p:nvPr/>
          </p:nvSpPr>
          <p:spPr bwMode="auto">
            <a:xfrm>
              <a:off x="8420100" y="693282"/>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12" name="Rectangle 541"/>
            <p:cNvSpPr>
              <a:spLocks noChangeArrowheads="1"/>
            </p:cNvSpPr>
            <p:nvPr/>
          </p:nvSpPr>
          <p:spPr bwMode="auto">
            <a:xfrm>
              <a:off x="8470900" y="693282"/>
              <a:ext cx="285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13" name="Rectangle 542"/>
            <p:cNvSpPr>
              <a:spLocks noChangeArrowheads="1"/>
            </p:cNvSpPr>
            <p:nvPr/>
          </p:nvSpPr>
          <p:spPr bwMode="auto">
            <a:xfrm>
              <a:off x="8494713" y="693282"/>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14" name="Rectangle 543"/>
            <p:cNvSpPr>
              <a:spLocks noChangeArrowheads="1"/>
            </p:cNvSpPr>
            <p:nvPr/>
          </p:nvSpPr>
          <p:spPr bwMode="auto">
            <a:xfrm>
              <a:off x="8558213" y="693282"/>
              <a:ext cx="285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15" name="Rectangle 544"/>
            <p:cNvSpPr>
              <a:spLocks noChangeArrowheads="1"/>
            </p:cNvSpPr>
            <p:nvPr/>
          </p:nvSpPr>
          <p:spPr bwMode="auto">
            <a:xfrm>
              <a:off x="8582025" y="693282"/>
              <a:ext cx="317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16" name="Rectangle 545"/>
            <p:cNvSpPr>
              <a:spLocks noChangeArrowheads="1"/>
            </p:cNvSpPr>
            <p:nvPr/>
          </p:nvSpPr>
          <p:spPr bwMode="auto">
            <a:xfrm>
              <a:off x="8620125" y="693282"/>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17" name="Rectangle 546"/>
            <p:cNvSpPr>
              <a:spLocks noChangeArrowheads="1"/>
            </p:cNvSpPr>
            <p:nvPr/>
          </p:nvSpPr>
          <p:spPr bwMode="auto">
            <a:xfrm>
              <a:off x="8694738" y="693282"/>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18" name="Rectangle 547"/>
            <p:cNvSpPr>
              <a:spLocks noChangeArrowheads="1"/>
            </p:cNvSpPr>
            <p:nvPr/>
          </p:nvSpPr>
          <p:spPr bwMode="auto">
            <a:xfrm>
              <a:off x="8769350" y="693282"/>
              <a:ext cx="762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19" name="Rectangle 548"/>
            <p:cNvSpPr>
              <a:spLocks noChangeArrowheads="1"/>
            </p:cNvSpPr>
            <p:nvPr/>
          </p:nvSpPr>
          <p:spPr bwMode="auto">
            <a:xfrm>
              <a:off x="8843963" y="693282"/>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20" name="Rectangle 549"/>
            <p:cNvSpPr>
              <a:spLocks noChangeArrowheads="1"/>
            </p:cNvSpPr>
            <p:nvPr/>
          </p:nvSpPr>
          <p:spPr bwMode="auto">
            <a:xfrm>
              <a:off x="8905875" y="693282"/>
              <a:ext cx="635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21" name="Rectangle 550"/>
            <p:cNvSpPr>
              <a:spLocks noChangeArrowheads="1"/>
            </p:cNvSpPr>
            <p:nvPr/>
          </p:nvSpPr>
          <p:spPr bwMode="auto">
            <a:xfrm>
              <a:off x="8969375" y="693282"/>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22" name="Rectangle 551"/>
            <p:cNvSpPr>
              <a:spLocks noChangeArrowheads="1"/>
            </p:cNvSpPr>
            <p:nvPr/>
          </p:nvSpPr>
          <p:spPr bwMode="auto">
            <a:xfrm>
              <a:off x="9043988" y="693282"/>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23" name="Rectangle 552"/>
            <p:cNvSpPr>
              <a:spLocks noChangeArrowheads="1"/>
            </p:cNvSpPr>
            <p:nvPr/>
          </p:nvSpPr>
          <p:spPr bwMode="auto">
            <a:xfrm>
              <a:off x="8034338" y="805995"/>
              <a:ext cx="698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24" name="Rectangle 553"/>
            <p:cNvSpPr>
              <a:spLocks noChangeArrowheads="1"/>
            </p:cNvSpPr>
            <p:nvPr/>
          </p:nvSpPr>
          <p:spPr bwMode="auto">
            <a:xfrm>
              <a:off x="8096250" y="805995"/>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25" name="Rectangle 554"/>
            <p:cNvSpPr>
              <a:spLocks noChangeArrowheads="1"/>
            </p:cNvSpPr>
            <p:nvPr/>
          </p:nvSpPr>
          <p:spPr bwMode="auto">
            <a:xfrm>
              <a:off x="8158163" y="805995"/>
              <a:ext cx="285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26" name="Rectangle 555"/>
            <p:cNvSpPr>
              <a:spLocks noChangeArrowheads="1"/>
            </p:cNvSpPr>
            <p:nvPr/>
          </p:nvSpPr>
          <p:spPr bwMode="auto">
            <a:xfrm>
              <a:off x="8183563" y="805995"/>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27" name="Rectangle 556"/>
            <p:cNvSpPr>
              <a:spLocks noChangeArrowheads="1"/>
            </p:cNvSpPr>
            <p:nvPr/>
          </p:nvSpPr>
          <p:spPr bwMode="auto">
            <a:xfrm>
              <a:off x="8245475" y="805995"/>
              <a:ext cx="285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28" name="Rectangle 557"/>
            <p:cNvSpPr>
              <a:spLocks noChangeArrowheads="1"/>
            </p:cNvSpPr>
            <p:nvPr/>
          </p:nvSpPr>
          <p:spPr bwMode="auto">
            <a:xfrm>
              <a:off x="8270875" y="805995"/>
              <a:ext cx="317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29" name="Rectangle 558"/>
            <p:cNvSpPr>
              <a:spLocks noChangeArrowheads="1"/>
            </p:cNvSpPr>
            <p:nvPr/>
          </p:nvSpPr>
          <p:spPr bwMode="auto">
            <a:xfrm>
              <a:off x="8296275" y="805995"/>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30" name="Rectangle 559"/>
            <p:cNvSpPr>
              <a:spLocks noChangeArrowheads="1"/>
            </p:cNvSpPr>
            <p:nvPr/>
          </p:nvSpPr>
          <p:spPr bwMode="auto">
            <a:xfrm>
              <a:off x="8383588" y="805995"/>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31" name="Rectangle 560"/>
            <p:cNvSpPr>
              <a:spLocks noChangeArrowheads="1"/>
            </p:cNvSpPr>
            <p:nvPr/>
          </p:nvSpPr>
          <p:spPr bwMode="auto">
            <a:xfrm>
              <a:off x="8458200" y="805995"/>
              <a:ext cx="762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32" name="Rectangle 561"/>
            <p:cNvSpPr>
              <a:spLocks noChangeArrowheads="1"/>
            </p:cNvSpPr>
            <p:nvPr/>
          </p:nvSpPr>
          <p:spPr bwMode="auto">
            <a:xfrm>
              <a:off x="8532813" y="805995"/>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33" name="Rectangle 562"/>
            <p:cNvSpPr>
              <a:spLocks noChangeArrowheads="1"/>
            </p:cNvSpPr>
            <p:nvPr/>
          </p:nvSpPr>
          <p:spPr bwMode="auto">
            <a:xfrm>
              <a:off x="8582025" y="805995"/>
              <a:ext cx="635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34" name="Rectangle 563"/>
            <p:cNvSpPr>
              <a:spLocks noChangeArrowheads="1"/>
            </p:cNvSpPr>
            <p:nvPr/>
          </p:nvSpPr>
          <p:spPr bwMode="auto">
            <a:xfrm>
              <a:off x="8645525" y="805995"/>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35" name="Rectangle 564"/>
            <p:cNvSpPr>
              <a:spLocks noChangeArrowheads="1"/>
            </p:cNvSpPr>
            <p:nvPr/>
          </p:nvSpPr>
          <p:spPr bwMode="auto">
            <a:xfrm>
              <a:off x="8720138" y="805995"/>
              <a:ext cx="762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36" name="Rectangle 565"/>
            <p:cNvSpPr>
              <a:spLocks noChangeArrowheads="1"/>
            </p:cNvSpPr>
            <p:nvPr/>
          </p:nvSpPr>
          <p:spPr bwMode="auto">
            <a:xfrm>
              <a:off x="8034338" y="917120"/>
              <a:ext cx="698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37" name="Rectangle 566"/>
            <p:cNvSpPr>
              <a:spLocks noChangeArrowheads="1"/>
            </p:cNvSpPr>
            <p:nvPr/>
          </p:nvSpPr>
          <p:spPr bwMode="auto">
            <a:xfrm>
              <a:off x="8096250" y="917120"/>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38" name="Rectangle 567"/>
            <p:cNvSpPr>
              <a:spLocks noChangeArrowheads="1"/>
            </p:cNvSpPr>
            <p:nvPr/>
          </p:nvSpPr>
          <p:spPr bwMode="auto">
            <a:xfrm>
              <a:off x="8158163" y="917120"/>
              <a:ext cx="285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39" name="Rectangle 568"/>
            <p:cNvSpPr>
              <a:spLocks noChangeArrowheads="1"/>
            </p:cNvSpPr>
            <p:nvPr/>
          </p:nvSpPr>
          <p:spPr bwMode="auto">
            <a:xfrm>
              <a:off x="8183563" y="917120"/>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40" name="Rectangle 569"/>
            <p:cNvSpPr>
              <a:spLocks noChangeArrowheads="1"/>
            </p:cNvSpPr>
            <p:nvPr/>
          </p:nvSpPr>
          <p:spPr bwMode="auto">
            <a:xfrm>
              <a:off x="8245475" y="917120"/>
              <a:ext cx="285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41" name="Rectangle 570"/>
            <p:cNvSpPr>
              <a:spLocks noChangeArrowheads="1"/>
            </p:cNvSpPr>
            <p:nvPr/>
          </p:nvSpPr>
          <p:spPr bwMode="auto">
            <a:xfrm>
              <a:off x="8270875" y="917120"/>
              <a:ext cx="317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42" name="Rectangle 571"/>
            <p:cNvSpPr>
              <a:spLocks noChangeArrowheads="1"/>
            </p:cNvSpPr>
            <p:nvPr/>
          </p:nvSpPr>
          <p:spPr bwMode="auto">
            <a:xfrm>
              <a:off x="8296275" y="917120"/>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43" name="Rectangle 572"/>
            <p:cNvSpPr>
              <a:spLocks noChangeArrowheads="1"/>
            </p:cNvSpPr>
            <p:nvPr/>
          </p:nvSpPr>
          <p:spPr bwMode="auto">
            <a:xfrm>
              <a:off x="8383588" y="917120"/>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44" name="Rectangle 573"/>
            <p:cNvSpPr>
              <a:spLocks noChangeArrowheads="1"/>
            </p:cNvSpPr>
            <p:nvPr/>
          </p:nvSpPr>
          <p:spPr bwMode="auto">
            <a:xfrm>
              <a:off x="8458200" y="917120"/>
              <a:ext cx="762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45" name="Rectangle 574"/>
            <p:cNvSpPr>
              <a:spLocks noChangeArrowheads="1"/>
            </p:cNvSpPr>
            <p:nvPr/>
          </p:nvSpPr>
          <p:spPr bwMode="auto">
            <a:xfrm>
              <a:off x="8532813" y="917120"/>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46" name="Rectangle 575"/>
            <p:cNvSpPr>
              <a:spLocks noChangeArrowheads="1"/>
            </p:cNvSpPr>
            <p:nvPr/>
          </p:nvSpPr>
          <p:spPr bwMode="auto">
            <a:xfrm>
              <a:off x="8582025" y="917120"/>
              <a:ext cx="635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47" name="Rectangle 576"/>
            <p:cNvSpPr>
              <a:spLocks noChangeArrowheads="1"/>
            </p:cNvSpPr>
            <p:nvPr/>
          </p:nvSpPr>
          <p:spPr bwMode="auto">
            <a:xfrm>
              <a:off x="8645525" y="917120"/>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48" name="Rectangle 577"/>
            <p:cNvSpPr>
              <a:spLocks noChangeArrowheads="1"/>
            </p:cNvSpPr>
            <p:nvPr/>
          </p:nvSpPr>
          <p:spPr bwMode="auto">
            <a:xfrm>
              <a:off x="8732838" y="917120"/>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49" name="Rectangle 578"/>
            <p:cNvSpPr>
              <a:spLocks noChangeArrowheads="1"/>
            </p:cNvSpPr>
            <p:nvPr/>
          </p:nvSpPr>
          <p:spPr bwMode="auto">
            <a:xfrm>
              <a:off x="8034338" y="1029832"/>
              <a:ext cx="698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50" name="Rectangle 579"/>
            <p:cNvSpPr>
              <a:spLocks noChangeArrowheads="1"/>
            </p:cNvSpPr>
            <p:nvPr/>
          </p:nvSpPr>
          <p:spPr bwMode="auto">
            <a:xfrm>
              <a:off x="8096250" y="1029832"/>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51" name="Rectangle 580"/>
            <p:cNvSpPr>
              <a:spLocks noChangeArrowheads="1"/>
            </p:cNvSpPr>
            <p:nvPr/>
          </p:nvSpPr>
          <p:spPr bwMode="auto">
            <a:xfrm>
              <a:off x="8158163" y="1029832"/>
              <a:ext cx="285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52" name="Rectangle 581"/>
            <p:cNvSpPr>
              <a:spLocks noChangeArrowheads="1"/>
            </p:cNvSpPr>
            <p:nvPr/>
          </p:nvSpPr>
          <p:spPr bwMode="auto">
            <a:xfrm>
              <a:off x="8183563" y="1029832"/>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53" name="Rectangle 582"/>
            <p:cNvSpPr>
              <a:spLocks noChangeArrowheads="1"/>
            </p:cNvSpPr>
            <p:nvPr/>
          </p:nvSpPr>
          <p:spPr bwMode="auto">
            <a:xfrm>
              <a:off x="8245475" y="1029832"/>
              <a:ext cx="317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54" name="Rectangle 583"/>
            <p:cNvSpPr>
              <a:spLocks noChangeArrowheads="1"/>
            </p:cNvSpPr>
            <p:nvPr/>
          </p:nvSpPr>
          <p:spPr bwMode="auto">
            <a:xfrm>
              <a:off x="8270875" y="1029832"/>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55" name="Rectangle 584"/>
            <p:cNvSpPr>
              <a:spLocks noChangeArrowheads="1"/>
            </p:cNvSpPr>
            <p:nvPr/>
          </p:nvSpPr>
          <p:spPr bwMode="auto">
            <a:xfrm>
              <a:off x="8358188" y="1029832"/>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56" name="Rectangle 585"/>
            <p:cNvSpPr>
              <a:spLocks noChangeArrowheads="1"/>
            </p:cNvSpPr>
            <p:nvPr/>
          </p:nvSpPr>
          <p:spPr bwMode="auto">
            <a:xfrm>
              <a:off x="8432800" y="1029832"/>
              <a:ext cx="762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57" name="Rectangle 586"/>
            <p:cNvSpPr>
              <a:spLocks noChangeArrowheads="1"/>
            </p:cNvSpPr>
            <p:nvPr/>
          </p:nvSpPr>
          <p:spPr bwMode="auto">
            <a:xfrm>
              <a:off x="8507413" y="1029832"/>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58" name="Rectangle 587"/>
            <p:cNvSpPr>
              <a:spLocks noChangeArrowheads="1"/>
            </p:cNvSpPr>
            <p:nvPr/>
          </p:nvSpPr>
          <p:spPr bwMode="auto">
            <a:xfrm>
              <a:off x="8558213" y="1029832"/>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59" name="Rectangle 588"/>
            <p:cNvSpPr>
              <a:spLocks noChangeArrowheads="1"/>
            </p:cNvSpPr>
            <p:nvPr/>
          </p:nvSpPr>
          <p:spPr bwMode="auto">
            <a:xfrm>
              <a:off x="8632825" y="1029832"/>
              <a:ext cx="762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60" name="Rectangle 589"/>
            <p:cNvSpPr>
              <a:spLocks noChangeArrowheads="1"/>
            </p:cNvSpPr>
            <p:nvPr/>
          </p:nvSpPr>
          <p:spPr bwMode="auto">
            <a:xfrm>
              <a:off x="8707438" y="1029832"/>
              <a:ext cx="9048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61" name="Rectangle 590"/>
            <p:cNvSpPr>
              <a:spLocks noChangeArrowheads="1"/>
            </p:cNvSpPr>
            <p:nvPr/>
          </p:nvSpPr>
          <p:spPr bwMode="auto">
            <a:xfrm>
              <a:off x="8034338" y="1140957"/>
              <a:ext cx="698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62" name="Rectangle 591"/>
            <p:cNvSpPr>
              <a:spLocks noChangeArrowheads="1"/>
            </p:cNvSpPr>
            <p:nvPr/>
          </p:nvSpPr>
          <p:spPr bwMode="auto">
            <a:xfrm>
              <a:off x="8096250" y="1140957"/>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63" name="Rectangle 592"/>
            <p:cNvSpPr>
              <a:spLocks noChangeArrowheads="1"/>
            </p:cNvSpPr>
            <p:nvPr/>
          </p:nvSpPr>
          <p:spPr bwMode="auto">
            <a:xfrm>
              <a:off x="8158163" y="1140957"/>
              <a:ext cx="285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64" name="Rectangle 593"/>
            <p:cNvSpPr>
              <a:spLocks noChangeArrowheads="1"/>
            </p:cNvSpPr>
            <p:nvPr/>
          </p:nvSpPr>
          <p:spPr bwMode="auto">
            <a:xfrm>
              <a:off x="8183563" y="1140957"/>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65" name="Rectangle 594"/>
            <p:cNvSpPr>
              <a:spLocks noChangeArrowheads="1"/>
            </p:cNvSpPr>
            <p:nvPr/>
          </p:nvSpPr>
          <p:spPr bwMode="auto">
            <a:xfrm>
              <a:off x="8245475" y="1140957"/>
              <a:ext cx="317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66" name="Rectangle 595"/>
            <p:cNvSpPr>
              <a:spLocks noChangeArrowheads="1"/>
            </p:cNvSpPr>
            <p:nvPr/>
          </p:nvSpPr>
          <p:spPr bwMode="auto">
            <a:xfrm>
              <a:off x="8270875" y="1140957"/>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67" name="Rectangle 596"/>
            <p:cNvSpPr>
              <a:spLocks noChangeArrowheads="1"/>
            </p:cNvSpPr>
            <p:nvPr/>
          </p:nvSpPr>
          <p:spPr bwMode="auto">
            <a:xfrm>
              <a:off x="8358188" y="1140957"/>
              <a:ext cx="84138"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68" name="Rectangle 597"/>
            <p:cNvSpPr>
              <a:spLocks noChangeArrowheads="1"/>
            </p:cNvSpPr>
            <p:nvPr/>
          </p:nvSpPr>
          <p:spPr bwMode="auto">
            <a:xfrm>
              <a:off x="8432800" y="1140957"/>
              <a:ext cx="762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69" name="Rectangle 598"/>
            <p:cNvSpPr>
              <a:spLocks noChangeArrowheads="1"/>
            </p:cNvSpPr>
            <p:nvPr/>
          </p:nvSpPr>
          <p:spPr bwMode="auto">
            <a:xfrm>
              <a:off x="8507413" y="1140957"/>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70" name="Rectangle 599"/>
            <p:cNvSpPr>
              <a:spLocks noChangeArrowheads="1"/>
            </p:cNvSpPr>
            <p:nvPr/>
          </p:nvSpPr>
          <p:spPr bwMode="auto">
            <a:xfrm>
              <a:off x="8558213" y="1140957"/>
              <a:ext cx="635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71" name="Rectangle 600"/>
            <p:cNvSpPr>
              <a:spLocks noChangeArrowheads="1"/>
            </p:cNvSpPr>
            <p:nvPr/>
          </p:nvSpPr>
          <p:spPr bwMode="auto">
            <a:xfrm>
              <a:off x="8620125" y="1140957"/>
              <a:ext cx="762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72" name="Rectangle 601"/>
            <p:cNvSpPr>
              <a:spLocks noChangeArrowheads="1"/>
            </p:cNvSpPr>
            <p:nvPr/>
          </p:nvSpPr>
          <p:spPr bwMode="auto">
            <a:xfrm>
              <a:off x="8694738" y="1140957"/>
              <a:ext cx="762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73" name="Rectangle 602"/>
            <p:cNvSpPr>
              <a:spLocks noChangeArrowheads="1"/>
            </p:cNvSpPr>
            <p:nvPr/>
          </p:nvSpPr>
          <p:spPr bwMode="auto">
            <a:xfrm>
              <a:off x="8034338" y="1253670"/>
              <a:ext cx="698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74" name="Rectangle 603"/>
            <p:cNvSpPr>
              <a:spLocks noChangeArrowheads="1"/>
            </p:cNvSpPr>
            <p:nvPr/>
          </p:nvSpPr>
          <p:spPr bwMode="auto">
            <a:xfrm>
              <a:off x="8096250" y="1253670"/>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75" name="Rectangle 604"/>
            <p:cNvSpPr>
              <a:spLocks noChangeArrowheads="1"/>
            </p:cNvSpPr>
            <p:nvPr/>
          </p:nvSpPr>
          <p:spPr bwMode="auto">
            <a:xfrm>
              <a:off x="8158163" y="1253670"/>
              <a:ext cx="2857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76" name="Rectangle 605"/>
            <p:cNvSpPr>
              <a:spLocks noChangeArrowheads="1"/>
            </p:cNvSpPr>
            <p:nvPr/>
          </p:nvSpPr>
          <p:spPr bwMode="auto">
            <a:xfrm>
              <a:off x="8183563" y="1253670"/>
              <a:ext cx="571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77" name="Rectangle 606"/>
            <p:cNvSpPr>
              <a:spLocks noChangeArrowheads="1"/>
            </p:cNvSpPr>
            <p:nvPr/>
          </p:nvSpPr>
          <p:spPr bwMode="auto">
            <a:xfrm>
              <a:off x="8245475" y="1253670"/>
              <a:ext cx="317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grpSp>
          <p:nvGrpSpPr>
            <p:cNvPr id="54678" name="Group 808"/>
            <p:cNvGrpSpPr>
              <a:grpSpLocks/>
            </p:cNvGrpSpPr>
            <p:nvPr/>
          </p:nvGrpSpPr>
          <p:grpSpPr bwMode="auto">
            <a:xfrm>
              <a:off x="8034337" y="1253670"/>
              <a:ext cx="1062038" cy="2378075"/>
              <a:chOff x="2716" y="824"/>
              <a:chExt cx="669" cy="1498"/>
            </a:xfrm>
          </p:grpSpPr>
          <p:sp>
            <p:nvSpPr>
              <p:cNvPr id="55463" name="Rectangle 608"/>
              <p:cNvSpPr>
                <a:spLocks noChangeArrowheads="1"/>
              </p:cNvSpPr>
              <p:nvPr/>
            </p:nvSpPr>
            <p:spPr bwMode="auto">
              <a:xfrm>
                <a:off x="2865" y="824"/>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64" name="Rectangle 609"/>
              <p:cNvSpPr>
                <a:spLocks noChangeArrowheads="1"/>
              </p:cNvSpPr>
              <p:nvPr/>
            </p:nvSpPr>
            <p:spPr bwMode="auto">
              <a:xfrm>
                <a:off x="2920" y="824"/>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65" name="Rectangle 610"/>
              <p:cNvSpPr>
                <a:spLocks noChangeArrowheads="1"/>
              </p:cNvSpPr>
              <p:nvPr/>
            </p:nvSpPr>
            <p:spPr bwMode="auto">
              <a:xfrm>
                <a:off x="2951" y="824"/>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66" name="Rectangle 611"/>
              <p:cNvSpPr>
                <a:spLocks noChangeArrowheads="1"/>
              </p:cNvSpPr>
              <p:nvPr/>
            </p:nvSpPr>
            <p:spPr bwMode="auto">
              <a:xfrm>
                <a:off x="2716" y="895"/>
                <a:ext cx="4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67" name="Rectangle 612"/>
              <p:cNvSpPr>
                <a:spLocks noChangeArrowheads="1"/>
              </p:cNvSpPr>
              <p:nvPr/>
            </p:nvSpPr>
            <p:spPr bwMode="auto">
              <a:xfrm>
                <a:off x="2755" y="895"/>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68" name="Rectangle 613"/>
              <p:cNvSpPr>
                <a:spLocks noChangeArrowheads="1"/>
              </p:cNvSpPr>
              <p:nvPr/>
            </p:nvSpPr>
            <p:spPr bwMode="auto">
              <a:xfrm>
                <a:off x="2794" y="895"/>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69" name="Rectangle 614"/>
              <p:cNvSpPr>
                <a:spLocks noChangeArrowheads="1"/>
              </p:cNvSpPr>
              <p:nvPr/>
            </p:nvSpPr>
            <p:spPr bwMode="auto">
              <a:xfrm>
                <a:off x="2810" y="895"/>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70" name="Rectangle 615"/>
              <p:cNvSpPr>
                <a:spLocks noChangeArrowheads="1"/>
              </p:cNvSpPr>
              <p:nvPr/>
            </p:nvSpPr>
            <p:spPr bwMode="auto">
              <a:xfrm>
                <a:off x="2849" y="895"/>
                <a:ext cx="2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71" name="Rectangle 616"/>
              <p:cNvSpPr>
                <a:spLocks noChangeArrowheads="1"/>
              </p:cNvSpPr>
              <p:nvPr/>
            </p:nvSpPr>
            <p:spPr bwMode="auto">
              <a:xfrm>
                <a:off x="2865" y="895"/>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72" name="Rectangle 617"/>
              <p:cNvSpPr>
                <a:spLocks noChangeArrowheads="1"/>
              </p:cNvSpPr>
              <p:nvPr/>
            </p:nvSpPr>
            <p:spPr bwMode="auto">
              <a:xfrm>
                <a:off x="2920" y="895"/>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73" name="Rectangle 618"/>
              <p:cNvSpPr>
                <a:spLocks noChangeArrowheads="1"/>
              </p:cNvSpPr>
              <p:nvPr/>
            </p:nvSpPr>
            <p:spPr bwMode="auto">
              <a:xfrm>
                <a:off x="2951" y="895"/>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74" name="Rectangle 619"/>
              <p:cNvSpPr>
                <a:spLocks noChangeArrowheads="1"/>
              </p:cNvSpPr>
              <p:nvPr/>
            </p:nvSpPr>
            <p:spPr bwMode="auto">
              <a:xfrm>
                <a:off x="2716" y="1106"/>
                <a:ext cx="4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75" name="Rectangle 620"/>
              <p:cNvSpPr>
                <a:spLocks noChangeArrowheads="1"/>
              </p:cNvSpPr>
              <p:nvPr/>
            </p:nvSpPr>
            <p:spPr bwMode="auto">
              <a:xfrm>
                <a:off x="2755" y="1106"/>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76" name="Rectangle 621"/>
              <p:cNvSpPr>
                <a:spLocks noChangeArrowheads="1"/>
              </p:cNvSpPr>
              <p:nvPr/>
            </p:nvSpPr>
            <p:spPr bwMode="auto">
              <a:xfrm>
                <a:off x="2794" y="1106"/>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77" name="Rectangle 622"/>
              <p:cNvSpPr>
                <a:spLocks noChangeArrowheads="1"/>
              </p:cNvSpPr>
              <p:nvPr/>
            </p:nvSpPr>
            <p:spPr bwMode="auto">
              <a:xfrm>
                <a:off x="2810" y="1106"/>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78" name="Rectangle 623"/>
              <p:cNvSpPr>
                <a:spLocks noChangeArrowheads="1"/>
              </p:cNvSpPr>
              <p:nvPr/>
            </p:nvSpPr>
            <p:spPr bwMode="auto">
              <a:xfrm>
                <a:off x="2849" y="1106"/>
                <a:ext cx="2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79" name="Rectangle 624"/>
              <p:cNvSpPr>
                <a:spLocks noChangeArrowheads="1"/>
              </p:cNvSpPr>
              <p:nvPr/>
            </p:nvSpPr>
            <p:spPr bwMode="auto">
              <a:xfrm>
                <a:off x="2865" y="1106"/>
                <a:ext cx="4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80" name="Rectangle 625"/>
              <p:cNvSpPr>
                <a:spLocks noChangeArrowheads="1"/>
              </p:cNvSpPr>
              <p:nvPr/>
            </p:nvSpPr>
            <p:spPr bwMode="auto">
              <a:xfrm>
                <a:off x="2904" y="1106"/>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81" name="Rectangle 626"/>
              <p:cNvSpPr>
                <a:spLocks noChangeArrowheads="1"/>
              </p:cNvSpPr>
              <p:nvPr/>
            </p:nvSpPr>
            <p:spPr bwMode="auto">
              <a:xfrm>
                <a:off x="2959" y="1106"/>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82" name="Rectangle 627"/>
              <p:cNvSpPr>
                <a:spLocks noChangeArrowheads="1"/>
              </p:cNvSpPr>
              <p:nvPr/>
            </p:nvSpPr>
            <p:spPr bwMode="auto">
              <a:xfrm>
                <a:off x="2991" y="1106"/>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83" name="Rectangle 628"/>
              <p:cNvSpPr>
                <a:spLocks noChangeArrowheads="1"/>
              </p:cNvSpPr>
              <p:nvPr/>
            </p:nvSpPr>
            <p:spPr bwMode="auto">
              <a:xfrm>
                <a:off x="3006" y="1106"/>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84" name="Rectangle 629"/>
              <p:cNvSpPr>
                <a:spLocks noChangeArrowheads="1"/>
              </p:cNvSpPr>
              <p:nvPr/>
            </p:nvSpPr>
            <p:spPr bwMode="auto">
              <a:xfrm>
                <a:off x="3046" y="1106"/>
                <a:ext cx="2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85" name="Rectangle 630"/>
              <p:cNvSpPr>
                <a:spLocks noChangeArrowheads="1"/>
              </p:cNvSpPr>
              <p:nvPr/>
            </p:nvSpPr>
            <p:spPr bwMode="auto">
              <a:xfrm>
                <a:off x="3061" y="1106"/>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86" name="Rectangle 631"/>
              <p:cNvSpPr>
                <a:spLocks noChangeArrowheads="1"/>
              </p:cNvSpPr>
              <p:nvPr/>
            </p:nvSpPr>
            <p:spPr bwMode="auto">
              <a:xfrm>
                <a:off x="3108" y="1106"/>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87" name="Rectangle 632"/>
              <p:cNvSpPr>
                <a:spLocks noChangeArrowheads="1"/>
              </p:cNvSpPr>
              <p:nvPr/>
            </p:nvSpPr>
            <p:spPr bwMode="auto">
              <a:xfrm>
                <a:off x="3148" y="1106"/>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88" name="Rectangle 633"/>
              <p:cNvSpPr>
                <a:spLocks noChangeArrowheads="1"/>
              </p:cNvSpPr>
              <p:nvPr/>
            </p:nvSpPr>
            <p:spPr bwMode="auto">
              <a:xfrm>
                <a:off x="3163" y="1106"/>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89" name="Rectangle 634"/>
              <p:cNvSpPr>
                <a:spLocks noChangeArrowheads="1"/>
              </p:cNvSpPr>
              <p:nvPr/>
            </p:nvSpPr>
            <p:spPr bwMode="auto">
              <a:xfrm>
                <a:off x="2716" y="1177"/>
                <a:ext cx="4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90" name="Rectangle 635"/>
              <p:cNvSpPr>
                <a:spLocks noChangeArrowheads="1"/>
              </p:cNvSpPr>
              <p:nvPr/>
            </p:nvSpPr>
            <p:spPr bwMode="auto">
              <a:xfrm>
                <a:off x="2755" y="1177"/>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91" name="Rectangle 636"/>
              <p:cNvSpPr>
                <a:spLocks noChangeArrowheads="1"/>
              </p:cNvSpPr>
              <p:nvPr/>
            </p:nvSpPr>
            <p:spPr bwMode="auto">
              <a:xfrm>
                <a:off x="2794" y="1177"/>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92" name="Rectangle 637"/>
              <p:cNvSpPr>
                <a:spLocks noChangeArrowheads="1"/>
              </p:cNvSpPr>
              <p:nvPr/>
            </p:nvSpPr>
            <p:spPr bwMode="auto">
              <a:xfrm>
                <a:off x="2810" y="1177"/>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93" name="Rectangle 638"/>
              <p:cNvSpPr>
                <a:spLocks noChangeArrowheads="1"/>
              </p:cNvSpPr>
              <p:nvPr/>
            </p:nvSpPr>
            <p:spPr bwMode="auto">
              <a:xfrm>
                <a:off x="2849" y="1177"/>
                <a:ext cx="2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94" name="Rectangle 639"/>
              <p:cNvSpPr>
                <a:spLocks noChangeArrowheads="1"/>
              </p:cNvSpPr>
              <p:nvPr/>
            </p:nvSpPr>
            <p:spPr bwMode="auto">
              <a:xfrm>
                <a:off x="2865" y="1177"/>
                <a:ext cx="4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95" name="Rectangle 640"/>
              <p:cNvSpPr>
                <a:spLocks noChangeArrowheads="1"/>
              </p:cNvSpPr>
              <p:nvPr/>
            </p:nvSpPr>
            <p:spPr bwMode="auto">
              <a:xfrm>
                <a:off x="2904" y="1177"/>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96" name="Rectangle 641"/>
              <p:cNvSpPr>
                <a:spLocks noChangeArrowheads="1"/>
              </p:cNvSpPr>
              <p:nvPr/>
            </p:nvSpPr>
            <p:spPr bwMode="auto">
              <a:xfrm>
                <a:off x="2959" y="1177"/>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97" name="Rectangle 642"/>
              <p:cNvSpPr>
                <a:spLocks noChangeArrowheads="1"/>
              </p:cNvSpPr>
              <p:nvPr/>
            </p:nvSpPr>
            <p:spPr bwMode="auto">
              <a:xfrm>
                <a:off x="2991" y="1177"/>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98" name="Rectangle 643"/>
              <p:cNvSpPr>
                <a:spLocks noChangeArrowheads="1"/>
              </p:cNvSpPr>
              <p:nvPr/>
            </p:nvSpPr>
            <p:spPr bwMode="auto">
              <a:xfrm>
                <a:off x="3006" y="1177"/>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99" name="Rectangle 644"/>
              <p:cNvSpPr>
                <a:spLocks noChangeArrowheads="1"/>
              </p:cNvSpPr>
              <p:nvPr/>
            </p:nvSpPr>
            <p:spPr bwMode="auto">
              <a:xfrm>
                <a:off x="3046" y="1177"/>
                <a:ext cx="2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00" name="Rectangle 645"/>
              <p:cNvSpPr>
                <a:spLocks noChangeArrowheads="1"/>
              </p:cNvSpPr>
              <p:nvPr/>
            </p:nvSpPr>
            <p:spPr bwMode="auto">
              <a:xfrm>
                <a:off x="3061" y="1177"/>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01" name="Rectangle 646"/>
              <p:cNvSpPr>
                <a:spLocks noChangeArrowheads="1"/>
              </p:cNvSpPr>
              <p:nvPr/>
            </p:nvSpPr>
            <p:spPr bwMode="auto">
              <a:xfrm>
                <a:off x="3108" y="1177"/>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02" name="Rectangle 647"/>
              <p:cNvSpPr>
                <a:spLocks noChangeArrowheads="1"/>
              </p:cNvSpPr>
              <p:nvPr/>
            </p:nvSpPr>
            <p:spPr bwMode="auto">
              <a:xfrm>
                <a:off x="3148" y="1177"/>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03" name="Rectangle 648"/>
              <p:cNvSpPr>
                <a:spLocks noChangeArrowheads="1"/>
              </p:cNvSpPr>
              <p:nvPr/>
            </p:nvSpPr>
            <p:spPr bwMode="auto">
              <a:xfrm>
                <a:off x="3163" y="1177"/>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04" name="Rectangle 649"/>
              <p:cNvSpPr>
                <a:spLocks noChangeArrowheads="1"/>
              </p:cNvSpPr>
              <p:nvPr/>
            </p:nvSpPr>
            <p:spPr bwMode="auto">
              <a:xfrm>
                <a:off x="2716" y="1247"/>
                <a:ext cx="4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05" name="Rectangle 650"/>
              <p:cNvSpPr>
                <a:spLocks noChangeArrowheads="1"/>
              </p:cNvSpPr>
              <p:nvPr/>
            </p:nvSpPr>
            <p:spPr bwMode="auto">
              <a:xfrm>
                <a:off x="2755" y="1247"/>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06" name="Rectangle 651"/>
              <p:cNvSpPr>
                <a:spLocks noChangeArrowheads="1"/>
              </p:cNvSpPr>
              <p:nvPr/>
            </p:nvSpPr>
            <p:spPr bwMode="auto">
              <a:xfrm>
                <a:off x="2794" y="1247"/>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07" name="Rectangle 652"/>
              <p:cNvSpPr>
                <a:spLocks noChangeArrowheads="1"/>
              </p:cNvSpPr>
              <p:nvPr/>
            </p:nvSpPr>
            <p:spPr bwMode="auto">
              <a:xfrm>
                <a:off x="2810" y="1247"/>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08" name="Rectangle 653"/>
              <p:cNvSpPr>
                <a:spLocks noChangeArrowheads="1"/>
              </p:cNvSpPr>
              <p:nvPr/>
            </p:nvSpPr>
            <p:spPr bwMode="auto">
              <a:xfrm>
                <a:off x="2849" y="1247"/>
                <a:ext cx="2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09" name="Rectangle 654"/>
              <p:cNvSpPr>
                <a:spLocks noChangeArrowheads="1"/>
              </p:cNvSpPr>
              <p:nvPr/>
            </p:nvSpPr>
            <p:spPr bwMode="auto">
              <a:xfrm>
                <a:off x="2865" y="1247"/>
                <a:ext cx="4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10" name="Rectangle 655"/>
              <p:cNvSpPr>
                <a:spLocks noChangeArrowheads="1"/>
              </p:cNvSpPr>
              <p:nvPr/>
            </p:nvSpPr>
            <p:spPr bwMode="auto">
              <a:xfrm>
                <a:off x="2904" y="1247"/>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11" name="Rectangle 656"/>
              <p:cNvSpPr>
                <a:spLocks noChangeArrowheads="1"/>
              </p:cNvSpPr>
              <p:nvPr/>
            </p:nvSpPr>
            <p:spPr bwMode="auto">
              <a:xfrm>
                <a:off x="2959" y="1247"/>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12" name="Rectangle 657"/>
              <p:cNvSpPr>
                <a:spLocks noChangeArrowheads="1"/>
              </p:cNvSpPr>
              <p:nvPr/>
            </p:nvSpPr>
            <p:spPr bwMode="auto">
              <a:xfrm>
                <a:off x="2991" y="1247"/>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13" name="Rectangle 658"/>
              <p:cNvSpPr>
                <a:spLocks noChangeArrowheads="1"/>
              </p:cNvSpPr>
              <p:nvPr/>
            </p:nvSpPr>
            <p:spPr bwMode="auto">
              <a:xfrm>
                <a:off x="3006" y="1247"/>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14" name="Rectangle 659"/>
              <p:cNvSpPr>
                <a:spLocks noChangeArrowheads="1"/>
              </p:cNvSpPr>
              <p:nvPr/>
            </p:nvSpPr>
            <p:spPr bwMode="auto">
              <a:xfrm>
                <a:off x="3046" y="1247"/>
                <a:ext cx="2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15" name="Rectangle 660"/>
              <p:cNvSpPr>
                <a:spLocks noChangeArrowheads="1"/>
              </p:cNvSpPr>
              <p:nvPr/>
            </p:nvSpPr>
            <p:spPr bwMode="auto">
              <a:xfrm>
                <a:off x="3061" y="1247"/>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16" name="Rectangle 661"/>
              <p:cNvSpPr>
                <a:spLocks noChangeArrowheads="1"/>
              </p:cNvSpPr>
              <p:nvPr/>
            </p:nvSpPr>
            <p:spPr bwMode="auto">
              <a:xfrm>
                <a:off x="3108" y="1247"/>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17" name="Rectangle 662"/>
              <p:cNvSpPr>
                <a:spLocks noChangeArrowheads="1"/>
              </p:cNvSpPr>
              <p:nvPr/>
            </p:nvSpPr>
            <p:spPr bwMode="auto">
              <a:xfrm>
                <a:off x="3148" y="1247"/>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18" name="Rectangle 663"/>
              <p:cNvSpPr>
                <a:spLocks noChangeArrowheads="1"/>
              </p:cNvSpPr>
              <p:nvPr/>
            </p:nvSpPr>
            <p:spPr bwMode="auto">
              <a:xfrm>
                <a:off x="3163" y="1247"/>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19" name="Rectangle 664"/>
              <p:cNvSpPr>
                <a:spLocks noChangeArrowheads="1"/>
              </p:cNvSpPr>
              <p:nvPr/>
            </p:nvSpPr>
            <p:spPr bwMode="auto">
              <a:xfrm>
                <a:off x="2716" y="1318"/>
                <a:ext cx="4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20" name="Rectangle 665"/>
              <p:cNvSpPr>
                <a:spLocks noChangeArrowheads="1"/>
              </p:cNvSpPr>
              <p:nvPr/>
            </p:nvSpPr>
            <p:spPr bwMode="auto">
              <a:xfrm>
                <a:off x="2755" y="1318"/>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21" name="Rectangle 666"/>
              <p:cNvSpPr>
                <a:spLocks noChangeArrowheads="1"/>
              </p:cNvSpPr>
              <p:nvPr/>
            </p:nvSpPr>
            <p:spPr bwMode="auto">
              <a:xfrm>
                <a:off x="2794" y="1318"/>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22" name="Rectangle 667"/>
              <p:cNvSpPr>
                <a:spLocks noChangeArrowheads="1"/>
              </p:cNvSpPr>
              <p:nvPr/>
            </p:nvSpPr>
            <p:spPr bwMode="auto">
              <a:xfrm>
                <a:off x="2810" y="1318"/>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23" name="Rectangle 668"/>
              <p:cNvSpPr>
                <a:spLocks noChangeArrowheads="1"/>
              </p:cNvSpPr>
              <p:nvPr/>
            </p:nvSpPr>
            <p:spPr bwMode="auto">
              <a:xfrm>
                <a:off x="2849" y="1318"/>
                <a:ext cx="2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24" name="Rectangle 669"/>
              <p:cNvSpPr>
                <a:spLocks noChangeArrowheads="1"/>
              </p:cNvSpPr>
              <p:nvPr/>
            </p:nvSpPr>
            <p:spPr bwMode="auto">
              <a:xfrm>
                <a:off x="2865" y="1318"/>
                <a:ext cx="4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25" name="Rectangle 670"/>
              <p:cNvSpPr>
                <a:spLocks noChangeArrowheads="1"/>
              </p:cNvSpPr>
              <p:nvPr/>
            </p:nvSpPr>
            <p:spPr bwMode="auto">
              <a:xfrm>
                <a:off x="2904" y="1318"/>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26" name="Rectangle 671"/>
              <p:cNvSpPr>
                <a:spLocks noChangeArrowheads="1"/>
              </p:cNvSpPr>
              <p:nvPr/>
            </p:nvSpPr>
            <p:spPr bwMode="auto">
              <a:xfrm>
                <a:off x="2959" y="1318"/>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27" name="Rectangle 672"/>
              <p:cNvSpPr>
                <a:spLocks noChangeArrowheads="1"/>
              </p:cNvSpPr>
              <p:nvPr/>
            </p:nvSpPr>
            <p:spPr bwMode="auto">
              <a:xfrm>
                <a:off x="2991" y="1318"/>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28" name="Rectangle 673"/>
              <p:cNvSpPr>
                <a:spLocks noChangeArrowheads="1"/>
              </p:cNvSpPr>
              <p:nvPr/>
            </p:nvSpPr>
            <p:spPr bwMode="auto">
              <a:xfrm>
                <a:off x="3006" y="1318"/>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29" name="Rectangle 674"/>
              <p:cNvSpPr>
                <a:spLocks noChangeArrowheads="1"/>
              </p:cNvSpPr>
              <p:nvPr/>
            </p:nvSpPr>
            <p:spPr bwMode="auto">
              <a:xfrm>
                <a:off x="3046" y="1318"/>
                <a:ext cx="2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30" name="Rectangle 675"/>
              <p:cNvSpPr>
                <a:spLocks noChangeArrowheads="1"/>
              </p:cNvSpPr>
              <p:nvPr/>
            </p:nvSpPr>
            <p:spPr bwMode="auto">
              <a:xfrm>
                <a:off x="3061" y="1318"/>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31" name="Rectangle 676"/>
              <p:cNvSpPr>
                <a:spLocks noChangeArrowheads="1"/>
              </p:cNvSpPr>
              <p:nvPr/>
            </p:nvSpPr>
            <p:spPr bwMode="auto">
              <a:xfrm>
                <a:off x="3108" y="1318"/>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32" name="Rectangle 677"/>
              <p:cNvSpPr>
                <a:spLocks noChangeArrowheads="1"/>
              </p:cNvSpPr>
              <p:nvPr/>
            </p:nvSpPr>
            <p:spPr bwMode="auto">
              <a:xfrm>
                <a:off x="3148" y="1318"/>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33" name="Rectangle 678"/>
              <p:cNvSpPr>
                <a:spLocks noChangeArrowheads="1"/>
              </p:cNvSpPr>
              <p:nvPr/>
            </p:nvSpPr>
            <p:spPr bwMode="auto">
              <a:xfrm>
                <a:off x="3163" y="1318"/>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34" name="Rectangle 679"/>
              <p:cNvSpPr>
                <a:spLocks noChangeArrowheads="1"/>
              </p:cNvSpPr>
              <p:nvPr/>
            </p:nvSpPr>
            <p:spPr bwMode="auto">
              <a:xfrm>
                <a:off x="2716" y="1389"/>
                <a:ext cx="4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35" name="Rectangle 680"/>
              <p:cNvSpPr>
                <a:spLocks noChangeArrowheads="1"/>
              </p:cNvSpPr>
              <p:nvPr/>
            </p:nvSpPr>
            <p:spPr bwMode="auto">
              <a:xfrm>
                <a:off x="2755" y="1389"/>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36" name="Rectangle 681"/>
              <p:cNvSpPr>
                <a:spLocks noChangeArrowheads="1"/>
              </p:cNvSpPr>
              <p:nvPr/>
            </p:nvSpPr>
            <p:spPr bwMode="auto">
              <a:xfrm>
                <a:off x="2794" y="1389"/>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37" name="Rectangle 682"/>
              <p:cNvSpPr>
                <a:spLocks noChangeArrowheads="1"/>
              </p:cNvSpPr>
              <p:nvPr/>
            </p:nvSpPr>
            <p:spPr bwMode="auto">
              <a:xfrm>
                <a:off x="2810" y="1389"/>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38" name="Rectangle 683"/>
              <p:cNvSpPr>
                <a:spLocks noChangeArrowheads="1"/>
              </p:cNvSpPr>
              <p:nvPr/>
            </p:nvSpPr>
            <p:spPr bwMode="auto">
              <a:xfrm>
                <a:off x="2849" y="1389"/>
                <a:ext cx="2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39" name="Rectangle 684"/>
              <p:cNvSpPr>
                <a:spLocks noChangeArrowheads="1"/>
              </p:cNvSpPr>
              <p:nvPr/>
            </p:nvSpPr>
            <p:spPr bwMode="auto">
              <a:xfrm>
                <a:off x="2865" y="1389"/>
                <a:ext cx="4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40" name="Rectangle 685"/>
              <p:cNvSpPr>
                <a:spLocks noChangeArrowheads="1"/>
              </p:cNvSpPr>
              <p:nvPr/>
            </p:nvSpPr>
            <p:spPr bwMode="auto">
              <a:xfrm>
                <a:off x="2904" y="1389"/>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41" name="Rectangle 686"/>
              <p:cNvSpPr>
                <a:spLocks noChangeArrowheads="1"/>
              </p:cNvSpPr>
              <p:nvPr/>
            </p:nvSpPr>
            <p:spPr bwMode="auto">
              <a:xfrm>
                <a:off x="2959" y="1389"/>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42" name="Rectangle 687"/>
              <p:cNvSpPr>
                <a:spLocks noChangeArrowheads="1"/>
              </p:cNvSpPr>
              <p:nvPr/>
            </p:nvSpPr>
            <p:spPr bwMode="auto">
              <a:xfrm>
                <a:off x="2991" y="1389"/>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43" name="Rectangle 688"/>
              <p:cNvSpPr>
                <a:spLocks noChangeArrowheads="1"/>
              </p:cNvSpPr>
              <p:nvPr/>
            </p:nvSpPr>
            <p:spPr bwMode="auto">
              <a:xfrm>
                <a:off x="3006" y="1389"/>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44" name="Rectangle 689"/>
              <p:cNvSpPr>
                <a:spLocks noChangeArrowheads="1"/>
              </p:cNvSpPr>
              <p:nvPr/>
            </p:nvSpPr>
            <p:spPr bwMode="auto">
              <a:xfrm>
                <a:off x="2716" y="1459"/>
                <a:ext cx="4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45" name="Rectangle 690"/>
              <p:cNvSpPr>
                <a:spLocks noChangeArrowheads="1"/>
              </p:cNvSpPr>
              <p:nvPr/>
            </p:nvSpPr>
            <p:spPr bwMode="auto">
              <a:xfrm>
                <a:off x="2755" y="1459"/>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46" name="Rectangle 691"/>
              <p:cNvSpPr>
                <a:spLocks noChangeArrowheads="1"/>
              </p:cNvSpPr>
              <p:nvPr/>
            </p:nvSpPr>
            <p:spPr bwMode="auto">
              <a:xfrm>
                <a:off x="2794" y="1459"/>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47" name="Rectangle 692"/>
              <p:cNvSpPr>
                <a:spLocks noChangeArrowheads="1"/>
              </p:cNvSpPr>
              <p:nvPr/>
            </p:nvSpPr>
            <p:spPr bwMode="auto">
              <a:xfrm>
                <a:off x="2810" y="1459"/>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48" name="Rectangle 693"/>
              <p:cNvSpPr>
                <a:spLocks noChangeArrowheads="1"/>
              </p:cNvSpPr>
              <p:nvPr/>
            </p:nvSpPr>
            <p:spPr bwMode="auto">
              <a:xfrm>
                <a:off x="2849" y="1459"/>
                <a:ext cx="2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49" name="Rectangle 694"/>
              <p:cNvSpPr>
                <a:spLocks noChangeArrowheads="1"/>
              </p:cNvSpPr>
              <p:nvPr/>
            </p:nvSpPr>
            <p:spPr bwMode="auto">
              <a:xfrm>
                <a:off x="2865" y="1459"/>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50" name="Rectangle 695"/>
              <p:cNvSpPr>
                <a:spLocks noChangeArrowheads="1"/>
              </p:cNvSpPr>
              <p:nvPr/>
            </p:nvSpPr>
            <p:spPr bwMode="auto">
              <a:xfrm>
                <a:off x="2912" y="1459"/>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51" name="Rectangle 696"/>
              <p:cNvSpPr>
                <a:spLocks noChangeArrowheads="1"/>
              </p:cNvSpPr>
              <p:nvPr/>
            </p:nvSpPr>
            <p:spPr bwMode="auto">
              <a:xfrm>
                <a:off x="2951" y="1459"/>
                <a:ext cx="5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52" name="Rectangle 697"/>
              <p:cNvSpPr>
                <a:spLocks noChangeArrowheads="1"/>
              </p:cNvSpPr>
              <p:nvPr/>
            </p:nvSpPr>
            <p:spPr bwMode="auto">
              <a:xfrm>
                <a:off x="2999" y="1459"/>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53" name="Rectangle 698"/>
              <p:cNvSpPr>
                <a:spLocks noChangeArrowheads="1"/>
              </p:cNvSpPr>
              <p:nvPr/>
            </p:nvSpPr>
            <p:spPr bwMode="auto">
              <a:xfrm>
                <a:off x="3053" y="1459"/>
                <a:ext cx="4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54" name="Rectangle 699"/>
              <p:cNvSpPr>
                <a:spLocks noChangeArrowheads="1"/>
              </p:cNvSpPr>
              <p:nvPr/>
            </p:nvSpPr>
            <p:spPr bwMode="auto">
              <a:xfrm>
                <a:off x="3093" y="1459"/>
                <a:ext cx="2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55" name="Rectangle 700"/>
              <p:cNvSpPr>
                <a:spLocks noChangeArrowheads="1"/>
              </p:cNvSpPr>
              <p:nvPr/>
            </p:nvSpPr>
            <p:spPr bwMode="auto">
              <a:xfrm>
                <a:off x="3116" y="1459"/>
                <a:ext cx="4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56" name="Rectangle 701"/>
              <p:cNvSpPr>
                <a:spLocks noChangeArrowheads="1"/>
              </p:cNvSpPr>
              <p:nvPr/>
            </p:nvSpPr>
            <p:spPr bwMode="auto">
              <a:xfrm>
                <a:off x="3156" y="1459"/>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57" name="Rectangle 702"/>
              <p:cNvSpPr>
                <a:spLocks noChangeArrowheads="1"/>
              </p:cNvSpPr>
              <p:nvPr/>
            </p:nvSpPr>
            <p:spPr bwMode="auto">
              <a:xfrm>
                <a:off x="3203" y="1459"/>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58" name="Rectangle 703"/>
              <p:cNvSpPr>
                <a:spLocks noChangeArrowheads="1"/>
              </p:cNvSpPr>
              <p:nvPr/>
            </p:nvSpPr>
            <p:spPr bwMode="auto">
              <a:xfrm>
                <a:off x="3242" y="1459"/>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59" name="Rectangle 704"/>
              <p:cNvSpPr>
                <a:spLocks noChangeArrowheads="1"/>
              </p:cNvSpPr>
              <p:nvPr/>
            </p:nvSpPr>
            <p:spPr bwMode="auto">
              <a:xfrm>
                <a:off x="3289" y="1459"/>
                <a:ext cx="4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60" name="Rectangle 705"/>
              <p:cNvSpPr>
                <a:spLocks noChangeArrowheads="1"/>
              </p:cNvSpPr>
              <p:nvPr/>
            </p:nvSpPr>
            <p:spPr bwMode="auto">
              <a:xfrm>
                <a:off x="3328" y="1459"/>
                <a:ext cx="5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61" name="Rectangle 706"/>
              <p:cNvSpPr>
                <a:spLocks noChangeArrowheads="1"/>
              </p:cNvSpPr>
              <p:nvPr/>
            </p:nvSpPr>
            <p:spPr bwMode="auto">
              <a:xfrm>
                <a:off x="2716" y="1530"/>
                <a:ext cx="4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62" name="Rectangle 707"/>
              <p:cNvSpPr>
                <a:spLocks noChangeArrowheads="1"/>
              </p:cNvSpPr>
              <p:nvPr/>
            </p:nvSpPr>
            <p:spPr bwMode="auto">
              <a:xfrm>
                <a:off x="2755" y="1530"/>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63" name="Rectangle 708"/>
              <p:cNvSpPr>
                <a:spLocks noChangeArrowheads="1"/>
              </p:cNvSpPr>
              <p:nvPr/>
            </p:nvSpPr>
            <p:spPr bwMode="auto">
              <a:xfrm>
                <a:off x="2794" y="1530"/>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64" name="Rectangle 709"/>
              <p:cNvSpPr>
                <a:spLocks noChangeArrowheads="1"/>
              </p:cNvSpPr>
              <p:nvPr/>
            </p:nvSpPr>
            <p:spPr bwMode="auto">
              <a:xfrm>
                <a:off x="2810" y="1530"/>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65" name="Rectangle 710"/>
              <p:cNvSpPr>
                <a:spLocks noChangeArrowheads="1"/>
              </p:cNvSpPr>
              <p:nvPr/>
            </p:nvSpPr>
            <p:spPr bwMode="auto">
              <a:xfrm>
                <a:off x="2849" y="1530"/>
                <a:ext cx="2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66" name="Rectangle 711"/>
              <p:cNvSpPr>
                <a:spLocks noChangeArrowheads="1"/>
              </p:cNvSpPr>
              <p:nvPr/>
            </p:nvSpPr>
            <p:spPr bwMode="auto">
              <a:xfrm>
                <a:off x="2865" y="1530"/>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67" name="Rectangle 712"/>
              <p:cNvSpPr>
                <a:spLocks noChangeArrowheads="1"/>
              </p:cNvSpPr>
              <p:nvPr/>
            </p:nvSpPr>
            <p:spPr bwMode="auto">
              <a:xfrm>
                <a:off x="2912" y="1530"/>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68" name="Rectangle 713"/>
              <p:cNvSpPr>
                <a:spLocks noChangeArrowheads="1"/>
              </p:cNvSpPr>
              <p:nvPr/>
            </p:nvSpPr>
            <p:spPr bwMode="auto">
              <a:xfrm>
                <a:off x="2951" y="1530"/>
                <a:ext cx="5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69" name="Rectangle 714"/>
              <p:cNvSpPr>
                <a:spLocks noChangeArrowheads="1"/>
              </p:cNvSpPr>
              <p:nvPr/>
            </p:nvSpPr>
            <p:spPr bwMode="auto">
              <a:xfrm>
                <a:off x="2999" y="1530"/>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70" name="Rectangle 715"/>
              <p:cNvSpPr>
                <a:spLocks noChangeArrowheads="1"/>
              </p:cNvSpPr>
              <p:nvPr/>
            </p:nvSpPr>
            <p:spPr bwMode="auto">
              <a:xfrm>
                <a:off x="3053" y="1530"/>
                <a:ext cx="4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71" name="Rectangle 716"/>
              <p:cNvSpPr>
                <a:spLocks noChangeArrowheads="1"/>
              </p:cNvSpPr>
              <p:nvPr/>
            </p:nvSpPr>
            <p:spPr bwMode="auto">
              <a:xfrm>
                <a:off x="3093" y="1530"/>
                <a:ext cx="2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72" name="Rectangle 717"/>
              <p:cNvSpPr>
                <a:spLocks noChangeArrowheads="1"/>
              </p:cNvSpPr>
              <p:nvPr/>
            </p:nvSpPr>
            <p:spPr bwMode="auto">
              <a:xfrm>
                <a:off x="3116" y="1530"/>
                <a:ext cx="4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73" name="Rectangle 718"/>
              <p:cNvSpPr>
                <a:spLocks noChangeArrowheads="1"/>
              </p:cNvSpPr>
              <p:nvPr/>
            </p:nvSpPr>
            <p:spPr bwMode="auto">
              <a:xfrm>
                <a:off x="3156" y="1530"/>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74" name="Rectangle 719"/>
              <p:cNvSpPr>
                <a:spLocks noChangeArrowheads="1"/>
              </p:cNvSpPr>
              <p:nvPr/>
            </p:nvSpPr>
            <p:spPr bwMode="auto">
              <a:xfrm>
                <a:off x="3203" y="1530"/>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75" name="Rectangle 720"/>
              <p:cNvSpPr>
                <a:spLocks noChangeArrowheads="1"/>
              </p:cNvSpPr>
              <p:nvPr/>
            </p:nvSpPr>
            <p:spPr bwMode="auto">
              <a:xfrm>
                <a:off x="3242" y="1530"/>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76" name="Rectangle 721"/>
              <p:cNvSpPr>
                <a:spLocks noChangeArrowheads="1"/>
              </p:cNvSpPr>
              <p:nvPr/>
            </p:nvSpPr>
            <p:spPr bwMode="auto">
              <a:xfrm>
                <a:off x="3289" y="1530"/>
                <a:ext cx="4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77" name="Rectangle 722"/>
              <p:cNvSpPr>
                <a:spLocks noChangeArrowheads="1"/>
              </p:cNvSpPr>
              <p:nvPr/>
            </p:nvSpPr>
            <p:spPr bwMode="auto">
              <a:xfrm>
                <a:off x="3328" y="1530"/>
                <a:ext cx="5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78" name="Rectangle 723"/>
              <p:cNvSpPr>
                <a:spLocks noChangeArrowheads="1"/>
              </p:cNvSpPr>
              <p:nvPr/>
            </p:nvSpPr>
            <p:spPr bwMode="auto">
              <a:xfrm>
                <a:off x="2716" y="1600"/>
                <a:ext cx="4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79" name="Rectangle 724"/>
              <p:cNvSpPr>
                <a:spLocks noChangeArrowheads="1"/>
              </p:cNvSpPr>
              <p:nvPr/>
            </p:nvSpPr>
            <p:spPr bwMode="auto">
              <a:xfrm>
                <a:off x="2755" y="1600"/>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80" name="Rectangle 725"/>
              <p:cNvSpPr>
                <a:spLocks noChangeArrowheads="1"/>
              </p:cNvSpPr>
              <p:nvPr/>
            </p:nvSpPr>
            <p:spPr bwMode="auto">
              <a:xfrm>
                <a:off x="2794" y="1600"/>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81" name="Rectangle 726"/>
              <p:cNvSpPr>
                <a:spLocks noChangeArrowheads="1"/>
              </p:cNvSpPr>
              <p:nvPr/>
            </p:nvSpPr>
            <p:spPr bwMode="auto">
              <a:xfrm>
                <a:off x="2810" y="1600"/>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82" name="Rectangle 727"/>
              <p:cNvSpPr>
                <a:spLocks noChangeArrowheads="1"/>
              </p:cNvSpPr>
              <p:nvPr/>
            </p:nvSpPr>
            <p:spPr bwMode="auto">
              <a:xfrm>
                <a:off x="2849" y="1600"/>
                <a:ext cx="2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83" name="Rectangle 728"/>
              <p:cNvSpPr>
                <a:spLocks noChangeArrowheads="1"/>
              </p:cNvSpPr>
              <p:nvPr/>
            </p:nvSpPr>
            <p:spPr bwMode="auto">
              <a:xfrm>
                <a:off x="2865" y="1600"/>
                <a:ext cx="4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84" name="Rectangle 729"/>
              <p:cNvSpPr>
                <a:spLocks noChangeArrowheads="1"/>
              </p:cNvSpPr>
              <p:nvPr/>
            </p:nvSpPr>
            <p:spPr bwMode="auto">
              <a:xfrm>
                <a:off x="2904" y="1600"/>
                <a:ext cx="6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85" name="Rectangle 730"/>
              <p:cNvSpPr>
                <a:spLocks noChangeArrowheads="1"/>
              </p:cNvSpPr>
              <p:nvPr/>
            </p:nvSpPr>
            <p:spPr bwMode="auto">
              <a:xfrm>
                <a:off x="2967" y="1600"/>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86" name="Rectangle 731"/>
              <p:cNvSpPr>
                <a:spLocks noChangeArrowheads="1"/>
              </p:cNvSpPr>
              <p:nvPr/>
            </p:nvSpPr>
            <p:spPr bwMode="auto">
              <a:xfrm>
                <a:off x="3014" y="1600"/>
                <a:ext cx="4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87" name="Rectangle 732"/>
              <p:cNvSpPr>
                <a:spLocks noChangeArrowheads="1"/>
              </p:cNvSpPr>
              <p:nvPr/>
            </p:nvSpPr>
            <p:spPr bwMode="auto">
              <a:xfrm>
                <a:off x="3061" y="1600"/>
                <a:ext cx="5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88" name="Rectangle 733"/>
              <p:cNvSpPr>
                <a:spLocks noChangeArrowheads="1"/>
              </p:cNvSpPr>
              <p:nvPr/>
            </p:nvSpPr>
            <p:spPr bwMode="auto">
              <a:xfrm>
                <a:off x="3108" y="1600"/>
                <a:ext cx="2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89" name="Rectangle 734"/>
              <p:cNvSpPr>
                <a:spLocks noChangeArrowheads="1"/>
              </p:cNvSpPr>
              <p:nvPr/>
            </p:nvSpPr>
            <p:spPr bwMode="auto">
              <a:xfrm>
                <a:off x="3132" y="1600"/>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90" name="Rectangle 735"/>
              <p:cNvSpPr>
                <a:spLocks noChangeArrowheads="1"/>
              </p:cNvSpPr>
              <p:nvPr/>
            </p:nvSpPr>
            <p:spPr bwMode="auto">
              <a:xfrm>
                <a:off x="3179" y="1600"/>
                <a:ext cx="6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91" name="Rectangle 736"/>
              <p:cNvSpPr>
                <a:spLocks noChangeArrowheads="1"/>
              </p:cNvSpPr>
              <p:nvPr/>
            </p:nvSpPr>
            <p:spPr bwMode="auto">
              <a:xfrm>
                <a:off x="3242" y="1600"/>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92" name="Rectangle 737"/>
              <p:cNvSpPr>
                <a:spLocks noChangeArrowheads="1"/>
              </p:cNvSpPr>
              <p:nvPr/>
            </p:nvSpPr>
            <p:spPr bwMode="auto">
              <a:xfrm>
                <a:off x="3297" y="1600"/>
                <a:ext cx="4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93" name="Rectangle 738"/>
              <p:cNvSpPr>
                <a:spLocks noChangeArrowheads="1"/>
              </p:cNvSpPr>
              <p:nvPr/>
            </p:nvSpPr>
            <p:spPr bwMode="auto">
              <a:xfrm>
                <a:off x="3336" y="1600"/>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94" name="Rectangle 739"/>
              <p:cNvSpPr>
                <a:spLocks noChangeArrowheads="1"/>
              </p:cNvSpPr>
              <p:nvPr/>
            </p:nvSpPr>
            <p:spPr bwMode="auto">
              <a:xfrm>
                <a:off x="2716" y="1812"/>
                <a:ext cx="4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95" name="Rectangle 740"/>
              <p:cNvSpPr>
                <a:spLocks noChangeArrowheads="1"/>
              </p:cNvSpPr>
              <p:nvPr/>
            </p:nvSpPr>
            <p:spPr bwMode="auto">
              <a:xfrm>
                <a:off x="2755" y="1812"/>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8</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96" name="Rectangle 741"/>
              <p:cNvSpPr>
                <a:spLocks noChangeArrowheads="1"/>
              </p:cNvSpPr>
              <p:nvPr/>
            </p:nvSpPr>
            <p:spPr bwMode="auto">
              <a:xfrm>
                <a:off x="2794" y="1812"/>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97" name="Rectangle 742"/>
              <p:cNvSpPr>
                <a:spLocks noChangeArrowheads="1"/>
              </p:cNvSpPr>
              <p:nvPr/>
            </p:nvSpPr>
            <p:spPr bwMode="auto">
              <a:xfrm>
                <a:off x="2810" y="1812"/>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98" name="Rectangle 743"/>
              <p:cNvSpPr>
                <a:spLocks noChangeArrowheads="1"/>
              </p:cNvSpPr>
              <p:nvPr/>
            </p:nvSpPr>
            <p:spPr bwMode="auto">
              <a:xfrm>
                <a:off x="2849" y="1812"/>
                <a:ext cx="2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599" name="Rectangle 744"/>
              <p:cNvSpPr>
                <a:spLocks noChangeArrowheads="1"/>
              </p:cNvSpPr>
              <p:nvPr/>
            </p:nvSpPr>
            <p:spPr bwMode="auto">
              <a:xfrm>
                <a:off x="2865" y="1812"/>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00" name="Rectangle 745"/>
              <p:cNvSpPr>
                <a:spLocks noChangeArrowheads="1"/>
              </p:cNvSpPr>
              <p:nvPr/>
            </p:nvSpPr>
            <p:spPr bwMode="auto">
              <a:xfrm>
                <a:off x="2920" y="1812"/>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01" name="Rectangle 746"/>
              <p:cNvSpPr>
                <a:spLocks noChangeArrowheads="1"/>
              </p:cNvSpPr>
              <p:nvPr/>
            </p:nvSpPr>
            <p:spPr bwMode="auto">
              <a:xfrm>
                <a:off x="2951" y="1812"/>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8</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02" name="Rectangle 747"/>
              <p:cNvSpPr>
                <a:spLocks noChangeArrowheads="1"/>
              </p:cNvSpPr>
              <p:nvPr/>
            </p:nvSpPr>
            <p:spPr bwMode="auto">
              <a:xfrm>
                <a:off x="2716" y="1883"/>
                <a:ext cx="4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03" name="Rectangle 748"/>
              <p:cNvSpPr>
                <a:spLocks noChangeArrowheads="1"/>
              </p:cNvSpPr>
              <p:nvPr/>
            </p:nvSpPr>
            <p:spPr bwMode="auto">
              <a:xfrm>
                <a:off x="2755" y="1883"/>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8</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04" name="Rectangle 749"/>
              <p:cNvSpPr>
                <a:spLocks noChangeArrowheads="1"/>
              </p:cNvSpPr>
              <p:nvPr/>
            </p:nvSpPr>
            <p:spPr bwMode="auto">
              <a:xfrm>
                <a:off x="2794" y="1883"/>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05" name="Rectangle 750"/>
              <p:cNvSpPr>
                <a:spLocks noChangeArrowheads="1"/>
              </p:cNvSpPr>
              <p:nvPr/>
            </p:nvSpPr>
            <p:spPr bwMode="auto">
              <a:xfrm>
                <a:off x="2810" y="1883"/>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06" name="Rectangle 751"/>
              <p:cNvSpPr>
                <a:spLocks noChangeArrowheads="1"/>
              </p:cNvSpPr>
              <p:nvPr/>
            </p:nvSpPr>
            <p:spPr bwMode="auto">
              <a:xfrm>
                <a:off x="2849" y="1883"/>
                <a:ext cx="2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07" name="Rectangle 752"/>
              <p:cNvSpPr>
                <a:spLocks noChangeArrowheads="1"/>
              </p:cNvSpPr>
              <p:nvPr/>
            </p:nvSpPr>
            <p:spPr bwMode="auto">
              <a:xfrm>
                <a:off x="2865" y="1883"/>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08" name="Rectangle 753"/>
              <p:cNvSpPr>
                <a:spLocks noChangeArrowheads="1"/>
              </p:cNvSpPr>
              <p:nvPr/>
            </p:nvSpPr>
            <p:spPr bwMode="auto">
              <a:xfrm>
                <a:off x="2920" y="1883"/>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09" name="Rectangle 754"/>
              <p:cNvSpPr>
                <a:spLocks noChangeArrowheads="1"/>
              </p:cNvSpPr>
              <p:nvPr/>
            </p:nvSpPr>
            <p:spPr bwMode="auto">
              <a:xfrm>
                <a:off x="2951" y="1883"/>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9</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10" name="Rectangle 755"/>
              <p:cNvSpPr>
                <a:spLocks noChangeArrowheads="1"/>
              </p:cNvSpPr>
              <p:nvPr/>
            </p:nvSpPr>
            <p:spPr bwMode="auto">
              <a:xfrm>
                <a:off x="2716" y="1953"/>
                <a:ext cx="4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11" name="Rectangle 756"/>
              <p:cNvSpPr>
                <a:spLocks noChangeArrowheads="1"/>
              </p:cNvSpPr>
              <p:nvPr/>
            </p:nvSpPr>
            <p:spPr bwMode="auto">
              <a:xfrm>
                <a:off x="2755" y="1953"/>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8</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12" name="Rectangle 757"/>
              <p:cNvSpPr>
                <a:spLocks noChangeArrowheads="1"/>
              </p:cNvSpPr>
              <p:nvPr/>
            </p:nvSpPr>
            <p:spPr bwMode="auto">
              <a:xfrm>
                <a:off x="2794" y="1953"/>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13" name="Rectangle 758"/>
              <p:cNvSpPr>
                <a:spLocks noChangeArrowheads="1"/>
              </p:cNvSpPr>
              <p:nvPr/>
            </p:nvSpPr>
            <p:spPr bwMode="auto">
              <a:xfrm>
                <a:off x="2810" y="1953"/>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14" name="Rectangle 759"/>
              <p:cNvSpPr>
                <a:spLocks noChangeArrowheads="1"/>
              </p:cNvSpPr>
              <p:nvPr/>
            </p:nvSpPr>
            <p:spPr bwMode="auto">
              <a:xfrm>
                <a:off x="2849" y="1953"/>
                <a:ext cx="2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15" name="Rectangle 760"/>
              <p:cNvSpPr>
                <a:spLocks noChangeArrowheads="1"/>
              </p:cNvSpPr>
              <p:nvPr/>
            </p:nvSpPr>
            <p:spPr bwMode="auto">
              <a:xfrm>
                <a:off x="2865" y="1953"/>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16" name="Rectangle 761"/>
              <p:cNvSpPr>
                <a:spLocks noChangeArrowheads="1"/>
              </p:cNvSpPr>
              <p:nvPr/>
            </p:nvSpPr>
            <p:spPr bwMode="auto">
              <a:xfrm>
                <a:off x="2920" y="1953"/>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17" name="Rectangle 762"/>
              <p:cNvSpPr>
                <a:spLocks noChangeArrowheads="1"/>
              </p:cNvSpPr>
              <p:nvPr/>
            </p:nvSpPr>
            <p:spPr bwMode="auto">
              <a:xfrm>
                <a:off x="2951" y="1953"/>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18" name="Rectangle 763"/>
              <p:cNvSpPr>
                <a:spLocks noChangeArrowheads="1"/>
              </p:cNvSpPr>
              <p:nvPr/>
            </p:nvSpPr>
            <p:spPr bwMode="auto">
              <a:xfrm>
                <a:off x="2716" y="2024"/>
                <a:ext cx="4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19" name="Rectangle 764"/>
              <p:cNvSpPr>
                <a:spLocks noChangeArrowheads="1"/>
              </p:cNvSpPr>
              <p:nvPr/>
            </p:nvSpPr>
            <p:spPr bwMode="auto">
              <a:xfrm>
                <a:off x="2755" y="2024"/>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8</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20" name="Rectangle 765"/>
              <p:cNvSpPr>
                <a:spLocks noChangeArrowheads="1"/>
              </p:cNvSpPr>
              <p:nvPr/>
            </p:nvSpPr>
            <p:spPr bwMode="auto">
              <a:xfrm>
                <a:off x="2794" y="2024"/>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21" name="Rectangle 766"/>
              <p:cNvSpPr>
                <a:spLocks noChangeArrowheads="1"/>
              </p:cNvSpPr>
              <p:nvPr/>
            </p:nvSpPr>
            <p:spPr bwMode="auto">
              <a:xfrm>
                <a:off x="2810" y="2024"/>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22" name="Rectangle 767"/>
              <p:cNvSpPr>
                <a:spLocks noChangeArrowheads="1"/>
              </p:cNvSpPr>
              <p:nvPr/>
            </p:nvSpPr>
            <p:spPr bwMode="auto">
              <a:xfrm>
                <a:off x="2849" y="2024"/>
                <a:ext cx="2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23" name="Rectangle 768"/>
              <p:cNvSpPr>
                <a:spLocks noChangeArrowheads="1"/>
              </p:cNvSpPr>
              <p:nvPr/>
            </p:nvSpPr>
            <p:spPr bwMode="auto">
              <a:xfrm>
                <a:off x="2865" y="2024"/>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24" name="Rectangle 769"/>
              <p:cNvSpPr>
                <a:spLocks noChangeArrowheads="1"/>
              </p:cNvSpPr>
              <p:nvPr/>
            </p:nvSpPr>
            <p:spPr bwMode="auto">
              <a:xfrm>
                <a:off x="2920" y="2024"/>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25" name="Rectangle 770"/>
              <p:cNvSpPr>
                <a:spLocks noChangeArrowheads="1"/>
              </p:cNvSpPr>
              <p:nvPr/>
            </p:nvSpPr>
            <p:spPr bwMode="auto">
              <a:xfrm>
                <a:off x="2951" y="2024"/>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26" name="Rectangle 771"/>
              <p:cNvSpPr>
                <a:spLocks noChangeArrowheads="1"/>
              </p:cNvSpPr>
              <p:nvPr/>
            </p:nvSpPr>
            <p:spPr bwMode="auto">
              <a:xfrm>
                <a:off x="2716" y="2094"/>
                <a:ext cx="4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27" name="Rectangle 772"/>
              <p:cNvSpPr>
                <a:spLocks noChangeArrowheads="1"/>
              </p:cNvSpPr>
              <p:nvPr/>
            </p:nvSpPr>
            <p:spPr bwMode="auto">
              <a:xfrm>
                <a:off x="2755" y="2094"/>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8</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28" name="Rectangle 773"/>
              <p:cNvSpPr>
                <a:spLocks noChangeArrowheads="1"/>
              </p:cNvSpPr>
              <p:nvPr/>
            </p:nvSpPr>
            <p:spPr bwMode="auto">
              <a:xfrm>
                <a:off x="2794" y="2094"/>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29" name="Rectangle 774"/>
              <p:cNvSpPr>
                <a:spLocks noChangeArrowheads="1"/>
              </p:cNvSpPr>
              <p:nvPr/>
            </p:nvSpPr>
            <p:spPr bwMode="auto">
              <a:xfrm>
                <a:off x="2810" y="2094"/>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30" name="Rectangle 775"/>
              <p:cNvSpPr>
                <a:spLocks noChangeArrowheads="1"/>
              </p:cNvSpPr>
              <p:nvPr/>
            </p:nvSpPr>
            <p:spPr bwMode="auto">
              <a:xfrm>
                <a:off x="2849" y="2094"/>
                <a:ext cx="2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31" name="Rectangle 776"/>
              <p:cNvSpPr>
                <a:spLocks noChangeArrowheads="1"/>
              </p:cNvSpPr>
              <p:nvPr/>
            </p:nvSpPr>
            <p:spPr bwMode="auto">
              <a:xfrm>
                <a:off x="2865" y="2094"/>
                <a:ext cx="4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32" name="Rectangle 777"/>
              <p:cNvSpPr>
                <a:spLocks noChangeArrowheads="1"/>
              </p:cNvSpPr>
              <p:nvPr/>
            </p:nvSpPr>
            <p:spPr bwMode="auto">
              <a:xfrm>
                <a:off x="2904" y="2094"/>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33" name="Rectangle 778"/>
              <p:cNvSpPr>
                <a:spLocks noChangeArrowheads="1"/>
              </p:cNvSpPr>
              <p:nvPr/>
            </p:nvSpPr>
            <p:spPr bwMode="auto">
              <a:xfrm>
                <a:off x="2959" y="2094"/>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34" name="Rectangle 779"/>
              <p:cNvSpPr>
                <a:spLocks noChangeArrowheads="1"/>
              </p:cNvSpPr>
              <p:nvPr/>
            </p:nvSpPr>
            <p:spPr bwMode="auto">
              <a:xfrm>
                <a:off x="2991" y="2094"/>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35" name="Rectangle 780"/>
              <p:cNvSpPr>
                <a:spLocks noChangeArrowheads="1"/>
              </p:cNvSpPr>
              <p:nvPr/>
            </p:nvSpPr>
            <p:spPr bwMode="auto">
              <a:xfrm>
                <a:off x="3038" y="2094"/>
                <a:ext cx="4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36" name="Rectangle 781"/>
              <p:cNvSpPr>
                <a:spLocks noChangeArrowheads="1"/>
              </p:cNvSpPr>
              <p:nvPr/>
            </p:nvSpPr>
            <p:spPr bwMode="auto">
              <a:xfrm>
                <a:off x="3085" y="2094"/>
                <a:ext cx="5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37" name="Rectangle 782"/>
              <p:cNvSpPr>
                <a:spLocks noChangeArrowheads="1"/>
              </p:cNvSpPr>
              <p:nvPr/>
            </p:nvSpPr>
            <p:spPr bwMode="auto">
              <a:xfrm>
                <a:off x="3132" y="2094"/>
                <a:ext cx="2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38" name="Rectangle 783"/>
              <p:cNvSpPr>
                <a:spLocks noChangeArrowheads="1"/>
              </p:cNvSpPr>
              <p:nvPr/>
            </p:nvSpPr>
            <p:spPr bwMode="auto">
              <a:xfrm>
                <a:off x="3156" y="2094"/>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39" name="Rectangle 784"/>
              <p:cNvSpPr>
                <a:spLocks noChangeArrowheads="1"/>
              </p:cNvSpPr>
              <p:nvPr/>
            </p:nvSpPr>
            <p:spPr bwMode="auto">
              <a:xfrm>
                <a:off x="3203" y="2094"/>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40" name="Rectangle 785"/>
              <p:cNvSpPr>
                <a:spLocks noChangeArrowheads="1"/>
              </p:cNvSpPr>
              <p:nvPr/>
            </p:nvSpPr>
            <p:spPr bwMode="auto">
              <a:xfrm>
                <a:off x="3242" y="2094"/>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41" name="Rectangle 786"/>
              <p:cNvSpPr>
                <a:spLocks noChangeArrowheads="1"/>
              </p:cNvSpPr>
              <p:nvPr/>
            </p:nvSpPr>
            <p:spPr bwMode="auto">
              <a:xfrm>
                <a:off x="2716" y="2165"/>
                <a:ext cx="4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42" name="Rectangle 787"/>
              <p:cNvSpPr>
                <a:spLocks noChangeArrowheads="1"/>
              </p:cNvSpPr>
              <p:nvPr/>
            </p:nvSpPr>
            <p:spPr bwMode="auto">
              <a:xfrm>
                <a:off x="2755" y="2165"/>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8</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43" name="Rectangle 788"/>
              <p:cNvSpPr>
                <a:spLocks noChangeArrowheads="1"/>
              </p:cNvSpPr>
              <p:nvPr/>
            </p:nvSpPr>
            <p:spPr bwMode="auto">
              <a:xfrm>
                <a:off x="2794" y="2165"/>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44" name="Rectangle 789"/>
              <p:cNvSpPr>
                <a:spLocks noChangeArrowheads="1"/>
              </p:cNvSpPr>
              <p:nvPr/>
            </p:nvSpPr>
            <p:spPr bwMode="auto">
              <a:xfrm>
                <a:off x="2810" y="2165"/>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45" name="Rectangle 790"/>
              <p:cNvSpPr>
                <a:spLocks noChangeArrowheads="1"/>
              </p:cNvSpPr>
              <p:nvPr/>
            </p:nvSpPr>
            <p:spPr bwMode="auto">
              <a:xfrm>
                <a:off x="2849" y="2165"/>
                <a:ext cx="2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46" name="Rectangle 791"/>
              <p:cNvSpPr>
                <a:spLocks noChangeArrowheads="1"/>
              </p:cNvSpPr>
              <p:nvPr/>
            </p:nvSpPr>
            <p:spPr bwMode="auto">
              <a:xfrm>
                <a:off x="2865" y="2165"/>
                <a:ext cx="4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47" name="Rectangle 792"/>
              <p:cNvSpPr>
                <a:spLocks noChangeArrowheads="1"/>
              </p:cNvSpPr>
              <p:nvPr/>
            </p:nvSpPr>
            <p:spPr bwMode="auto">
              <a:xfrm>
                <a:off x="2904" y="2165"/>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48" name="Rectangle 793"/>
              <p:cNvSpPr>
                <a:spLocks noChangeArrowheads="1"/>
              </p:cNvSpPr>
              <p:nvPr/>
            </p:nvSpPr>
            <p:spPr bwMode="auto">
              <a:xfrm>
                <a:off x="2959" y="2165"/>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49" name="Rectangle 794"/>
              <p:cNvSpPr>
                <a:spLocks noChangeArrowheads="1"/>
              </p:cNvSpPr>
              <p:nvPr/>
            </p:nvSpPr>
            <p:spPr bwMode="auto">
              <a:xfrm>
                <a:off x="2991" y="2165"/>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50" name="Rectangle 795"/>
              <p:cNvSpPr>
                <a:spLocks noChangeArrowheads="1"/>
              </p:cNvSpPr>
              <p:nvPr/>
            </p:nvSpPr>
            <p:spPr bwMode="auto">
              <a:xfrm>
                <a:off x="3006" y="2165"/>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51" name="Rectangle 796"/>
              <p:cNvSpPr>
                <a:spLocks noChangeArrowheads="1"/>
              </p:cNvSpPr>
              <p:nvPr/>
            </p:nvSpPr>
            <p:spPr bwMode="auto">
              <a:xfrm>
                <a:off x="3046" y="2165"/>
                <a:ext cx="2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52" name="Rectangle 797"/>
              <p:cNvSpPr>
                <a:spLocks noChangeArrowheads="1"/>
              </p:cNvSpPr>
              <p:nvPr/>
            </p:nvSpPr>
            <p:spPr bwMode="auto">
              <a:xfrm>
                <a:off x="3061" y="2165"/>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53" name="Rectangle 798"/>
              <p:cNvSpPr>
                <a:spLocks noChangeArrowheads="1"/>
              </p:cNvSpPr>
              <p:nvPr/>
            </p:nvSpPr>
            <p:spPr bwMode="auto">
              <a:xfrm>
                <a:off x="3116" y="2165"/>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54" name="Rectangle 799"/>
              <p:cNvSpPr>
                <a:spLocks noChangeArrowheads="1"/>
              </p:cNvSpPr>
              <p:nvPr/>
            </p:nvSpPr>
            <p:spPr bwMode="auto">
              <a:xfrm>
                <a:off x="3148" y="2165"/>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55" name="Rectangle 800"/>
              <p:cNvSpPr>
                <a:spLocks noChangeArrowheads="1"/>
              </p:cNvSpPr>
              <p:nvPr/>
            </p:nvSpPr>
            <p:spPr bwMode="auto">
              <a:xfrm>
                <a:off x="2716" y="2235"/>
                <a:ext cx="4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56" name="Rectangle 801"/>
              <p:cNvSpPr>
                <a:spLocks noChangeArrowheads="1"/>
              </p:cNvSpPr>
              <p:nvPr/>
            </p:nvSpPr>
            <p:spPr bwMode="auto">
              <a:xfrm>
                <a:off x="2755" y="2235"/>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8</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57" name="Rectangle 802"/>
              <p:cNvSpPr>
                <a:spLocks noChangeArrowheads="1"/>
              </p:cNvSpPr>
              <p:nvPr/>
            </p:nvSpPr>
            <p:spPr bwMode="auto">
              <a:xfrm>
                <a:off x="2794" y="2235"/>
                <a:ext cx="1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58" name="Rectangle 803"/>
              <p:cNvSpPr>
                <a:spLocks noChangeArrowheads="1"/>
              </p:cNvSpPr>
              <p:nvPr/>
            </p:nvSpPr>
            <p:spPr bwMode="auto">
              <a:xfrm>
                <a:off x="2810" y="2235"/>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59" name="Rectangle 804"/>
              <p:cNvSpPr>
                <a:spLocks noChangeArrowheads="1"/>
              </p:cNvSpPr>
              <p:nvPr/>
            </p:nvSpPr>
            <p:spPr bwMode="auto">
              <a:xfrm>
                <a:off x="2849" y="2235"/>
                <a:ext cx="2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60" name="Rectangle 805"/>
              <p:cNvSpPr>
                <a:spLocks noChangeArrowheads="1"/>
              </p:cNvSpPr>
              <p:nvPr/>
            </p:nvSpPr>
            <p:spPr bwMode="auto">
              <a:xfrm>
                <a:off x="2865" y="2235"/>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61" name="Rectangle 806"/>
              <p:cNvSpPr>
                <a:spLocks noChangeArrowheads="1"/>
              </p:cNvSpPr>
              <p:nvPr/>
            </p:nvSpPr>
            <p:spPr bwMode="auto">
              <a:xfrm>
                <a:off x="2920" y="2235"/>
                <a:ext cx="5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662" name="Rectangle 807"/>
              <p:cNvSpPr>
                <a:spLocks noChangeArrowheads="1"/>
              </p:cNvSpPr>
              <p:nvPr/>
            </p:nvSpPr>
            <p:spPr bwMode="auto">
              <a:xfrm>
                <a:off x="2967" y="2235"/>
                <a:ext cx="4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grpSp>
        <p:sp>
          <p:nvSpPr>
            <p:cNvPr id="54679" name="Rectangle 809"/>
            <p:cNvSpPr>
              <a:spLocks noChangeArrowheads="1"/>
            </p:cNvSpPr>
            <p:nvPr/>
          </p:nvSpPr>
          <p:spPr bwMode="auto">
            <a:xfrm>
              <a:off x="8507413" y="349363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80" name="Rectangle 810"/>
            <p:cNvSpPr>
              <a:spLocks noChangeArrowheads="1"/>
            </p:cNvSpPr>
            <p:nvPr/>
          </p:nvSpPr>
          <p:spPr bwMode="auto">
            <a:xfrm>
              <a:off x="8558213" y="3493632"/>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81" name="Rectangle 811"/>
            <p:cNvSpPr>
              <a:spLocks noChangeArrowheads="1"/>
            </p:cNvSpPr>
            <p:nvPr/>
          </p:nvSpPr>
          <p:spPr bwMode="auto">
            <a:xfrm>
              <a:off x="8632825" y="3493632"/>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82" name="Rectangle 812"/>
            <p:cNvSpPr>
              <a:spLocks noChangeArrowheads="1"/>
            </p:cNvSpPr>
            <p:nvPr/>
          </p:nvSpPr>
          <p:spPr bwMode="auto">
            <a:xfrm>
              <a:off x="8707438" y="3493632"/>
              <a:ext cx="8976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83" name="Rectangle 813"/>
            <p:cNvSpPr>
              <a:spLocks noChangeArrowheads="1"/>
            </p:cNvSpPr>
            <p:nvPr/>
          </p:nvSpPr>
          <p:spPr bwMode="auto">
            <a:xfrm>
              <a:off x="8782050" y="3493632"/>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84" name="Rectangle 814"/>
            <p:cNvSpPr>
              <a:spLocks noChangeArrowheads="1"/>
            </p:cNvSpPr>
            <p:nvPr/>
          </p:nvSpPr>
          <p:spPr bwMode="auto">
            <a:xfrm>
              <a:off x="8818563" y="3493632"/>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85" name="Rectangle 815"/>
            <p:cNvSpPr>
              <a:spLocks noChangeArrowheads="1"/>
            </p:cNvSpPr>
            <p:nvPr/>
          </p:nvSpPr>
          <p:spPr bwMode="auto">
            <a:xfrm>
              <a:off x="8882063" y="3493632"/>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86" name="Rectangle 816"/>
            <p:cNvSpPr>
              <a:spLocks noChangeArrowheads="1"/>
            </p:cNvSpPr>
            <p:nvPr/>
          </p:nvSpPr>
          <p:spPr bwMode="auto">
            <a:xfrm>
              <a:off x="8956675" y="349363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87" name="Rectangle 817"/>
            <p:cNvSpPr>
              <a:spLocks noChangeArrowheads="1"/>
            </p:cNvSpPr>
            <p:nvPr/>
          </p:nvSpPr>
          <p:spPr bwMode="auto">
            <a:xfrm>
              <a:off x="9018588" y="3493632"/>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88" name="Rectangle 818"/>
            <p:cNvSpPr>
              <a:spLocks noChangeArrowheads="1"/>
            </p:cNvSpPr>
            <p:nvPr/>
          </p:nvSpPr>
          <p:spPr bwMode="auto">
            <a:xfrm>
              <a:off x="9043988" y="349363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89" name="Rectangle 819"/>
            <p:cNvSpPr>
              <a:spLocks noChangeArrowheads="1"/>
            </p:cNvSpPr>
            <p:nvPr/>
          </p:nvSpPr>
          <p:spPr bwMode="auto">
            <a:xfrm>
              <a:off x="8034338" y="3606345"/>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90" name="Rectangle 820"/>
            <p:cNvSpPr>
              <a:spLocks noChangeArrowheads="1"/>
            </p:cNvSpPr>
            <p:nvPr/>
          </p:nvSpPr>
          <p:spPr bwMode="auto">
            <a:xfrm>
              <a:off x="8096250" y="360634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8</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91" name="Rectangle 821"/>
            <p:cNvSpPr>
              <a:spLocks noChangeArrowheads="1"/>
            </p:cNvSpPr>
            <p:nvPr/>
          </p:nvSpPr>
          <p:spPr bwMode="auto">
            <a:xfrm>
              <a:off x="8158163" y="3606345"/>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92" name="Rectangle 822"/>
            <p:cNvSpPr>
              <a:spLocks noChangeArrowheads="1"/>
            </p:cNvSpPr>
            <p:nvPr/>
          </p:nvSpPr>
          <p:spPr bwMode="auto">
            <a:xfrm>
              <a:off x="8183563" y="360634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93" name="Rectangle 823"/>
            <p:cNvSpPr>
              <a:spLocks noChangeArrowheads="1"/>
            </p:cNvSpPr>
            <p:nvPr/>
          </p:nvSpPr>
          <p:spPr bwMode="auto">
            <a:xfrm>
              <a:off x="8245475" y="3606345"/>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94" name="Rectangle 824"/>
            <p:cNvSpPr>
              <a:spLocks noChangeArrowheads="1"/>
            </p:cNvSpPr>
            <p:nvPr/>
          </p:nvSpPr>
          <p:spPr bwMode="auto">
            <a:xfrm>
              <a:off x="8270875" y="3606345"/>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95" name="Rectangle 825"/>
            <p:cNvSpPr>
              <a:spLocks noChangeArrowheads="1"/>
            </p:cNvSpPr>
            <p:nvPr/>
          </p:nvSpPr>
          <p:spPr bwMode="auto">
            <a:xfrm>
              <a:off x="8358188" y="3606345"/>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96" name="Rectangle 826"/>
            <p:cNvSpPr>
              <a:spLocks noChangeArrowheads="1"/>
            </p:cNvSpPr>
            <p:nvPr/>
          </p:nvSpPr>
          <p:spPr bwMode="auto">
            <a:xfrm>
              <a:off x="8432800" y="3606345"/>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97" name="Rectangle 827"/>
            <p:cNvSpPr>
              <a:spLocks noChangeArrowheads="1"/>
            </p:cNvSpPr>
            <p:nvPr/>
          </p:nvSpPr>
          <p:spPr bwMode="auto">
            <a:xfrm>
              <a:off x="8507413" y="360634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98" name="Rectangle 828"/>
            <p:cNvSpPr>
              <a:spLocks noChangeArrowheads="1"/>
            </p:cNvSpPr>
            <p:nvPr/>
          </p:nvSpPr>
          <p:spPr bwMode="auto">
            <a:xfrm>
              <a:off x="8558213" y="3606345"/>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699" name="Rectangle 829"/>
            <p:cNvSpPr>
              <a:spLocks noChangeArrowheads="1"/>
            </p:cNvSpPr>
            <p:nvPr/>
          </p:nvSpPr>
          <p:spPr bwMode="auto">
            <a:xfrm>
              <a:off x="8620125" y="3606345"/>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00" name="Rectangle 830"/>
            <p:cNvSpPr>
              <a:spLocks noChangeArrowheads="1"/>
            </p:cNvSpPr>
            <p:nvPr/>
          </p:nvSpPr>
          <p:spPr bwMode="auto">
            <a:xfrm>
              <a:off x="8694738" y="3606345"/>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01" name="Rectangle 831"/>
            <p:cNvSpPr>
              <a:spLocks noChangeArrowheads="1"/>
            </p:cNvSpPr>
            <p:nvPr/>
          </p:nvSpPr>
          <p:spPr bwMode="auto">
            <a:xfrm>
              <a:off x="8756650" y="3606345"/>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02" name="Rectangle 832"/>
            <p:cNvSpPr>
              <a:spLocks noChangeArrowheads="1"/>
            </p:cNvSpPr>
            <p:nvPr/>
          </p:nvSpPr>
          <p:spPr bwMode="auto">
            <a:xfrm>
              <a:off x="8794750" y="3606345"/>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03" name="Rectangle 833"/>
            <p:cNvSpPr>
              <a:spLocks noChangeArrowheads="1"/>
            </p:cNvSpPr>
            <p:nvPr/>
          </p:nvSpPr>
          <p:spPr bwMode="auto">
            <a:xfrm>
              <a:off x="8843963" y="3606345"/>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04" name="Rectangle 834"/>
            <p:cNvSpPr>
              <a:spLocks noChangeArrowheads="1"/>
            </p:cNvSpPr>
            <p:nvPr/>
          </p:nvSpPr>
          <p:spPr bwMode="auto">
            <a:xfrm>
              <a:off x="8931275" y="360634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05" name="Rectangle 835"/>
            <p:cNvSpPr>
              <a:spLocks noChangeArrowheads="1"/>
            </p:cNvSpPr>
            <p:nvPr/>
          </p:nvSpPr>
          <p:spPr bwMode="auto">
            <a:xfrm>
              <a:off x="8993188" y="3606345"/>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06" name="Rectangle 836"/>
            <p:cNvSpPr>
              <a:spLocks noChangeArrowheads="1"/>
            </p:cNvSpPr>
            <p:nvPr/>
          </p:nvSpPr>
          <p:spPr bwMode="auto">
            <a:xfrm>
              <a:off x="9018588" y="360634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07" name="Rectangle 837"/>
            <p:cNvSpPr>
              <a:spLocks noChangeArrowheads="1"/>
            </p:cNvSpPr>
            <p:nvPr/>
          </p:nvSpPr>
          <p:spPr bwMode="auto">
            <a:xfrm>
              <a:off x="8034338" y="3942895"/>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08" name="Rectangle 838"/>
            <p:cNvSpPr>
              <a:spLocks noChangeArrowheads="1"/>
            </p:cNvSpPr>
            <p:nvPr/>
          </p:nvSpPr>
          <p:spPr bwMode="auto">
            <a:xfrm>
              <a:off x="8096250" y="394289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9</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09" name="Rectangle 839"/>
            <p:cNvSpPr>
              <a:spLocks noChangeArrowheads="1"/>
            </p:cNvSpPr>
            <p:nvPr/>
          </p:nvSpPr>
          <p:spPr bwMode="auto">
            <a:xfrm>
              <a:off x="8158163" y="3942895"/>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10" name="Rectangle 840"/>
            <p:cNvSpPr>
              <a:spLocks noChangeArrowheads="1"/>
            </p:cNvSpPr>
            <p:nvPr/>
          </p:nvSpPr>
          <p:spPr bwMode="auto">
            <a:xfrm>
              <a:off x="8183563" y="394289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11" name="Rectangle 841"/>
            <p:cNvSpPr>
              <a:spLocks noChangeArrowheads="1"/>
            </p:cNvSpPr>
            <p:nvPr/>
          </p:nvSpPr>
          <p:spPr bwMode="auto">
            <a:xfrm>
              <a:off x="8245475" y="3942895"/>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12" name="Rectangle 842"/>
            <p:cNvSpPr>
              <a:spLocks noChangeArrowheads="1"/>
            </p:cNvSpPr>
            <p:nvPr/>
          </p:nvSpPr>
          <p:spPr bwMode="auto">
            <a:xfrm>
              <a:off x="8270875" y="3942895"/>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13" name="Rectangle 843"/>
            <p:cNvSpPr>
              <a:spLocks noChangeArrowheads="1"/>
            </p:cNvSpPr>
            <p:nvPr/>
          </p:nvSpPr>
          <p:spPr bwMode="auto">
            <a:xfrm>
              <a:off x="8358188" y="3942895"/>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14" name="Rectangle 844"/>
            <p:cNvSpPr>
              <a:spLocks noChangeArrowheads="1"/>
            </p:cNvSpPr>
            <p:nvPr/>
          </p:nvSpPr>
          <p:spPr bwMode="auto">
            <a:xfrm>
              <a:off x="8432800" y="3942895"/>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15" name="Rectangle 845"/>
            <p:cNvSpPr>
              <a:spLocks noChangeArrowheads="1"/>
            </p:cNvSpPr>
            <p:nvPr/>
          </p:nvSpPr>
          <p:spPr bwMode="auto">
            <a:xfrm>
              <a:off x="8507413" y="394289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16" name="Rectangle 846"/>
            <p:cNvSpPr>
              <a:spLocks noChangeArrowheads="1"/>
            </p:cNvSpPr>
            <p:nvPr/>
          </p:nvSpPr>
          <p:spPr bwMode="auto">
            <a:xfrm>
              <a:off x="8569325" y="3942895"/>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17" name="Rectangle 847"/>
            <p:cNvSpPr>
              <a:spLocks noChangeArrowheads="1"/>
            </p:cNvSpPr>
            <p:nvPr/>
          </p:nvSpPr>
          <p:spPr bwMode="auto">
            <a:xfrm>
              <a:off x="8632825" y="3942895"/>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X</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18" name="Rectangle 848"/>
            <p:cNvSpPr>
              <a:spLocks noChangeArrowheads="1"/>
            </p:cNvSpPr>
            <p:nvPr/>
          </p:nvSpPr>
          <p:spPr bwMode="auto">
            <a:xfrm>
              <a:off x="8720138" y="3942895"/>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19" name="Rectangle 849"/>
            <p:cNvSpPr>
              <a:spLocks noChangeArrowheads="1"/>
            </p:cNvSpPr>
            <p:nvPr/>
          </p:nvSpPr>
          <p:spPr bwMode="auto">
            <a:xfrm>
              <a:off x="8034338" y="4054020"/>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20" name="Rectangle 850"/>
            <p:cNvSpPr>
              <a:spLocks noChangeArrowheads="1"/>
            </p:cNvSpPr>
            <p:nvPr/>
          </p:nvSpPr>
          <p:spPr bwMode="auto">
            <a:xfrm>
              <a:off x="8096250" y="4054020"/>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9</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21" name="Rectangle 851"/>
            <p:cNvSpPr>
              <a:spLocks noChangeArrowheads="1"/>
            </p:cNvSpPr>
            <p:nvPr/>
          </p:nvSpPr>
          <p:spPr bwMode="auto">
            <a:xfrm>
              <a:off x="8158163" y="4054020"/>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22" name="Rectangle 852"/>
            <p:cNvSpPr>
              <a:spLocks noChangeArrowheads="1"/>
            </p:cNvSpPr>
            <p:nvPr/>
          </p:nvSpPr>
          <p:spPr bwMode="auto">
            <a:xfrm>
              <a:off x="8183563" y="4054020"/>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23" name="Rectangle 853"/>
            <p:cNvSpPr>
              <a:spLocks noChangeArrowheads="1"/>
            </p:cNvSpPr>
            <p:nvPr/>
          </p:nvSpPr>
          <p:spPr bwMode="auto">
            <a:xfrm>
              <a:off x="8245475" y="4054020"/>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24" name="Rectangle 854"/>
            <p:cNvSpPr>
              <a:spLocks noChangeArrowheads="1"/>
            </p:cNvSpPr>
            <p:nvPr/>
          </p:nvSpPr>
          <p:spPr bwMode="auto">
            <a:xfrm>
              <a:off x="8270875" y="4054020"/>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25" name="Rectangle 855"/>
            <p:cNvSpPr>
              <a:spLocks noChangeArrowheads="1"/>
            </p:cNvSpPr>
            <p:nvPr/>
          </p:nvSpPr>
          <p:spPr bwMode="auto">
            <a:xfrm>
              <a:off x="8358188" y="4054020"/>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26" name="Rectangle 856"/>
            <p:cNvSpPr>
              <a:spLocks noChangeArrowheads="1"/>
            </p:cNvSpPr>
            <p:nvPr/>
          </p:nvSpPr>
          <p:spPr bwMode="auto">
            <a:xfrm>
              <a:off x="8432800" y="4054020"/>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27" name="Rectangle 857"/>
            <p:cNvSpPr>
              <a:spLocks noChangeArrowheads="1"/>
            </p:cNvSpPr>
            <p:nvPr/>
          </p:nvSpPr>
          <p:spPr bwMode="auto">
            <a:xfrm>
              <a:off x="8507413" y="4054020"/>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28" name="Rectangle 858"/>
            <p:cNvSpPr>
              <a:spLocks noChangeArrowheads="1"/>
            </p:cNvSpPr>
            <p:nvPr/>
          </p:nvSpPr>
          <p:spPr bwMode="auto">
            <a:xfrm>
              <a:off x="8569325" y="4054020"/>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29" name="Rectangle 859"/>
            <p:cNvSpPr>
              <a:spLocks noChangeArrowheads="1"/>
            </p:cNvSpPr>
            <p:nvPr/>
          </p:nvSpPr>
          <p:spPr bwMode="auto">
            <a:xfrm>
              <a:off x="8645525" y="4054020"/>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X</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30" name="Rectangle 860"/>
            <p:cNvSpPr>
              <a:spLocks noChangeArrowheads="1"/>
            </p:cNvSpPr>
            <p:nvPr/>
          </p:nvSpPr>
          <p:spPr bwMode="auto">
            <a:xfrm>
              <a:off x="8720138" y="4054020"/>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31" name="Rectangle 861"/>
            <p:cNvSpPr>
              <a:spLocks noChangeArrowheads="1"/>
            </p:cNvSpPr>
            <p:nvPr/>
          </p:nvSpPr>
          <p:spPr bwMode="auto">
            <a:xfrm>
              <a:off x="8034338" y="4166732"/>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32" name="Rectangle 862"/>
            <p:cNvSpPr>
              <a:spLocks noChangeArrowheads="1"/>
            </p:cNvSpPr>
            <p:nvPr/>
          </p:nvSpPr>
          <p:spPr bwMode="auto">
            <a:xfrm>
              <a:off x="8096250" y="416673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9</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33" name="Rectangle 863"/>
            <p:cNvSpPr>
              <a:spLocks noChangeArrowheads="1"/>
            </p:cNvSpPr>
            <p:nvPr/>
          </p:nvSpPr>
          <p:spPr bwMode="auto">
            <a:xfrm>
              <a:off x="8158163" y="4166732"/>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34" name="Rectangle 864"/>
            <p:cNvSpPr>
              <a:spLocks noChangeArrowheads="1"/>
            </p:cNvSpPr>
            <p:nvPr/>
          </p:nvSpPr>
          <p:spPr bwMode="auto">
            <a:xfrm>
              <a:off x="8183563" y="416673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35" name="Rectangle 865"/>
            <p:cNvSpPr>
              <a:spLocks noChangeArrowheads="1"/>
            </p:cNvSpPr>
            <p:nvPr/>
          </p:nvSpPr>
          <p:spPr bwMode="auto">
            <a:xfrm>
              <a:off x="8245475" y="4166732"/>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36" name="Rectangle 866"/>
            <p:cNvSpPr>
              <a:spLocks noChangeArrowheads="1"/>
            </p:cNvSpPr>
            <p:nvPr/>
          </p:nvSpPr>
          <p:spPr bwMode="auto">
            <a:xfrm>
              <a:off x="8270875" y="4166732"/>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37" name="Rectangle 867"/>
            <p:cNvSpPr>
              <a:spLocks noChangeArrowheads="1"/>
            </p:cNvSpPr>
            <p:nvPr/>
          </p:nvSpPr>
          <p:spPr bwMode="auto">
            <a:xfrm>
              <a:off x="8358188" y="4166732"/>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38" name="Rectangle 868"/>
            <p:cNvSpPr>
              <a:spLocks noChangeArrowheads="1"/>
            </p:cNvSpPr>
            <p:nvPr/>
          </p:nvSpPr>
          <p:spPr bwMode="auto">
            <a:xfrm>
              <a:off x="8432800" y="4166732"/>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39" name="Rectangle 869"/>
            <p:cNvSpPr>
              <a:spLocks noChangeArrowheads="1"/>
            </p:cNvSpPr>
            <p:nvPr/>
          </p:nvSpPr>
          <p:spPr bwMode="auto">
            <a:xfrm>
              <a:off x="8507413" y="416673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40" name="Rectangle 870"/>
            <p:cNvSpPr>
              <a:spLocks noChangeArrowheads="1"/>
            </p:cNvSpPr>
            <p:nvPr/>
          </p:nvSpPr>
          <p:spPr bwMode="auto">
            <a:xfrm>
              <a:off x="8569325" y="4166732"/>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41" name="Rectangle 871"/>
            <p:cNvSpPr>
              <a:spLocks noChangeArrowheads="1"/>
            </p:cNvSpPr>
            <p:nvPr/>
          </p:nvSpPr>
          <p:spPr bwMode="auto">
            <a:xfrm>
              <a:off x="8645525" y="4166732"/>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42" name="Rectangle 872"/>
            <p:cNvSpPr>
              <a:spLocks noChangeArrowheads="1"/>
            </p:cNvSpPr>
            <p:nvPr/>
          </p:nvSpPr>
          <p:spPr bwMode="auto">
            <a:xfrm>
              <a:off x="8707438" y="4166732"/>
              <a:ext cx="8976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43" name="Rectangle 873"/>
            <p:cNvSpPr>
              <a:spLocks noChangeArrowheads="1"/>
            </p:cNvSpPr>
            <p:nvPr/>
          </p:nvSpPr>
          <p:spPr bwMode="auto">
            <a:xfrm>
              <a:off x="8034338" y="4277857"/>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44" name="Rectangle 874"/>
            <p:cNvSpPr>
              <a:spLocks noChangeArrowheads="1"/>
            </p:cNvSpPr>
            <p:nvPr/>
          </p:nvSpPr>
          <p:spPr bwMode="auto">
            <a:xfrm>
              <a:off x="8096250" y="4277857"/>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9</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45" name="Rectangle 875"/>
            <p:cNvSpPr>
              <a:spLocks noChangeArrowheads="1"/>
            </p:cNvSpPr>
            <p:nvPr/>
          </p:nvSpPr>
          <p:spPr bwMode="auto">
            <a:xfrm>
              <a:off x="8158163" y="4277857"/>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46" name="Rectangle 876"/>
            <p:cNvSpPr>
              <a:spLocks noChangeArrowheads="1"/>
            </p:cNvSpPr>
            <p:nvPr/>
          </p:nvSpPr>
          <p:spPr bwMode="auto">
            <a:xfrm>
              <a:off x="8183563" y="4277857"/>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47" name="Rectangle 877"/>
            <p:cNvSpPr>
              <a:spLocks noChangeArrowheads="1"/>
            </p:cNvSpPr>
            <p:nvPr/>
          </p:nvSpPr>
          <p:spPr bwMode="auto">
            <a:xfrm>
              <a:off x="8245475" y="4277857"/>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48" name="Rectangle 878"/>
            <p:cNvSpPr>
              <a:spLocks noChangeArrowheads="1"/>
            </p:cNvSpPr>
            <p:nvPr/>
          </p:nvSpPr>
          <p:spPr bwMode="auto">
            <a:xfrm>
              <a:off x="8270875" y="4277857"/>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49" name="Rectangle 879"/>
            <p:cNvSpPr>
              <a:spLocks noChangeArrowheads="1"/>
            </p:cNvSpPr>
            <p:nvPr/>
          </p:nvSpPr>
          <p:spPr bwMode="auto">
            <a:xfrm>
              <a:off x="8358188" y="4277857"/>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50" name="Rectangle 880"/>
            <p:cNvSpPr>
              <a:spLocks noChangeArrowheads="1"/>
            </p:cNvSpPr>
            <p:nvPr/>
          </p:nvSpPr>
          <p:spPr bwMode="auto">
            <a:xfrm>
              <a:off x="8432800" y="4277857"/>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51" name="Rectangle 881"/>
            <p:cNvSpPr>
              <a:spLocks noChangeArrowheads="1"/>
            </p:cNvSpPr>
            <p:nvPr/>
          </p:nvSpPr>
          <p:spPr bwMode="auto">
            <a:xfrm>
              <a:off x="8507413" y="4277857"/>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52" name="Rectangle 882"/>
            <p:cNvSpPr>
              <a:spLocks noChangeArrowheads="1"/>
            </p:cNvSpPr>
            <p:nvPr/>
          </p:nvSpPr>
          <p:spPr bwMode="auto">
            <a:xfrm>
              <a:off x="8569325" y="4277857"/>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53" name="Rectangle 883"/>
            <p:cNvSpPr>
              <a:spLocks noChangeArrowheads="1"/>
            </p:cNvSpPr>
            <p:nvPr/>
          </p:nvSpPr>
          <p:spPr bwMode="auto">
            <a:xfrm>
              <a:off x="8632825" y="4277857"/>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54" name="Rectangle 884"/>
            <p:cNvSpPr>
              <a:spLocks noChangeArrowheads="1"/>
            </p:cNvSpPr>
            <p:nvPr/>
          </p:nvSpPr>
          <p:spPr bwMode="auto">
            <a:xfrm>
              <a:off x="8694738" y="4277857"/>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55" name="Rectangle 885"/>
            <p:cNvSpPr>
              <a:spLocks noChangeArrowheads="1"/>
            </p:cNvSpPr>
            <p:nvPr/>
          </p:nvSpPr>
          <p:spPr bwMode="auto">
            <a:xfrm>
              <a:off x="8034338" y="4390570"/>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56" name="Rectangle 886"/>
            <p:cNvSpPr>
              <a:spLocks noChangeArrowheads="1"/>
            </p:cNvSpPr>
            <p:nvPr/>
          </p:nvSpPr>
          <p:spPr bwMode="auto">
            <a:xfrm>
              <a:off x="8096250" y="4390570"/>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9</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57" name="Rectangle 887"/>
            <p:cNvSpPr>
              <a:spLocks noChangeArrowheads="1"/>
            </p:cNvSpPr>
            <p:nvPr/>
          </p:nvSpPr>
          <p:spPr bwMode="auto">
            <a:xfrm>
              <a:off x="8158163" y="4390570"/>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58" name="Rectangle 888"/>
            <p:cNvSpPr>
              <a:spLocks noChangeArrowheads="1"/>
            </p:cNvSpPr>
            <p:nvPr/>
          </p:nvSpPr>
          <p:spPr bwMode="auto">
            <a:xfrm>
              <a:off x="8183563" y="4390570"/>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59" name="Rectangle 889"/>
            <p:cNvSpPr>
              <a:spLocks noChangeArrowheads="1"/>
            </p:cNvSpPr>
            <p:nvPr/>
          </p:nvSpPr>
          <p:spPr bwMode="auto">
            <a:xfrm>
              <a:off x="8245475" y="4390570"/>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60" name="Rectangle 890"/>
            <p:cNvSpPr>
              <a:spLocks noChangeArrowheads="1"/>
            </p:cNvSpPr>
            <p:nvPr/>
          </p:nvSpPr>
          <p:spPr bwMode="auto">
            <a:xfrm>
              <a:off x="8270875" y="4390570"/>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61" name="Rectangle 891"/>
            <p:cNvSpPr>
              <a:spLocks noChangeArrowheads="1"/>
            </p:cNvSpPr>
            <p:nvPr/>
          </p:nvSpPr>
          <p:spPr bwMode="auto">
            <a:xfrm>
              <a:off x="8332788" y="4390570"/>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62" name="Rectangle 892"/>
            <p:cNvSpPr>
              <a:spLocks noChangeArrowheads="1"/>
            </p:cNvSpPr>
            <p:nvPr/>
          </p:nvSpPr>
          <p:spPr bwMode="auto">
            <a:xfrm>
              <a:off x="8420100" y="4390570"/>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63" name="Rectangle 893"/>
            <p:cNvSpPr>
              <a:spLocks noChangeArrowheads="1"/>
            </p:cNvSpPr>
            <p:nvPr/>
          </p:nvSpPr>
          <p:spPr bwMode="auto">
            <a:xfrm>
              <a:off x="8470900" y="4390570"/>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64" name="Rectangle 894"/>
            <p:cNvSpPr>
              <a:spLocks noChangeArrowheads="1"/>
            </p:cNvSpPr>
            <p:nvPr/>
          </p:nvSpPr>
          <p:spPr bwMode="auto">
            <a:xfrm>
              <a:off x="8494713" y="4390570"/>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65" name="Rectangle 895"/>
            <p:cNvSpPr>
              <a:spLocks noChangeArrowheads="1"/>
            </p:cNvSpPr>
            <p:nvPr/>
          </p:nvSpPr>
          <p:spPr bwMode="auto">
            <a:xfrm>
              <a:off x="8034338" y="4503282"/>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66" name="Rectangle 896"/>
            <p:cNvSpPr>
              <a:spLocks noChangeArrowheads="1"/>
            </p:cNvSpPr>
            <p:nvPr/>
          </p:nvSpPr>
          <p:spPr bwMode="auto">
            <a:xfrm>
              <a:off x="8096250" y="450328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9</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67" name="Rectangle 897"/>
            <p:cNvSpPr>
              <a:spLocks noChangeArrowheads="1"/>
            </p:cNvSpPr>
            <p:nvPr/>
          </p:nvSpPr>
          <p:spPr bwMode="auto">
            <a:xfrm>
              <a:off x="8158163" y="4503282"/>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68" name="Rectangle 898"/>
            <p:cNvSpPr>
              <a:spLocks noChangeArrowheads="1"/>
            </p:cNvSpPr>
            <p:nvPr/>
          </p:nvSpPr>
          <p:spPr bwMode="auto">
            <a:xfrm>
              <a:off x="8183563" y="450328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69" name="Rectangle 899"/>
            <p:cNvSpPr>
              <a:spLocks noChangeArrowheads="1"/>
            </p:cNvSpPr>
            <p:nvPr/>
          </p:nvSpPr>
          <p:spPr bwMode="auto">
            <a:xfrm>
              <a:off x="8245475" y="4503282"/>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70" name="Rectangle 900"/>
            <p:cNvSpPr>
              <a:spLocks noChangeArrowheads="1"/>
            </p:cNvSpPr>
            <p:nvPr/>
          </p:nvSpPr>
          <p:spPr bwMode="auto">
            <a:xfrm>
              <a:off x="8270875" y="4503282"/>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71" name="Rectangle 901"/>
            <p:cNvSpPr>
              <a:spLocks noChangeArrowheads="1"/>
            </p:cNvSpPr>
            <p:nvPr/>
          </p:nvSpPr>
          <p:spPr bwMode="auto">
            <a:xfrm>
              <a:off x="8332788" y="4503282"/>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72" name="Rectangle 902"/>
            <p:cNvSpPr>
              <a:spLocks noChangeArrowheads="1"/>
            </p:cNvSpPr>
            <p:nvPr/>
          </p:nvSpPr>
          <p:spPr bwMode="auto">
            <a:xfrm>
              <a:off x="8420100" y="450328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73" name="Rectangle 903"/>
            <p:cNvSpPr>
              <a:spLocks noChangeArrowheads="1"/>
            </p:cNvSpPr>
            <p:nvPr/>
          </p:nvSpPr>
          <p:spPr bwMode="auto">
            <a:xfrm>
              <a:off x="8470900" y="4503282"/>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74" name="Rectangle 904"/>
            <p:cNvSpPr>
              <a:spLocks noChangeArrowheads="1"/>
            </p:cNvSpPr>
            <p:nvPr/>
          </p:nvSpPr>
          <p:spPr bwMode="auto">
            <a:xfrm>
              <a:off x="8494713" y="450328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75" name="Rectangle 905"/>
            <p:cNvSpPr>
              <a:spLocks noChangeArrowheads="1"/>
            </p:cNvSpPr>
            <p:nvPr/>
          </p:nvSpPr>
          <p:spPr bwMode="auto">
            <a:xfrm>
              <a:off x="8034338" y="4614407"/>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76" name="Rectangle 906"/>
            <p:cNvSpPr>
              <a:spLocks noChangeArrowheads="1"/>
            </p:cNvSpPr>
            <p:nvPr/>
          </p:nvSpPr>
          <p:spPr bwMode="auto">
            <a:xfrm>
              <a:off x="8096250" y="4614407"/>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9</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77" name="Rectangle 907"/>
            <p:cNvSpPr>
              <a:spLocks noChangeArrowheads="1"/>
            </p:cNvSpPr>
            <p:nvPr/>
          </p:nvSpPr>
          <p:spPr bwMode="auto">
            <a:xfrm>
              <a:off x="8158163" y="4614407"/>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78" name="Rectangle 908"/>
            <p:cNvSpPr>
              <a:spLocks noChangeArrowheads="1"/>
            </p:cNvSpPr>
            <p:nvPr/>
          </p:nvSpPr>
          <p:spPr bwMode="auto">
            <a:xfrm>
              <a:off x="8183563" y="4614407"/>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79" name="Rectangle 909"/>
            <p:cNvSpPr>
              <a:spLocks noChangeArrowheads="1"/>
            </p:cNvSpPr>
            <p:nvPr/>
          </p:nvSpPr>
          <p:spPr bwMode="auto">
            <a:xfrm>
              <a:off x="8245475" y="4614407"/>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80" name="Rectangle 910"/>
            <p:cNvSpPr>
              <a:spLocks noChangeArrowheads="1"/>
            </p:cNvSpPr>
            <p:nvPr/>
          </p:nvSpPr>
          <p:spPr bwMode="auto">
            <a:xfrm>
              <a:off x="8270875" y="4614407"/>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81" name="Rectangle 911"/>
            <p:cNvSpPr>
              <a:spLocks noChangeArrowheads="1"/>
            </p:cNvSpPr>
            <p:nvPr/>
          </p:nvSpPr>
          <p:spPr bwMode="auto">
            <a:xfrm>
              <a:off x="8358188" y="4614407"/>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82" name="Rectangle 912"/>
            <p:cNvSpPr>
              <a:spLocks noChangeArrowheads="1"/>
            </p:cNvSpPr>
            <p:nvPr/>
          </p:nvSpPr>
          <p:spPr bwMode="auto">
            <a:xfrm>
              <a:off x="8407400" y="4614407"/>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83" name="Rectangle 913"/>
            <p:cNvSpPr>
              <a:spLocks noChangeArrowheads="1"/>
            </p:cNvSpPr>
            <p:nvPr/>
          </p:nvSpPr>
          <p:spPr bwMode="auto">
            <a:xfrm>
              <a:off x="8034338" y="4727120"/>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84" name="Rectangle 914"/>
            <p:cNvSpPr>
              <a:spLocks noChangeArrowheads="1"/>
            </p:cNvSpPr>
            <p:nvPr/>
          </p:nvSpPr>
          <p:spPr bwMode="auto">
            <a:xfrm>
              <a:off x="8096250" y="4727120"/>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9</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85" name="Rectangle 915"/>
            <p:cNvSpPr>
              <a:spLocks noChangeArrowheads="1"/>
            </p:cNvSpPr>
            <p:nvPr/>
          </p:nvSpPr>
          <p:spPr bwMode="auto">
            <a:xfrm>
              <a:off x="8158163" y="4727120"/>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86" name="Rectangle 916"/>
            <p:cNvSpPr>
              <a:spLocks noChangeArrowheads="1"/>
            </p:cNvSpPr>
            <p:nvPr/>
          </p:nvSpPr>
          <p:spPr bwMode="auto">
            <a:xfrm>
              <a:off x="8183563" y="4727120"/>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87" name="Rectangle 917"/>
            <p:cNvSpPr>
              <a:spLocks noChangeArrowheads="1"/>
            </p:cNvSpPr>
            <p:nvPr/>
          </p:nvSpPr>
          <p:spPr bwMode="auto">
            <a:xfrm>
              <a:off x="8245475" y="4727120"/>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88" name="Rectangle 918"/>
            <p:cNvSpPr>
              <a:spLocks noChangeArrowheads="1"/>
            </p:cNvSpPr>
            <p:nvPr/>
          </p:nvSpPr>
          <p:spPr bwMode="auto">
            <a:xfrm>
              <a:off x="8270875" y="4727120"/>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89" name="Rectangle 919"/>
            <p:cNvSpPr>
              <a:spLocks noChangeArrowheads="1"/>
            </p:cNvSpPr>
            <p:nvPr/>
          </p:nvSpPr>
          <p:spPr bwMode="auto">
            <a:xfrm>
              <a:off x="8358188" y="4727120"/>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90" name="Rectangle 920"/>
            <p:cNvSpPr>
              <a:spLocks noChangeArrowheads="1"/>
            </p:cNvSpPr>
            <p:nvPr/>
          </p:nvSpPr>
          <p:spPr bwMode="auto">
            <a:xfrm>
              <a:off x="8407400" y="4727120"/>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91" name="Rectangle 921"/>
            <p:cNvSpPr>
              <a:spLocks noChangeArrowheads="1"/>
            </p:cNvSpPr>
            <p:nvPr/>
          </p:nvSpPr>
          <p:spPr bwMode="auto">
            <a:xfrm>
              <a:off x="8034338" y="5062082"/>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92" name="Rectangle 922"/>
            <p:cNvSpPr>
              <a:spLocks noChangeArrowheads="1"/>
            </p:cNvSpPr>
            <p:nvPr/>
          </p:nvSpPr>
          <p:spPr bwMode="auto">
            <a:xfrm>
              <a:off x="8096250" y="506208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93" name="Rectangle 923"/>
            <p:cNvSpPr>
              <a:spLocks noChangeArrowheads="1"/>
            </p:cNvSpPr>
            <p:nvPr/>
          </p:nvSpPr>
          <p:spPr bwMode="auto">
            <a:xfrm>
              <a:off x="8158163" y="506208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94" name="Rectangle 924"/>
            <p:cNvSpPr>
              <a:spLocks noChangeArrowheads="1"/>
            </p:cNvSpPr>
            <p:nvPr/>
          </p:nvSpPr>
          <p:spPr bwMode="auto">
            <a:xfrm>
              <a:off x="8208963" y="5062082"/>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95" name="Rectangle 925"/>
            <p:cNvSpPr>
              <a:spLocks noChangeArrowheads="1"/>
            </p:cNvSpPr>
            <p:nvPr/>
          </p:nvSpPr>
          <p:spPr bwMode="auto">
            <a:xfrm>
              <a:off x="8245475" y="506208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96" name="Rectangle 926"/>
            <p:cNvSpPr>
              <a:spLocks noChangeArrowheads="1"/>
            </p:cNvSpPr>
            <p:nvPr/>
          </p:nvSpPr>
          <p:spPr bwMode="auto">
            <a:xfrm>
              <a:off x="8296275" y="5062082"/>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97" name="Rectangle 927"/>
            <p:cNvSpPr>
              <a:spLocks noChangeArrowheads="1"/>
            </p:cNvSpPr>
            <p:nvPr/>
          </p:nvSpPr>
          <p:spPr bwMode="auto">
            <a:xfrm>
              <a:off x="8332788" y="5062082"/>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98" name="Rectangle 928"/>
            <p:cNvSpPr>
              <a:spLocks noChangeArrowheads="1"/>
            </p:cNvSpPr>
            <p:nvPr/>
          </p:nvSpPr>
          <p:spPr bwMode="auto">
            <a:xfrm>
              <a:off x="8396288" y="5062082"/>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799" name="Rectangle 929"/>
            <p:cNvSpPr>
              <a:spLocks noChangeArrowheads="1"/>
            </p:cNvSpPr>
            <p:nvPr/>
          </p:nvSpPr>
          <p:spPr bwMode="auto">
            <a:xfrm>
              <a:off x="8470900" y="506208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00" name="Rectangle 930"/>
            <p:cNvSpPr>
              <a:spLocks noChangeArrowheads="1"/>
            </p:cNvSpPr>
            <p:nvPr/>
          </p:nvSpPr>
          <p:spPr bwMode="auto">
            <a:xfrm>
              <a:off x="8532813" y="5062082"/>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01" name="Rectangle 931"/>
            <p:cNvSpPr>
              <a:spLocks noChangeArrowheads="1"/>
            </p:cNvSpPr>
            <p:nvPr/>
          </p:nvSpPr>
          <p:spPr bwMode="auto">
            <a:xfrm>
              <a:off x="8558213" y="506208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02" name="Rectangle 932"/>
            <p:cNvSpPr>
              <a:spLocks noChangeArrowheads="1"/>
            </p:cNvSpPr>
            <p:nvPr/>
          </p:nvSpPr>
          <p:spPr bwMode="auto">
            <a:xfrm>
              <a:off x="8607425" y="5062082"/>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03" name="Rectangle 933"/>
            <p:cNvSpPr>
              <a:spLocks noChangeArrowheads="1"/>
            </p:cNvSpPr>
            <p:nvPr/>
          </p:nvSpPr>
          <p:spPr bwMode="auto">
            <a:xfrm>
              <a:off x="8645525" y="5062082"/>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04" name="Rectangle 934"/>
            <p:cNvSpPr>
              <a:spLocks noChangeArrowheads="1"/>
            </p:cNvSpPr>
            <p:nvPr/>
          </p:nvSpPr>
          <p:spPr bwMode="auto">
            <a:xfrm>
              <a:off x="8720138" y="506208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05" name="Rectangle 935"/>
            <p:cNvSpPr>
              <a:spLocks noChangeArrowheads="1"/>
            </p:cNvSpPr>
            <p:nvPr/>
          </p:nvSpPr>
          <p:spPr bwMode="auto">
            <a:xfrm>
              <a:off x="8769350" y="5062082"/>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06" name="Rectangle 936"/>
            <p:cNvSpPr>
              <a:spLocks noChangeArrowheads="1"/>
            </p:cNvSpPr>
            <p:nvPr/>
          </p:nvSpPr>
          <p:spPr bwMode="auto">
            <a:xfrm>
              <a:off x="8807450" y="506208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07" name="Rectangle 937"/>
            <p:cNvSpPr>
              <a:spLocks noChangeArrowheads="1"/>
            </p:cNvSpPr>
            <p:nvPr/>
          </p:nvSpPr>
          <p:spPr bwMode="auto">
            <a:xfrm>
              <a:off x="8034338" y="5174795"/>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08" name="Rectangle 938"/>
            <p:cNvSpPr>
              <a:spLocks noChangeArrowheads="1"/>
            </p:cNvSpPr>
            <p:nvPr/>
          </p:nvSpPr>
          <p:spPr bwMode="auto">
            <a:xfrm>
              <a:off x="8096250" y="517479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09" name="Rectangle 939"/>
            <p:cNvSpPr>
              <a:spLocks noChangeArrowheads="1"/>
            </p:cNvSpPr>
            <p:nvPr/>
          </p:nvSpPr>
          <p:spPr bwMode="auto">
            <a:xfrm>
              <a:off x="8158163" y="517479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10" name="Rectangle 940"/>
            <p:cNvSpPr>
              <a:spLocks noChangeArrowheads="1"/>
            </p:cNvSpPr>
            <p:nvPr/>
          </p:nvSpPr>
          <p:spPr bwMode="auto">
            <a:xfrm>
              <a:off x="8208963" y="5174795"/>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11" name="Rectangle 941"/>
            <p:cNvSpPr>
              <a:spLocks noChangeArrowheads="1"/>
            </p:cNvSpPr>
            <p:nvPr/>
          </p:nvSpPr>
          <p:spPr bwMode="auto">
            <a:xfrm>
              <a:off x="8245475" y="517479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12" name="Rectangle 942"/>
            <p:cNvSpPr>
              <a:spLocks noChangeArrowheads="1"/>
            </p:cNvSpPr>
            <p:nvPr/>
          </p:nvSpPr>
          <p:spPr bwMode="auto">
            <a:xfrm>
              <a:off x="8296275" y="5174795"/>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13" name="Rectangle 943"/>
            <p:cNvSpPr>
              <a:spLocks noChangeArrowheads="1"/>
            </p:cNvSpPr>
            <p:nvPr/>
          </p:nvSpPr>
          <p:spPr bwMode="auto">
            <a:xfrm>
              <a:off x="8332788" y="5174795"/>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14" name="Rectangle 944"/>
            <p:cNvSpPr>
              <a:spLocks noChangeArrowheads="1"/>
            </p:cNvSpPr>
            <p:nvPr/>
          </p:nvSpPr>
          <p:spPr bwMode="auto">
            <a:xfrm>
              <a:off x="8396288" y="5174795"/>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15" name="Rectangle 945"/>
            <p:cNvSpPr>
              <a:spLocks noChangeArrowheads="1"/>
            </p:cNvSpPr>
            <p:nvPr/>
          </p:nvSpPr>
          <p:spPr bwMode="auto">
            <a:xfrm>
              <a:off x="8470900" y="517479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16" name="Rectangle 946"/>
            <p:cNvSpPr>
              <a:spLocks noChangeArrowheads="1"/>
            </p:cNvSpPr>
            <p:nvPr/>
          </p:nvSpPr>
          <p:spPr bwMode="auto">
            <a:xfrm>
              <a:off x="8532813" y="5174795"/>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17" name="Rectangle 947"/>
            <p:cNvSpPr>
              <a:spLocks noChangeArrowheads="1"/>
            </p:cNvSpPr>
            <p:nvPr/>
          </p:nvSpPr>
          <p:spPr bwMode="auto">
            <a:xfrm>
              <a:off x="8558213" y="517479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18" name="Rectangle 948"/>
            <p:cNvSpPr>
              <a:spLocks noChangeArrowheads="1"/>
            </p:cNvSpPr>
            <p:nvPr/>
          </p:nvSpPr>
          <p:spPr bwMode="auto">
            <a:xfrm>
              <a:off x="8607425" y="5174795"/>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19" name="Rectangle 949"/>
            <p:cNvSpPr>
              <a:spLocks noChangeArrowheads="1"/>
            </p:cNvSpPr>
            <p:nvPr/>
          </p:nvSpPr>
          <p:spPr bwMode="auto">
            <a:xfrm>
              <a:off x="8645525" y="5174795"/>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20" name="Rectangle 950"/>
            <p:cNvSpPr>
              <a:spLocks noChangeArrowheads="1"/>
            </p:cNvSpPr>
            <p:nvPr/>
          </p:nvSpPr>
          <p:spPr bwMode="auto">
            <a:xfrm>
              <a:off x="8720138" y="517479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21" name="Rectangle 951"/>
            <p:cNvSpPr>
              <a:spLocks noChangeArrowheads="1"/>
            </p:cNvSpPr>
            <p:nvPr/>
          </p:nvSpPr>
          <p:spPr bwMode="auto">
            <a:xfrm>
              <a:off x="8769350" y="5174795"/>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22" name="Rectangle 952"/>
            <p:cNvSpPr>
              <a:spLocks noChangeArrowheads="1"/>
            </p:cNvSpPr>
            <p:nvPr/>
          </p:nvSpPr>
          <p:spPr bwMode="auto">
            <a:xfrm>
              <a:off x="8807450" y="517479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23" name="Rectangle 953"/>
            <p:cNvSpPr>
              <a:spLocks noChangeArrowheads="1"/>
            </p:cNvSpPr>
            <p:nvPr/>
          </p:nvSpPr>
          <p:spPr bwMode="auto">
            <a:xfrm>
              <a:off x="8034338" y="5287507"/>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24" name="Rectangle 954"/>
            <p:cNvSpPr>
              <a:spLocks noChangeArrowheads="1"/>
            </p:cNvSpPr>
            <p:nvPr/>
          </p:nvSpPr>
          <p:spPr bwMode="auto">
            <a:xfrm>
              <a:off x="8096250" y="5287507"/>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25" name="Rectangle 955"/>
            <p:cNvSpPr>
              <a:spLocks noChangeArrowheads="1"/>
            </p:cNvSpPr>
            <p:nvPr/>
          </p:nvSpPr>
          <p:spPr bwMode="auto">
            <a:xfrm>
              <a:off x="8158163" y="5287507"/>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26" name="Rectangle 956"/>
            <p:cNvSpPr>
              <a:spLocks noChangeArrowheads="1"/>
            </p:cNvSpPr>
            <p:nvPr/>
          </p:nvSpPr>
          <p:spPr bwMode="auto">
            <a:xfrm>
              <a:off x="8208963" y="5287507"/>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27" name="Rectangle 957"/>
            <p:cNvSpPr>
              <a:spLocks noChangeArrowheads="1"/>
            </p:cNvSpPr>
            <p:nvPr/>
          </p:nvSpPr>
          <p:spPr bwMode="auto">
            <a:xfrm>
              <a:off x="8245475" y="5287507"/>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28" name="Rectangle 958"/>
            <p:cNvSpPr>
              <a:spLocks noChangeArrowheads="1"/>
            </p:cNvSpPr>
            <p:nvPr/>
          </p:nvSpPr>
          <p:spPr bwMode="auto">
            <a:xfrm>
              <a:off x="8296275" y="5287507"/>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29" name="Rectangle 959"/>
            <p:cNvSpPr>
              <a:spLocks noChangeArrowheads="1"/>
            </p:cNvSpPr>
            <p:nvPr/>
          </p:nvSpPr>
          <p:spPr bwMode="auto">
            <a:xfrm>
              <a:off x="8320088" y="5287507"/>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30" name="Rectangle 960"/>
            <p:cNvSpPr>
              <a:spLocks noChangeArrowheads="1"/>
            </p:cNvSpPr>
            <p:nvPr/>
          </p:nvSpPr>
          <p:spPr bwMode="auto">
            <a:xfrm>
              <a:off x="8358188" y="5287507"/>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31" name="Rectangle 961"/>
            <p:cNvSpPr>
              <a:spLocks noChangeArrowheads="1"/>
            </p:cNvSpPr>
            <p:nvPr/>
          </p:nvSpPr>
          <p:spPr bwMode="auto">
            <a:xfrm>
              <a:off x="8432800" y="5287507"/>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32" name="Rectangle 962"/>
            <p:cNvSpPr>
              <a:spLocks noChangeArrowheads="1"/>
            </p:cNvSpPr>
            <p:nvPr/>
          </p:nvSpPr>
          <p:spPr bwMode="auto">
            <a:xfrm>
              <a:off x="8507413" y="5287507"/>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33" name="Rectangle 963"/>
            <p:cNvSpPr>
              <a:spLocks noChangeArrowheads="1"/>
            </p:cNvSpPr>
            <p:nvPr/>
          </p:nvSpPr>
          <p:spPr bwMode="auto">
            <a:xfrm>
              <a:off x="8582025" y="5287507"/>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34" name="Rectangle 964"/>
            <p:cNvSpPr>
              <a:spLocks noChangeArrowheads="1"/>
            </p:cNvSpPr>
            <p:nvPr/>
          </p:nvSpPr>
          <p:spPr bwMode="auto">
            <a:xfrm>
              <a:off x="8645525" y="5287507"/>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35" name="Rectangle 965"/>
            <p:cNvSpPr>
              <a:spLocks noChangeArrowheads="1"/>
            </p:cNvSpPr>
            <p:nvPr/>
          </p:nvSpPr>
          <p:spPr bwMode="auto">
            <a:xfrm>
              <a:off x="8707438" y="5287507"/>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36" name="Rectangle 966"/>
            <p:cNvSpPr>
              <a:spLocks noChangeArrowheads="1"/>
            </p:cNvSpPr>
            <p:nvPr/>
          </p:nvSpPr>
          <p:spPr bwMode="auto">
            <a:xfrm>
              <a:off x="8782050" y="5287507"/>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37" name="Rectangle 967"/>
            <p:cNvSpPr>
              <a:spLocks noChangeArrowheads="1"/>
            </p:cNvSpPr>
            <p:nvPr/>
          </p:nvSpPr>
          <p:spPr bwMode="auto">
            <a:xfrm>
              <a:off x="8034338" y="5398632"/>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38" name="Rectangle 968"/>
            <p:cNvSpPr>
              <a:spLocks noChangeArrowheads="1"/>
            </p:cNvSpPr>
            <p:nvPr/>
          </p:nvSpPr>
          <p:spPr bwMode="auto">
            <a:xfrm>
              <a:off x="8096250" y="539863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39" name="Rectangle 969"/>
            <p:cNvSpPr>
              <a:spLocks noChangeArrowheads="1"/>
            </p:cNvSpPr>
            <p:nvPr/>
          </p:nvSpPr>
          <p:spPr bwMode="auto">
            <a:xfrm>
              <a:off x="8158163" y="539863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40" name="Rectangle 970"/>
            <p:cNvSpPr>
              <a:spLocks noChangeArrowheads="1"/>
            </p:cNvSpPr>
            <p:nvPr/>
          </p:nvSpPr>
          <p:spPr bwMode="auto">
            <a:xfrm>
              <a:off x="8208963" y="5398632"/>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41" name="Rectangle 971"/>
            <p:cNvSpPr>
              <a:spLocks noChangeArrowheads="1"/>
            </p:cNvSpPr>
            <p:nvPr/>
          </p:nvSpPr>
          <p:spPr bwMode="auto">
            <a:xfrm>
              <a:off x="8245475" y="539863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42" name="Rectangle 972"/>
            <p:cNvSpPr>
              <a:spLocks noChangeArrowheads="1"/>
            </p:cNvSpPr>
            <p:nvPr/>
          </p:nvSpPr>
          <p:spPr bwMode="auto">
            <a:xfrm>
              <a:off x="8296275" y="5398632"/>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43" name="Rectangle 973"/>
            <p:cNvSpPr>
              <a:spLocks noChangeArrowheads="1"/>
            </p:cNvSpPr>
            <p:nvPr/>
          </p:nvSpPr>
          <p:spPr bwMode="auto">
            <a:xfrm>
              <a:off x="8320088" y="5398632"/>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44" name="Rectangle 974"/>
            <p:cNvSpPr>
              <a:spLocks noChangeArrowheads="1"/>
            </p:cNvSpPr>
            <p:nvPr/>
          </p:nvSpPr>
          <p:spPr bwMode="auto">
            <a:xfrm>
              <a:off x="8358188" y="5398632"/>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45" name="Rectangle 975"/>
            <p:cNvSpPr>
              <a:spLocks noChangeArrowheads="1"/>
            </p:cNvSpPr>
            <p:nvPr/>
          </p:nvSpPr>
          <p:spPr bwMode="auto">
            <a:xfrm>
              <a:off x="8432800" y="5398632"/>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46" name="Rectangle 976"/>
            <p:cNvSpPr>
              <a:spLocks noChangeArrowheads="1"/>
            </p:cNvSpPr>
            <p:nvPr/>
          </p:nvSpPr>
          <p:spPr bwMode="auto">
            <a:xfrm>
              <a:off x="8507413" y="5398632"/>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47" name="Rectangle 977"/>
            <p:cNvSpPr>
              <a:spLocks noChangeArrowheads="1"/>
            </p:cNvSpPr>
            <p:nvPr/>
          </p:nvSpPr>
          <p:spPr bwMode="auto">
            <a:xfrm>
              <a:off x="8582025" y="5398632"/>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48" name="Rectangle 978"/>
            <p:cNvSpPr>
              <a:spLocks noChangeArrowheads="1"/>
            </p:cNvSpPr>
            <p:nvPr/>
          </p:nvSpPr>
          <p:spPr bwMode="auto">
            <a:xfrm>
              <a:off x="8645525" y="5398632"/>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49" name="Rectangle 979"/>
            <p:cNvSpPr>
              <a:spLocks noChangeArrowheads="1"/>
            </p:cNvSpPr>
            <p:nvPr/>
          </p:nvSpPr>
          <p:spPr bwMode="auto">
            <a:xfrm>
              <a:off x="8707438" y="5398632"/>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50" name="Rectangle 980"/>
            <p:cNvSpPr>
              <a:spLocks noChangeArrowheads="1"/>
            </p:cNvSpPr>
            <p:nvPr/>
          </p:nvSpPr>
          <p:spPr bwMode="auto">
            <a:xfrm>
              <a:off x="8782050" y="5398632"/>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51" name="Rectangle 981"/>
            <p:cNvSpPr>
              <a:spLocks noChangeArrowheads="1"/>
            </p:cNvSpPr>
            <p:nvPr/>
          </p:nvSpPr>
          <p:spPr bwMode="auto">
            <a:xfrm>
              <a:off x="8034338" y="5511345"/>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52" name="Rectangle 982"/>
            <p:cNvSpPr>
              <a:spLocks noChangeArrowheads="1"/>
            </p:cNvSpPr>
            <p:nvPr/>
          </p:nvSpPr>
          <p:spPr bwMode="auto">
            <a:xfrm>
              <a:off x="8096250" y="551134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53" name="Rectangle 983"/>
            <p:cNvSpPr>
              <a:spLocks noChangeArrowheads="1"/>
            </p:cNvSpPr>
            <p:nvPr/>
          </p:nvSpPr>
          <p:spPr bwMode="auto">
            <a:xfrm>
              <a:off x="8158163" y="551134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54" name="Rectangle 984"/>
            <p:cNvSpPr>
              <a:spLocks noChangeArrowheads="1"/>
            </p:cNvSpPr>
            <p:nvPr/>
          </p:nvSpPr>
          <p:spPr bwMode="auto">
            <a:xfrm>
              <a:off x="8208963" y="5511345"/>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55" name="Rectangle 985"/>
            <p:cNvSpPr>
              <a:spLocks noChangeArrowheads="1"/>
            </p:cNvSpPr>
            <p:nvPr/>
          </p:nvSpPr>
          <p:spPr bwMode="auto">
            <a:xfrm>
              <a:off x="8245475" y="551134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56" name="Rectangle 986"/>
            <p:cNvSpPr>
              <a:spLocks noChangeArrowheads="1"/>
            </p:cNvSpPr>
            <p:nvPr/>
          </p:nvSpPr>
          <p:spPr bwMode="auto">
            <a:xfrm>
              <a:off x="8296275" y="5511345"/>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57" name="Rectangle 987"/>
            <p:cNvSpPr>
              <a:spLocks noChangeArrowheads="1"/>
            </p:cNvSpPr>
            <p:nvPr/>
          </p:nvSpPr>
          <p:spPr bwMode="auto">
            <a:xfrm>
              <a:off x="8332788" y="5511345"/>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58" name="Rectangle 988"/>
            <p:cNvSpPr>
              <a:spLocks noChangeArrowheads="1"/>
            </p:cNvSpPr>
            <p:nvPr/>
          </p:nvSpPr>
          <p:spPr bwMode="auto">
            <a:xfrm>
              <a:off x="8407400" y="5511345"/>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59" name="Rectangle 989"/>
            <p:cNvSpPr>
              <a:spLocks noChangeArrowheads="1"/>
            </p:cNvSpPr>
            <p:nvPr/>
          </p:nvSpPr>
          <p:spPr bwMode="auto">
            <a:xfrm>
              <a:off x="8483600" y="5511345"/>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60" name="Rectangle 990"/>
            <p:cNvSpPr>
              <a:spLocks noChangeArrowheads="1"/>
            </p:cNvSpPr>
            <p:nvPr/>
          </p:nvSpPr>
          <p:spPr bwMode="auto">
            <a:xfrm>
              <a:off x="8558213" y="5511345"/>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61" name="Rectangle 991"/>
            <p:cNvSpPr>
              <a:spLocks noChangeArrowheads="1"/>
            </p:cNvSpPr>
            <p:nvPr/>
          </p:nvSpPr>
          <p:spPr bwMode="auto">
            <a:xfrm>
              <a:off x="8620125" y="5511345"/>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62" name="Rectangle 992"/>
            <p:cNvSpPr>
              <a:spLocks noChangeArrowheads="1"/>
            </p:cNvSpPr>
            <p:nvPr/>
          </p:nvSpPr>
          <p:spPr bwMode="auto">
            <a:xfrm>
              <a:off x="8694738" y="5511345"/>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63" name="Rectangle 993"/>
            <p:cNvSpPr>
              <a:spLocks noChangeArrowheads="1"/>
            </p:cNvSpPr>
            <p:nvPr/>
          </p:nvSpPr>
          <p:spPr bwMode="auto">
            <a:xfrm>
              <a:off x="8756650" y="5511345"/>
              <a:ext cx="8976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64" name="Rectangle 994"/>
            <p:cNvSpPr>
              <a:spLocks noChangeArrowheads="1"/>
            </p:cNvSpPr>
            <p:nvPr/>
          </p:nvSpPr>
          <p:spPr bwMode="auto">
            <a:xfrm>
              <a:off x="8034338" y="5622470"/>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65" name="Rectangle 995"/>
            <p:cNvSpPr>
              <a:spLocks noChangeArrowheads="1"/>
            </p:cNvSpPr>
            <p:nvPr/>
          </p:nvSpPr>
          <p:spPr bwMode="auto">
            <a:xfrm>
              <a:off x="8096250" y="5622470"/>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66" name="Rectangle 996"/>
            <p:cNvSpPr>
              <a:spLocks noChangeArrowheads="1"/>
            </p:cNvSpPr>
            <p:nvPr/>
          </p:nvSpPr>
          <p:spPr bwMode="auto">
            <a:xfrm>
              <a:off x="8158163" y="5622470"/>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67" name="Rectangle 997"/>
            <p:cNvSpPr>
              <a:spLocks noChangeArrowheads="1"/>
            </p:cNvSpPr>
            <p:nvPr/>
          </p:nvSpPr>
          <p:spPr bwMode="auto">
            <a:xfrm>
              <a:off x="8208963" y="5622470"/>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68" name="Rectangle 998"/>
            <p:cNvSpPr>
              <a:spLocks noChangeArrowheads="1"/>
            </p:cNvSpPr>
            <p:nvPr/>
          </p:nvSpPr>
          <p:spPr bwMode="auto">
            <a:xfrm>
              <a:off x="8245475" y="5622470"/>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69" name="Rectangle 999"/>
            <p:cNvSpPr>
              <a:spLocks noChangeArrowheads="1"/>
            </p:cNvSpPr>
            <p:nvPr/>
          </p:nvSpPr>
          <p:spPr bwMode="auto">
            <a:xfrm>
              <a:off x="8296275" y="5622470"/>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70" name="Rectangle 1000"/>
            <p:cNvSpPr>
              <a:spLocks noChangeArrowheads="1"/>
            </p:cNvSpPr>
            <p:nvPr/>
          </p:nvSpPr>
          <p:spPr bwMode="auto">
            <a:xfrm>
              <a:off x="8332788" y="5622470"/>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71" name="Rectangle 1001"/>
            <p:cNvSpPr>
              <a:spLocks noChangeArrowheads="1"/>
            </p:cNvSpPr>
            <p:nvPr/>
          </p:nvSpPr>
          <p:spPr bwMode="auto">
            <a:xfrm>
              <a:off x="8407400" y="5622470"/>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72" name="Rectangle 1002"/>
            <p:cNvSpPr>
              <a:spLocks noChangeArrowheads="1"/>
            </p:cNvSpPr>
            <p:nvPr/>
          </p:nvSpPr>
          <p:spPr bwMode="auto">
            <a:xfrm>
              <a:off x="8483600" y="5622470"/>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73" name="Rectangle 1003"/>
            <p:cNvSpPr>
              <a:spLocks noChangeArrowheads="1"/>
            </p:cNvSpPr>
            <p:nvPr/>
          </p:nvSpPr>
          <p:spPr bwMode="auto">
            <a:xfrm>
              <a:off x="8558213" y="5622470"/>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74" name="Rectangle 1004"/>
            <p:cNvSpPr>
              <a:spLocks noChangeArrowheads="1"/>
            </p:cNvSpPr>
            <p:nvPr/>
          </p:nvSpPr>
          <p:spPr bwMode="auto">
            <a:xfrm>
              <a:off x="8620125" y="5622470"/>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75" name="Rectangle 1005"/>
            <p:cNvSpPr>
              <a:spLocks noChangeArrowheads="1"/>
            </p:cNvSpPr>
            <p:nvPr/>
          </p:nvSpPr>
          <p:spPr bwMode="auto">
            <a:xfrm>
              <a:off x="8682038" y="5622470"/>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76" name="Rectangle 1006"/>
            <p:cNvSpPr>
              <a:spLocks noChangeArrowheads="1"/>
            </p:cNvSpPr>
            <p:nvPr/>
          </p:nvSpPr>
          <p:spPr bwMode="auto">
            <a:xfrm>
              <a:off x="8743950" y="5622470"/>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4877" name="Rectangle 1007"/>
            <p:cNvSpPr>
              <a:spLocks noChangeArrowheads="1"/>
            </p:cNvSpPr>
            <p:nvPr/>
          </p:nvSpPr>
          <p:spPr bwMode="auto">
            <a:xfrm>
              <a:off x="6056311" y="0"/>
              <a:ext cx="11060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878" name="Rectangle 1008"/>
            <p:cNvSpPr>
              <a:spLocks noChangeArrowheads="1"/>
            </p:cNvSpPr>
            <p:nvPr/>
          </p:nvSpPr>
          <p:spPr bwMode="auto">
            <a:xfrm>
              <a:off x="6156324" y="0"/>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879" name="Rectangle 1010"/>
            <p:cNvSpPr>
              <a:spLocks noChangeArrowheads="1"/>
            </p:cNvSpPr>
            <p:nvPr/>
          </p:nvSpPr>
          <p:spPr bwMode="auto">
            <a:xfrm>
              <a:off x="6230936" y="0"/>
              <a:ext cx="689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880" name="Rectangle 1011"/>
            <p:cNvSpPr>
              <a:spLocks noChangeArrowheads="1"/>
            </p:cNvSpPr>
            <p:nvPr/>
          </p:nvSpPr>
          <p:spPr bwMode="auto">
            <a:xfrm>
              <a:off x="6305548" y="0"/>
              <a:ext cx="512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881" name="Rectangle 1012"/>
            <p:cNvSpPr>
              <a:spLocks noChangeArrowheads="1"/>
            </p:cNvSpPr>
            <p:nvPr/>
          </p:nvSpPr>
          <p:spPr bwMode="auto">
            <a:xfrm>
              <a:off x="6356348" y="0"/>
              <a:ext cx="689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882" name="Rectangle 1013"/>
            <p:cNvSpPr>
              <a:spLocks noChangeArrowheads="1"/>
            </p:cNvSpPr>
            <p:nvPr/>
          </p:nvSpPr>
          <p:spPr bwMode="auto">
            <a:xfrm>
              <a:off x="6418261" y="0"/>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x</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883" name="Rectangle 1014"/>
            <p:cNvSpPr>
              <a:spLocks noChangeArrowheads="1"/>
            </p:cNvSpPr>
            <p:nvPr/>
          </p:nvSpPr>
          <p:spPr bwMode="auto">
            <a:xfrm>
              <a:off x="6492873" y="0"/>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884" name="Rectangle 1015"/>
            <p:cNvSpPr>
              <a:spLocks noChangeArrowheads="1"/>
            </p:cNvSpPr>
            <p:nvPr/>
          </p:nvSpPr>
          <p:spPr bwMode="auto">
            <a:xfrm>
              <a:off x="6529386" y="0"/>
              <a:ext cx="14587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885" name="Rectangle 1016"/>
            <p:cNvSpPr>
              <a:spLocks noChangeArrowheads="1"/>
            </p:cNvSpPr>
            <p:nvPr/>
          </p:nvSpPr>
          <p:spPr bwMode="auto">
            <a:xfrm>
              <a:off x="6667498" y="0"/>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886" name="Rectangle 1017"/>
            <p:cNvSpPr>
              <a:spLocks noChangeArrowheads="1"/>
            </p:cNvSpPr>
            <p:nvPr/>
          </p:nvSpPr>
          <p:spPr bwMode="auto">
            <a:xfrm>
              <a:off x="7402511" y="7258"/>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887" name="Rectangle 1018"/>
            <p:cNvSpPr>
              <a:spLocks noChangeArrowheads="1"/>
            </p:cNvSpPr>
            <p:nvPr/>
          </p:nvSpPr>
          <p:spPr bwMode="auto">
            <a:xfrm>
              <a:off x="7464423" y="7258"/>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y</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888" name="Rectangle 1019"/>
            <p:cNvSpPr>
              <a:spLocks noChangeArrowheads="1"/>
            </p:cNvSpPr>
            <p:nvPr/>
          </p:nvSpPr>
          <p:spPr bwMode="auto">
            <a:xfrm>
              <a:off x="7526336" y="7258"/>
              <a:ext cx="4969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889" name="Rectangle 1020"/>
            <p:cNvSpPr>
              <a:spLocks noChangeArrowheads="1"/>
            </p:cNvSpPr>
            <p:nvPr/>
          </p:nvSpPr>
          <p:spPr bwMode="auto">
            <a:xfrm>
              <a:off x="7577136" y="7258"/>
              <a:ext cx="4328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890" name="Rectangle 1021"/>
            <p:cNvSpPr>
              <a:spLocks noChangeArrowheads="1"/>
            </p:cNvSpPr>
            <p:nvPr/>
          </p:nvSpPr>
          <p:spPr bwMode="auto">
            <a:xfrm>
              <a:off x="7613648" y="7258"/>
              <a:ext cx="3526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891" name="Rectangle 1022"/>
            <p:cNvSpPr>
              <a:spLocks noChangeArrowheads="1"/>
            </p:cNvSpPr>
            <p:nvPr/>
          </p:nvSpPr>
          <p:spPr bwMode="auto">
            <a:xfrm>
              <a:off x="7651748" y="7258"/>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892" name="Rectangle 1023"/>
            <p:cNvSpPr>
              <a:spLocks noChangeArrowheads="1"/>
            </p:cNvSpPr>
            <p:nvPr/>
          </p:nvSpPr>
          <p:spPr bwMode="auto">
            <a:xfrm>
              <a:off x="7700961" y="7258"/>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893" name="Rectangle 1024"/>
            <p:cNvSpPr>
              <a:spLocks noChangeArrowheads="1"/>
            </p:cNvSpPr>
            <p:nvPr/>
          </p:nvSpPr>
          <p:spPr bwMode="auto">
            <a:xfrm>
              <a:off x="7427911" y="192996"/>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N</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894" name="Rectangle 1025"/>
            <p:cNvSpPr>
              <a:spLocks noChangeArrowheads="1"/>
            </p:cNvSpPr>
            <p:nvPr/>
          </p:nvSpPr>
          <p:spPr bwMode="auto">
            <a:xfrm>
              <a:off x="7515223" y="192996"/>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V</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895" name="Rectangle 1026"/>
            <p:cNvSpPr>
              <a:spLocks noChangeArrowheads="1"/>
            </p:cNvSpPr>
            <p:nvPr/>
          </p:nvSpPr>
          <p:spPr bwMode="auto">
            <a:xfrm>
              <a:off x="7613648" y="192996"/>
              <a:ext cx="4969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896" name="Rectangle 1027"/>
            <p:cNvSpPr>
              <a:spLocks noChangeArrowheads="1"/>
            </p:cNvSpPr>
            <p:nvPr/>
          </p:nvSpPr>
          <p:spPr bwMode="auto">
            <a:xfrm>
              <a:off x="7651748" y="192996"/>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897" name="Line 1028"/>
            <p:cNvSpPr>
              <a:spLocks noChangeShapeType="1"/>
            </p:cNvSpPr>
            <p:nvPr/>
          </p:nvSpPr>
          <p:spPr bwMode="auto">
            <a:xfrm flipV="1">
              <a:off x="6389687" y="394832"/>
              <a:ext cx="0" cy="5775325"/>
            </a:xfrm>
            <a:prstGeom prst="line">
              <a:avLst/>
            </a:prstGeom>
            <a:noFill/>
            <a:ln w="571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898" name="Rectangle 1031"/>
            <p:cNvSpPr>
              <a:spLocks noChangeArrowheads="1"/>
            </p:cNvSpPr>
            <p:nvPr/>
          </p:nvSpPr>
          <p:spPr bwMode="auto">
            <a:xfrm>
              <a:off x="5480050" y="6033632"/>
              <a:ext cx="945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899" name="Rectangle 1032"/>
            <p:cNvSpPr>
              <a:spLocks noChangeArrowheads="1"/>
            </p:cNvSpPr>
            <p:nvPr/>
          </p:nvSpPr>
          <p:spPr bwMode="auto">
            <a:xfrm>
              <a:off x="5567362" y="6033632"/>
              <a:ext cx="689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00" name="Rectangle 1033"/>
            <p:cNvSpPr>
              <a:spLocks noChangeArrowheads="1"/>
            </p:cNvSpPr>
            <p:nvPr/>
          </p:nvSpPr>
          <p:spPr bwMode="auto">
            <a:xfrm>
              <a:off x="5629275" y="6033632"/>
              <a:ext cx="689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01" name="Rectangle 1034"/>
            <p:cNvSpPr>
              <a:spLocks noChangeArrowheads="1"/>
            </p:cNvSpPr>
            <p:nvPr/>
          </p:nvSpPr>
          <p:spPr bwMode="auto">
            <a:xfrm>
              <a:off x="5678487" y="6033632"/>
              <a:ext cx="432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02" name="Rectangle 1035"/>
            <p:cNvSpPr>
              <a:spLocks noChangeArrowheads="1"/>
            </p:cNvSpPr>
            <p:nvPr/>
          </p:nvSpPr>
          <p:spPr bwMode="auto">
            <a:xfrm>
              <a:off x="5716587" y="6033632"/>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03" name="Rectangle 1036"/>
            <p:cNvSpPr>
              <a:spLocks noChangeArrowheads="1"/>
            </p:cNvSpPr>
            <p:nvPr/>
          </p:nvSpPr>
          <p:spPr bwMode="auto">
            <a:xfrm>
              <a:off x="5791200" y="6033632"/>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h</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04" name="Rectangle 1037"/>
            <p:cNvSpPr>
              <a:spLocks noChangeArrowheads="1"/>
            </p:cNvSpPr>
            <p:nvPr/>
          </p:nvSpPr>
          <p:spPr bwMode="auto">
            <a:xfrm>
              <a:off x="5865812" y="6033632"/>
              <a:ext cx="689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05" name="Rectangle 1038"/>
            <p:cNvSpPr>
              <a:spLocks noChangeArrowheads="1"/>
            </p:cNvSpPr>
            <p:nvPr/>
          </p:nvSpPr>
          <p:spPr bwMode="auto">
            <a:xfrm>
              <a:off x="5940425" y="6033632"/>
              <a:ext cx="689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06" name="Rectangle 1039"/>
            <p:cNvSpPr>
              <a:spLocks noChangeArrowheads="1"/>
            </p:cNvSpPr>
            <p:nvPr/>
          </p:nvSpPr>
          <p:spPr bwMode="auto">
            <a:xfrm>
              <a:off x="5991225" y="6033632"/>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07" name="Rectangle 1040"/>
            <p:cNvSpPr>
              <a:spLocks noChangeArrowheads="1"/>
            </p:cNvSpPr>
            <p:nvPr/>
          </p:nvSpPr>
          <p:spPr bwMode="auto">
            <a:xfrm>
              <a:off x="6053137" y="6033632"/>
              <a:ext cx="432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08" name="Rectangle 1041"/>
            <p:cNvSpPr>
              <a:spLocks noChangeArrowheads="1"/>
            </p:cNvSpPr>
            <p:nvPr/>
          </p:nvSpPr>
          <p:spPr bwMode="auto">
            <a:xfrm>
              <a:off x="6089650" y="6033632"/>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09" name="Rectangle 1042"/>
            <p:cNvSpPr>
              <a:spLocks noChangeArrowheads="1"/>
            </p:cNvSpPr>
            <p:nvPr/>
          </p:nvSpPr>
          <p:spPr bwMode="auto">
            <a:xfrm>
              <a:off x="6127750" y="6033632"/>
              <a:ext cx="1025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10" name="Rectangle 1043"/>
            <p:cNvSpPr>
              <a:spLocks noChangeArrowheads="1"/>
            </p:cNvSpPr>
            <p:nvPr/>
          </p:nvSpPr>
          <p:spPr bwMode="auto">
            <a:xfrm>
              <a:off x="6227762" y="6033632"/>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11" name="Rectangle 1044"/>
            <p:cNvSpPr>
              <a:spLocks noChangeArrowheads="1"/>
            </p:cNvSpPr>
            <p:nvPr/>
          </p:nvSpPr>
          <p:spPr bwMode="auto">
            <a:xfrm>
              <a:off x="6302375" y="6033632"/>
              <a:ext cx="593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12" name="Line 1045"/>
            <p:cNvSpPr>
              <a:spLocks noChangeShapeType="1"/>
            </p:cNvSpPr>
            <p:nvPr/>
          </p:nvSpPr>
          <p:spPr bwMode="auto">
            <a:xfrm>
              <a:off x="6072187" y="2410957"/>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13" name="Line 1048"/>
            <p:cNvSpPr>
              <a:spLocks noChangeShapeType="1"/>
            </p:cNvSpPr>
            <p:nvPr/>
          </p:nvSpPr>
          <p:spPr bwMode="auto">
            <a:xfrm>
              <a:off x="5081587" y="4266745"/>
              <a:ext cx="19843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14" name="Freeform 1049"/>
            <p:cNvSpPr>
              <a:spLocks/>
            </p:cNvSpPr>
            <p:nvPr/>
          </p:nvSpPr>
          <p:spPr bwMode="auto">
            <a:xfrm>
              <a:off x="5267325" y="4241345"/>
              <a:ext cx="74613" cy="61913"/>
            </a:xfrm>
            <a:custGeom>
              <a:avLst/>
              <a:gdLst>
                <a:gd name="T0" fmla="*/ 12700 w 47"/>
                <a:gd name="T1" fmla="*/ 25400 h 39"/>
                <a:gd name="T2" fmla="*/ 0 w 47"/>
                <a:gd name="T3" fmla="*/ 0 h 39"/>
                <a:gd name="T4" fmla="*/ 74613 w 47"/>
                <a:gd name="T5" fmla="*/ 25400 h 39"/>
                <a:gd name="T6" fmla="*/ 0 w 47"/>
                <a:gd name="T7" fmla="*/ 61913 h 39"/>
                <a:gd name="T8" fmla="*/ 12700 w 47"/>
                <a:gd name="T9" fmla="*/ 254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16"/>
                  </a:moveTo>
                  <a:lnTo>
                    <a:pt x="0" y="0"/>
                  </a:lnTo>
                  <a:lnTo>
                    <a:pt x="47" y="16"/>
                  </a:lnTo>
                  <a:lnTo>
                    <a:pt x="0" y="39"/>
                  </a:lnTo>
                  <a:lnTo>
                    <a:pt x="8"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15" name="Line 1050"/>
            <p:cNvSpPr>
              <a:spLocks noChangeShapeType="1"/>
            </p:cNvSpPr>
            <p:nvPr/>
          </p:nvSpPr>
          <p:spPr bwMode="auto">
            <a:xfrm>
              <a:off x="5081587" y="4377870"/>
              <a:ext cx="19843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16" name="Freeform 1051"/>
            <p:cNvSpPr>
              <a:spLocks/>
            </p:cNvSpPr>
            <p:nvPr/>
          </p:nvSpPr>
          <p:spPr bwMode="auto">
            <a:xfrm>
              <a:off x="5267325" y="4352470"/>
              <a:ext cx="74613" cy="63500"/>
            </a:xfrm>
            <a:custGeom>
              <a:avLst/>
              <a:gdLst>
                <a:gd name="T0" fmla="*/ 12700 w 47"/>
                <a:gd name="T1" fmla="*/ 25400 h 40"/>
                <a:gd name="T2" fmla="*/ 0 w 47"/>
                <a:gd name="T3" fmla="*/ 0 h 40"/>
                <a:gd name="T4" fmla="*/ 74613 w 47"/>
                <a:gd name="T5" fmla="*/ 25400 h 40"/>
                <a:gd name="T6" fmla="*/ 0 w 47"/>
                <a:gd name="T7" fmla="*/ 63500 h 40"/>
                <a:gd name="T8" fmla="*/ 12700 w 47"/>
                <a:gd name="T9" fmla="*/ 254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0">
                  <a:moveTo>
                    <a:pt x="8" y="16"/>
                  </a:moveTo>
                  <a:lnTo>
                    <a:pt x="0" y="0"/>
                  </a:lnTo>
                  <a:lnTo>
                    <a:pt x="47" y="16"/>
                  </a:lnTo>
                  <a:lnTo>
                    <a:pt x="0" y="40"/>
                  </a:lnTo>
                  <a:lnTo>
                    <a:pt x="8"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17" name="Line 1052"/>
            <p:cNvSpPr>
              <a:spLocks noChangeShapeType="1"/>
            </p:cNvSpPr>
            <p:nvPr/>
          </p:nvSpPr>
          <p:spPr bwMode="auto">
            <a:xfrm>
              <a:off x="5081587" y="4490582"/>
              <a:ext cx="19843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18" name="Freeform 1053"/>
            <p:cNvSpPr>
              <a:spLocks/>
            </p:cNvSpPr>
            <p:nvPr/>
          </p:nvSpPr>
          <p:spPr bwMode="auto">
            <a:xfrm>
              <a:off x="5267325" y="4465182"/>
              <a:ext cx="74613" cy="61913"/>
            </a:xfrm>
            <a:custGeom>
              <a:avLst/>
              <a:gdLst>
                <a:gd name="T0" fmla="*/ 12700 w 47"/>
                <a:gd name="T1" fmla="*/ 25400 h 39"/>
                <a:gd name="T2" fmla="*/ 0 w 47"/>
                <a:gd name="T3" fmla="*/ 0 h 39"/>
                <a:gd name="T4" fmla="*/ 74613 w 47"/>
                <a:gd name="T5" fmla="*/ 25400 h 39"/>
                <a:gd name="T6" fmla="*/ 0 w 47"/>
                <a:gd name="T7" fmla="*/ 61913 h 39"/>
                <a:gd name="T8" fmla="*/ 12700 w 47"/>
                <a:gd name="T9" fmla="*/ 254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16"/>
                  </a:moveTo>
                  <a:lnTo>
                    <a:pt x="0" y="0"/>
                  </a:lnTo>
                  <a:lnTo>
                    <a:pt x="47" y="16"/>
                  </a:lnTo>
                  <a:lnTo>
                    <a:pt x="0" y="39"/>
                  </a:lnTo>
                  <a:lnTo>
                    <a:pt x="8"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19" name="Line 1054"/>
            <p:cNvSpPr>
              <a:spLocks noChangeShapeType="1"/>
            </p:cNvSpPr>
            <p:nvPr/>
          </p:nvSpPr>
          <p:spPr bwMode="auto">
            <a:xfrm>
              <a:off x="5081587" y="4601707"/>
              <a:ext cx="19843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20" name="Freeform 1055"/>
            <p:cNvSpPr>
              <a:spLocks/>
            </p:cNvSpPr>
            <p:nvPr/>
          </p:nvSpPr>
          <p:spPr bwMode="auto">
            <a:xfrm>
              <a:off x="5267325" y="4577895"/>
              <a:ext cx="74613" cy="61913"/>
            </a:xfrm>
            <a:custGeom>
              <a:avLst/>
              <a:gdLst>
                <a:gd name="T0" fmla="*/ 12700 w 47"/>
                <a:gd name="T1" fmla="*/ 23813 h 39"/>
                <a:gd name="T2" fmla="*/ 0 w 47"/>
                <a:gd name="T3" fmla="*/ 0 h 39"/>
                <a:gd name="T4" fmla="*/ 74613 w 47"/>
                <a:gd name="T5" fmla="*/ 23813 h 39"/>
                <a:gd name="T6" fmla="*/ 0 w 47"/>
                <a:gd name="T7" fmla="*/ 61913 h 39"/>
                <a:gd name="T8" fmla="*/ 12700 w 47"/>
                <a:gd name="T9" fmla="*/ 238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15"/>
                  </a:moveTo>
                  <a:lnTo>
                    <a:pt x="0" y="0"/>
                  </a:lnTo>
                  <a:lnTo>
                    <a:pt x="47" y="15"/>
                  </a:lnTo>
                  <a:lnTo>
                    <a:pt x="0" y="39"/>
                  </a:lnTo>
                  <a:lnTo>
                    <a:pt x="8" y="15"/>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21" name="Rectangle 1056"/>
            <p:cNvSpPr>
              <a:spLocks noChangeArrowheads="1"/>
            </p:cNvSpPr>
            <p:nvPr/>
          </p:nvSpPr>
          <p:spPr bwMode="auto">
            <a:xfrm>
              <a:off x="5516562" y="1875970"/>
              <a:ext cx="849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22" name="Rectangle 1057"/>
            <p:cNvSpPr>
              <a:spLocks noChangeArrowheads="1"/>
            </p:cNvSpPr>
            <p:nvPr/>
          </p:nvSpPr>
          <p:spPr bwMode="auto">
            <a:xfrm>
              <a:off x="5591175" y="1875970"/>
              <a:ext cx="3526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23" name="Rectangle 1058"/>
            <p:cNvSpPr>
              <a:spLocks noChangeArrowheads="1"/>
            </p:cNvSpPr>
            <p:nvPr/>
          </p:nvSpPr>
          <p:spPr bwMode="auto">
            <a:xfrm>
              <a:off x="5616575" y="1875970"/>
              <a:ext cx="10740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24" name="Rectangle 1059"/>
            <p:cNvSpPr>
              <a:spLocks noChangeArrowheads="1"/>
            </p:cNvSpPr>
            <p:nvPr/>
          </p:nvSpPr>
          <p:spPr bwMode="auto">
            <a:xfrm>
              <a:off x="5716587" y="1875970"/>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25" name="Rectangle 1060"/>
            <p:cNvSpPr>
              <a:spLocks noChangeArrowheads="1"/>
            </p:cNvSpPr>
            <p:nvPr/>
          </p:nvSpPr>
          <p:spPr bwMode="auto">
            <a:xfrm>
              <a:off x="5778500" y="1875970"/>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26" name="Rectangle 1061"/>
            <p:cNvSpPr>
              <a:spLocks noChangeArrowheads="1"/>
            </p:cNvSpPr>
            <p:nvPr/>
          </p:nvSpPr>
          <p:spPr bwMode="auto">
            <a:xfrm>
              <a:off x="5816600" y="1875970"/>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27" name="Line 1062"/>
            <p:cNvSpPr>
              <a:spLocks noChangeShapeType="1"/>
            </p:cNvSpPr>
            <p:nvPr/>
          </p:nvSpPr>
          <p:spPr bwMode="auto">
            <a:xfrm>
              <a:off x="6072187" y="1963282"/>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28" name="Rectangle 1065"/>
            <p:cNvSpPr>
              <a:spLocks noChangeArrowheads="1"/>
            </p:cNvSpPr>
            <p:nvPr/>
          </p:nvSpPr>
          <p:spPr bwMode="auto">
            <a:xfrm>
              <a:off x="5894386" y="160338"/>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29" name="Rectangle 1066"/>
            <p:cNvSpPr>
              <a:spLocks noChangeArrowheads="1"/>
            </p:cNvSpPr>
            <p:nvPr/>
          </p:nvSpPr>
          <p:spPr bwMode="auto">
            <a:xfrm>
              <a:off x="5956298" y="160338"/>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y</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30" name="Rectangle 1067"/>
            <p:cNvSpPr>
              <a:spLocks noChangeArrowheads="1"/>
            </p:cNvSpPr>
            <p:nvPr/>
          </p:nvSpPr>
          <p:spPr bwMode="auto">
            <a:xfrm>
              <a:off x="6019798" y="160338"/>
              <a:ext cx="4969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31" name="Rectangle 1068"/>
            <p:cNvSpPr>
              <a:spLocks noChangeArrowheads="1"/>
            </p:cNvSpPr>
            <p:nvPr/>
          </p:nvSpPr>
          <p:spPr bwMode="auto">
            <a:xfrm>
              <a:off x="6069011" y="160338"/>
              <a:ext cx="4328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32" name="Rectangle 1069"/>
            <p:cNvSpPr>
              <a:spLocks noChangeArrowheads="1"/>
            </p:cNvSpPr>
            <p:nvPr/>
          </p:nvSpPr>
          <p:spPr bwMode="auto">
            <a:xfrm>
              <a:off x="6107111" y="160338"/>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33" name="Rectangle 1070"/>
            <p:cNvSpPr>
              <a:spLocks noChangeArrowheads="1"/>
            </p:cNvSpPr>
            <p:nvPr/>
          </p:nvSpPr>
          <p:spPr bwMode="auto">
            <a:xfrm>
              <a:off x="6169023" y="160338"/>
              <a:ext cx="10740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34" name="Rectangle 1071"/>
            <p:cNvSpPr>
              <a:spLocks noChangeArrowheads="1"/>
            </p:cNvSpPr>
            <p:nvPr/>
          </p:nvSpPr>
          <p:spPr bwMode="auto">
            <a:xfrm>
              <a:off x="6256336" y="160338"/>
              <a:ext cx="320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35" name="Rectangle 1072"/>
            <p:cNvSpPr>
              <a:spLocks noChangeArrowheads="1"/>
            </p:cNvSpPr>
            <p:nvPr/>
          </p:nvSpPr>
          <p:spPr bwMode="auto">
            <a:xfrm>
              <a:off x="6292848" y="160338"/>
              <a:ext cx="849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36" name="Rectangle 1073"/>
            <p:cNvSpPr>
              <a:spLocks noChangeArrowheads="1"/>
            </p:cNvSpPr>
            <p:nvPr/>
          </p:nvSpPr>
          <p:spPr bwMode="auto">
            <a:xfrm>
              <a:off x="6367461" y="160338"/>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37" name="Rectangle 1074"/>
            <p:cNvSpPr>
              <a:spLocks noChangeArrowheads="1"/>
            </p:cNvSpPr>
            <p:nvPr/>
          </p:nvSpPr>
          <p:spPr bwMode="auto">
            <a:xfrm>
              <a:off x="6430961" y="160338"/>
              <a:ext cx="4969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38" name="Rectangle 1075"/>
            <p:cNvSpPr>
              <a:spLocks noChangeArrowheads="1"/>
            </p:cNvSpPr>
            <p:nvPr/>
          </p:nvSpPr>
          <p:spPr bwMode="auto">
            <a:xfrm>
              <a:off x="6480173" y="160338"/>
              <a:ext cx="320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39" name="Rectangle 1076"/>
            <p:cNvSpPr>
              <a:spLocks noChangeArrowheads="1"/>
            </p:cNvSpPr>
            <p:nvPr/>
          </p:nvSpPr>
          <p:spPr bwMode="auto">
            <a:xfrm>
              <a:off x="6518273" y="160338"/>
              <a:ext cx="4969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40" name="Rectangle 1077"/>
            <p:cNvSpPr>
              <a:spLocks noChangeArrowheads="1"/>
            </p:cNvSpPr>
            <p:nvPr/>
          </p:nvSpPr>
          <p:spPr bwMode="auto">
            <a:xfrm>
              <a:off x="6554786" y="160338"/>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n</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41" name="Rectangle 1078"/>
            <p:cNvSpPr>
              <a:spLocks noChangeArrowheads="1"/>
            </p:cNvSpPr>
            <p:nvPr/>
          </p:nvSpPr>
          <p:spPr bwMode="auto">
            <a:xfrm>
              <a:off x="6616698" y="160338"/>
              <a:ext cx="4328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42" name="Rectangle 1079"/>
            <p:cNvSpPr>
              <a:spLocks noChangeArrowheads="1"/>
            </p:cNvSpPr>
            <p:nvPr/>
          </p:nvSpPr>
          <p:spPr bwMode="auto">
            <a:xfrm>
              <a:off x="6654798" y="160338"/>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43" name="Rectangle 1080"/>
            <p:cNvSpPr>
              <a:spLocks noChangeArrowheads="1"/>
            </p:cNvSpPr>
            <p:nvPr/>
          </p:nvSpPr>
          <p:spPr bwMode="auto">
            <a:xfrm>
              <a:off x="6704011" y="160338"/>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44" name="Rectangle 1081"/>
            <p:cNvSpPr>
              <a:spLocks noChangeArrowheads="1"/>
            </p:cNvSpPr>
            <p:nvPr/>
          </p:nvSpPr>
          <p:spPr bwMode="auto">
            <a:xfrm>
              <a:off x="6754811" y="160338"/>
              <a:ext cx="4328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f</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45" name="Rectangle 1082"/>
            <p:cNvSpPr>
              <a:spLocks noChangeArrowheads="1"/>
            </p:cNvSpPr>
            <p:nvPr/>
          </p:nvSpPr>
          <p:spPr bwMode="auto">
            <a:xfrm>
              <a:off x="6791323" y="160338"/>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46" name="Rectangle 1083"/>
            <p:cNvSpPr>
              <a:spLocks noChangeArrowheads="1"/>
            </p:cNvSpPr>
            <p:nvPr/>
          </p:nvSpPr>
          <p:spPr bwMode="auto">
            <a:xfrm>
              <a:off x="6853236" y="160338"/>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47" name="Rectangle 1084"/>
            <p:cNvSpPr>
              <a:spLocks noChangeArrowheads="1"/>
            </p:cNvSpPr>
            <p:nvPr/>
          </p:nvSpPr>
          <p:spPr bwMode="auto">
            <a:xfrm>
              <a:off x="6904036" y="160338"/>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48" name="Rectangle 1085"/>
            <p:cNvSpPr>
              <a:spLocks noChangeArrowheads="1"/>
            </p:cNvSpPr>
            <p:nvPr/>
          </p:nvSpPr>
          <p:spPr bwMode="auto">
            <a:xfrm>
              <a:off x="5367337" y="618670"/>
              <a:ext cx="673100" cy="846138"/>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49" name="Rectangle 1086"/>
            <p:cNvSpPr>
              <a:spLocks noChangeArrowheads="1"/>
            </p:cNvSpPr>
            <p:nvPr/>
          </p:nvSpPr>
          <p:spPr bwMode="auto">
            <a:xfrm>
              <a:off x="5373687" y="625020"/>
              <a:ext cx="660400" cy="83343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50" name="Freeform 1087"/>
            <p:cNvSpPr>
              <a:spLocks/>
            </p:cNvSpPr>
            <p:nvPr/>
          </p:nvSpPr>
          <p:spPr bwMode="auto">
            <a:xfrm>
              <a:off x="4906962" y="382132"/>
              <a:ext cx="1133475" cy="1095375"/>
            </a:xfrm>
            <a:custGeom>
              <a:avLst/>
              <a:gdLst>
                <a:gd name="T0" fmla="*/ 0 w 714"/>
                <a:gd name="T1" fmla="*/ 1095375 h 690"/>
                <a:gd name="T2" fmla="*/ 174625 w 714"/>
                <a:gd name="T3" fmla="*/ 1095375 h 690"/>
                <a:gd name="T4" fmla="*/ 174625 w 714"/>
                <a:gd name="T5" fmla="*/ 174625 h 690"/>
                <a:gd name="T6" fmla="*/ 1133475 w 714"/>
                <a:gd name="T7" fmla="*/ 174625 h 690"/>
                <a:gd name="T8" fmla="*/ 1133475 w 714"/>
                <a:gd name="T9" fmla="*/ 0 h 690"/>
                <a:gd name="T10" fmla="*/ 0 w 714"/>
                <a:gd name="T11" fmla="*/ 0 h 690"/>
                <a:gd name="T12" fmla="*/ 0 w 714"/>
                <a:gd name="T13" fmla="*/ 1095375 h 6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4" h="690">
                  <a:moveTo>
                    <a:pt x="0" y="690"/>
                  </a:moveTo>
                  <a:lnTo>
                    <a:pt x="110" y="690"/>
                  </a:lnTo>
                  <a:lnTo>
                    <a:pt x="110" y="110"/>
                  </a:lnTo>
                  <a:lnTo>
                    <a:pt x="714" y="110"/>
                  </a:lnTo>
                  <a:lnTo>
                    <a:pt x="714" y="0"/>
                  </a:lnTo>
                  <a:lnTo>
                    <a:pt x="0" y="0"/>
                  </a:lnTo>
                  <a:lnTo>
                    <a:pt x="0" y="690"/>
                  </a:lnTo>
                  <a:close/>
                </a:path>
              </a:pathLst>
            </a:custGeom>
            <a:solidFill>
              <a:srgbClr val="66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51" name="Freeform 1088"/>
            <p:cNvSpPr>
              <a:spLocks/>
            </p:cNvSpPr>
            <p:nvPr/>
          </p:nvSpPr>
          <p:spPr bwMode="auto">
            <a:xfrm>
              <a:off x="4906962" y="382132"/>
              <a:ext cx="1133475" cy="1095375"/>
            </a:xfrm>
            <a:custGeom>
              <a:avLst/>
              <a:gdLst>
                <a:gd name="T0" fmla="*/ 0 w 714"/>
                <a:gd name="T1" fmla="*/ 1095375 h 690"/>
                <a:gd name="T2" fmla="*/ 174625 w 714"/>
                <a:gd name="T3" fmla="*/ 1095375 h 690"/>
                <a:gd name="T4" fmla="*/ 174625 w 714"/>
                <a:gd name="T5" fmla="*/ 174625 h 690"/>
                <a:gd name="T6" fmla="*/ 1133475 w 714"/>
                <a:gd name="T7" fmla="*/ 174625 h 690"/>
                <a:gd name="T8" fmla="*/ 1133475 w 714"/>
                <a:gd name="T9" fmla="*/ 0 h 690"/>
                <a:gd name="T10" fmla="*/ 0 w 714"/>
                <a:gd name="T11" fmla="*/ 0 h 690"/>
                <a:gd name="T12" fmla="*/ 0 w 714"/>
                <a:gd name="T13" fmla="*/ 1095375 h 6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4" h="690">
                  <a:moveTo>
                    <a:pt x="0" y="690"/>
                  </a:moveTo>
                  <a:lnTo>
                    <a:pt x="110" y="690"/>
                  </a:lnTo>
                  <a:lnTo>
                    <a:pt x="110" y="110"/>
                  </a:lnTo>
                  <a:lnTo>
                    <a:pt x="714" y="110"/>
                  </a:lnTo>
                  <a:lnTo>
                    <a:pt x="714" y="0"/>
                  </a:lnTo>
                  <a:lnTo>
                    <a:pt x="0" y="0"/>
                  </a:lnTo>
                  <a:lnTo>
                    <a:pt x="0" y="69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52" name="Rectangle 1089"/>
            <p:cNvSpPr>
              <a:spLocks noChangeArrowheads="1"/>
            </p:cNvSpPr>
            <p:nvPr/>
          </p:nvSpPr>
          <p:spPr bwMode="auto">
            <a:xfrm>
              <a:off x="5081587" y="394832"/>
              <a:ext cx="9938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G</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53" name="Rectangle 1090"/>
            <p:cNvSpPr>
              <a:spLocks noChangeArrowheads="1"/>
            </p:cNvSpPr>
            <p:nvPr/>
          </p:nvSpPr>
          <p:spPr bwMode="auto">
            <a:xfrm>
              <a:off x="5168900" y="394832"/>
              <a:ext cx="785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54" name="Rectangle 1091"/>
            <p:cNvSpPr>
              <a:spLocks noChangeArrowheads="1"/>
            </p:cNvSpPr>
            <p:nvPr/>
          </p:nvSpPr>
          <p:spPr bwMode="auto">
            <a:xfrm>
              <a:off x="5243512" y="394832"/>
              <a:ext cx="4969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55" name="Rectangle 1092"/>
            <p:cNvSpPr>
              <a:spLocks noChangeArrowheads="1"/>
            </p:cNvSpPr>
            <p:nvPr/>
          </p:nvSpPr>
          <p:spPr bwMode="auto">
            <a:xfrm>
              <a:off x="5280025" y="394832"/>
              <a:ext cx="9938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56" name="Rectangle 1093"/>
            <p:cNvSpPr>
              <a:spLocks noChangeArrowheads="1"/>
            </p:cNvSpPr>
            <p:nvPr/>
          </p:nvSpPr>
          <p:spPr bwMode="auto">
            <a:xfrm>
              <a:off x="5380037" y="394832"/>
              <a:ext cx="320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57" name="Rectangle 1094"/>
            <p:cNvSpPr>
              <a:spLocks noChangeArrowheads="1"/>
            </p:cNvSpPr>
            <p:nvPr/>
          </p:nvSpPr>
          <p:spPr bwMode="auto">
            <a:xfrm>
              <a:off x="5405437" y="394832"/>
              <a:ext cx="785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58" name="Rectangle 1095"/>
            <p:cNvSpPr>
              <a:spLocks noChangeArrowheads="1"/>
            </p:cNvSpPr>
            <p:nvPr/>
          </p:nvSpPr>
          <p:spPr bwMode="auto">
            <a:xfrm>
              <a:off x="5480050" y="394832"/>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59" name="Rectangle 1096"/>
            <p:cNvSpPr>
              <a:spLocks noChangeArrowheads="1"/>
            </p:cNvSpPr>
            <p:nvPr/>
          </p:nvSpPr>
          <p:spPr bwMode="auto">
            <a:xfrm>
              <a:off x="5541962" y="394832"/>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60" name="Rectangle 1097"/>
            <p:cNvSpPr>
              <a:spLocks noChangeArrowheads="1"/>
            </p:cNvSpPr>
            <p:nvPr/>
          </p:nvSpPr>
          <p:spPr bwMode="auto">
            <a:xfrm>
              <a:off x="5580062" y="394832"/>
              <a:ext cx="4328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61" name="Rectangle 1098"/>
            <p:cNvSpPr>
              <a:spLocks noChangeArrowheads="1"/>
            </p:cNvSpPr>
            <p:nvPr/>
          </p:nvSpPr>
          <p:spPr bwMode="auto">
            <a:xfrm>
              <a:off x="5616575" y="394832"/>
              <a:ext cx="320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62" name="Rectangle 1099"/>
            <p:cNvSpPr>
              <a:spLocks noChangeArrowheads="1"/>
            </p:cNvSpPr>
            <p:nvPr/>
          </p:nvSpPr>
          <p:spPr bwMode="auto">
            <a:xfrm>
              <a:off x="5641975" y="394832"/>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63" name="Rectangle 1100"/>
            <p:cNvSpPr>
              <a:spLocks noChangeArrowheads="1"/>
            </p:cNvSpPr>
            <p:nvPr/>
          </p:nvSpPr>
          <p:spPr bwMode="auto">
            <a:xfrm>
              <a:off x="5541962" y="917120"/>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64" name="Rectangle 1101"/>
            <p:cNvSpPr>
              <a:spLocks noChangeArrowheads="1"/>
            </p:cNvSpPr>
            <p:nvPr/>
          </p:nvSpPr>
          <p:spPr bwMode="auto">
            <a:xfrm>
              <a:off x="5591175" y="917120"/>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65" name="Rectangle 1102"/>
            <p:cNvSpPr>
              <a:spLocks noChangeArrowheads="1"/>
            </p:cNvSpPr>
            <p:nvPr/>
          </p:nvSpPr>
          <p:spPr bwMode="auto">
            <a:xfrm>
              <a:off x="5691187" y="917120"/>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66" name="Rectangle 1103"/>
            <p:cNvSpPr>
              <a:spLocks noChangeArrowheads="1"/>
            </p:cNvSpPr>
            <p:nvPr/>
          </p:nvSpPr>
          <p:spPr bwMode="auto">
            <a:xfrm>
              <a:off x="5753100" y="917120"/>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67" name="Rectangle 1104"/>
            <p:cNvSpPr>
              <a:spLocks noChangeArrowheads="1"/>
            </p:cNvSpPr>
            <p:nvPr/>
          </p:nvSpPr>
          <p:spPr bwMode="auto">
            <a:xfrm>
              <a:off x="5840412" y="917120"/>
              <a:ext cx="4969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968" name="Line 1105"/>
            <p:cNvSpPr>
              <a:spLocks noChangeShapeType="1"/>
            </p:cNvSpPr>
            <p:nvPr/>
          </p:nvSpPr>
          <p:spPr bwMode="auto">
            <a:xfrm>
              <a:off x="5156200" y="1117145"/>
              <a:ext cx="1238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69" name="Freeform 1106"/>
            <p:cNvSpPr>
              <a:spLocks/>
            </p:cNvSpPr>
            <p:nvPr/>
          </p:nvSpPr>
          <p:spPr bwMode="auto">
            <a:xfrm>
              <a:off x="5092700" y="1079045"/>
              <a:ext cx="87313" cy="61913"/>
            </a:xfrm>
            <a:custGeom>
              <a:avLst/>
              <a:gdLst>
                <a:gd name="T0" fmla="*/ 63500 w 55"/>
                <a:gd name="T1" fmla="*/ 38100 h 39"/>
                <a:gd name="T2" fmla="*/ 87313 w 55"/>
                <a:gd name="T3" fmla="*/ 61913 h 39"/>
                <a:gd name="T4" fmla="*/ 0 w 55"/>
                <a:gd name="T5" fmla="*/ 38100 h 39"/>
                <a:gd name="T6" fmla="*/ 87313 w 55"/>
                <a:gd name="T7" fmla="*/ 0 h 39"/>
                <a:gd name="T8" fmla="*/ 63500 w 55"/>
                <a:gd name="T9" fmla="*/ 381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24"/>
                  </a:moveTo>
                  <a:lnTo>
                    <a:pt x="55" y="39"/>
                  </a:lnTo>
                  <a:lnTo>
                    <a:pt x="0" y="24"/>
                  </a:lnTo>
                  <a:lnTo>
                    <a:pt x="55" y="0"/>
                  </a:lnTo>
                  <a:lnTo>
                    <a:pt x="40"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70" name="Freeform 1107"/>
            <p:cNvSpPr>
              <a:spLocks/>
            </p:cNvSpPr>
            <p:nvPr/>
          </p:nvSpPr>
          <p:spPr bwMode="auto">
            <a:xfrm>
              <a:off x="5267325" y="1079045"/>
              <a:ext cx="74613" cy="61913"/>
            </a:xfrm>
            <a:custGeom>
              <a:avLst/>
              <a:gdLst>
                <a:gd name="T0" fmla="*/ 12700 w 47"/>
                <a:gd name="T1" fmla="*/ 38100 h 39"/>
                <a:gd name="T2" fmla="*/ 0 w 47"/>
                <a:gd name="T3" fmla="*/ 0 h 39"/>
                <a:gd name="T4" fmla="*/ 74613 w 47"/>
                <a:gd name="T5" fmla="*/ 38100 h 39"/>
                <a:gd name="T6" fmla="*/ 0 w 47"/>
                <a:gd name="T7" fmla="*/ 61913 h 39"/>
                <a:gd name="T8" fmla="*/ 12700 w 47"/>
                <a:gd name="T9" fmla="*/ 381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24"/>
                  </a:moveTo>
                  <a:lnTo>
                    <a:pt x="0" y="0"/>
                  </a:lnTo>
                  <a:lnTo>
                    <a:pt x="47" y="24"/>
                  </a:lnTo>
                  <a:lnTo>
                    <a:pt x="0" y="39"/>
                  </a:lnTo>
                  <a:lnTo>
                    <a:pt x="8"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71" name="Line 1108"/>
            <p:cNvSpPr>
              <a:spLocks noChangeShapeType="1"/>
            </p:cNvSpPr>
            <p:nvPr/>
          </p:nvSpPr>
          <p:spPr bwMode="auto">
            <a:xfrm>
              <a:off x="5156200" y="1215570"/>
              <a:ext cx="1238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72" name="Freeform 1109"/>
            <p:cNvSpPr>
              <a:spLocks/>
            </p:cNvSpPr>
            <p:nvPr/>
          </p:nvSpPr>
          <p:spPr bwMode="auto">
            <a:xfrm>
              <a:off x="5092700" y="1191757"/>
              <a:ext cx="87313" cy="61913"/>
            </a:xfrm>
            <a:custGeom>
              <a:avLst/>
              <a:gdLst>
                <a:gd name="T0" fmla="*/ 63500 w 55"/>
                <a:gd name="T1" fmla="*/ 23813 h 39"/>
                <a:gd name="T2" fmla="*/ 87313 w 55"/>
                <a:gd name="T3" fmla="*/ 61913 h 39"/>
                <a:gd name="T4" fmla="*/ 0 w 55"/>
                <a:gd name="T5" fmla="*/ 23813 h 39"/>
                <a:gd name="T6" fmla="*/ 87313 w 55"/>
                <a:gd name="T7" fmla="*/ 0 h 39"/>
                <a:gd name="T8" fmla="*/ 63500 w 55"/>
                <a:gd name="T9" fmla="*/ 238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15"/>
                  </a:moveTo>
                  <a:lnTo>
                    <a:pt x="55" y="39"/>
                  </a:lnTo>
                  <a:lnTo>
                    <a:pt x="0" y="15"/>
                  </a:lnTo>
                  <a:lnTo>
                    <a:pt x="55" y="0"/>
                  </a:lnTo>
                  <a:lnTo>
                    <a:pt x="40" y="15"/>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73" name="Freeform 1110"/>
            <p:cNvSpPr>
              <a:spLocks/>
            </p:cNvSpPr>
            <p:nvPr/>
          </p:nvSpPr>
          <p:spPr bwMode="auto">
            <a:xfrm>
              <a:off x="5267325" y="1191757"/>
              <a:ext cx="74613" cy="61913"/>
            </a:xfrm>
            <a:custGeom>
              <a:avLst/>
              <a:gdLst>
                <a:gd name="T0" fmla="*/ 12700 w 47"/>
                <a:gd name="T1" fmla="*/ 23813 h 39"/>
                <a:gd name="T2" fmla="*/ 0 w 47"/>
                <a:gd name="T3" fmla="*/ 0 h 39"/>
                <a:gd name="T4" fmla="*/ 74613 w 47"/>
                <a:gd name="T5" fmla="*/ 23813 h 39"/>
                <a:gd name="T6" fmla="*/ 0 w 47"/>
                <a:gd name="T7" fmla="*/ 61913 h 39"/>
                <a:gd name="T8" fmla="*/ 12700 w 47"/>
                <a:gd name="T9" fmla="*/ 238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15"/>
                  </a:moveTo>
                  <a:lnTo>
                    <a:pt x="0" y="0"/>
                  </a:lnTo>
                  <a:lnTo>
                    <a:pt x="47" y="15"/>
                  </a:lnTo>
                  <a:lnTo>
                    <a:pt x="0" y="39"/>
                  </a:lnTo>
                  <a:lnTo>
                    <a:pt x="8" y="15"/>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74" name="Line 1111"/>
            <p:cNvSpPr>
              <a:spLocks noChangeShapeType="1"/>
            </p:cNvSpPr>
            <p:nvPr/>
          </p:nvSpPr>
          <p:spPr bwMode="auto">
            <a:xfrm>
              <a:off x="6059487" y="494845"/>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75" name="Line 1114"/>
            <p:cNvSpPr>
              <a:spLocks noChangeShapeType="1"/>
            </p:cNvSpPr>
            <p:nvPr/>
          </p:nvSpPr>
          <p:spPr bwMode="auto">
            <a:xfrm>
              <a:off x="6059487" y="1042532"/>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76" name="Line 1117"/>
            <p:cNvSpPr>
              <a:spLocks noChangeShapeType="1"/>
            </p:cNvSpPr>
            <p:nvPr/>
          </p:nvSpPr>
          <p:spPr bwMode="auto">
            <a:xfrm>
              <a:off x="4757737" y="667882"/>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77" name="Line 1118"/>
            <p:cNvSpPr>
              <a:spLocks noChangeShapeType="1"/>
            </p:cNvSpPr>
            <p:nvPr/>
          </p:nvSpPr>
          <p:spPr bwMode="auto">
            <a:xfrm>
              <a:off x="4757737" y="780595"/>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78" name="Line 1119"/>
            <p:cNvSpPr>
              <a:spLocks noChangeShapeType="1"/>
            </p:cNvSpPr>
            <p:nvPr/>
          </p:nvSpPr>
          <p:spPr bwMode="auto">
            <a:xfrm>
              <a:off x="4757737" y="893307"/>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79" name="Line 1120"/>
            <p:cNvSpPr>
              <a:spLocks noChangeShapeType="1"/>
            </p:cNvSpPr>
            <p:nvPr/>
          </p:nvSpPr>
          <p:spPr bwMode="auto">
            <a:xfrm>
              <a:off x="4757737" y="1004432"/>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80" name="Line 1121"/>
            <p:cNvSpPr>
              <a:spLocks noChangeShapeType="1"/>
            </p:cNvSpPr>
            <p:nvPr/>
          </p:nvSpPr>
          <p:spPr bwMode="auto">
            <a:xfrm>
              <a:off x="4757737" y="1117145"/>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81" name="Line 1122"/>
            <p:cNvSpPr>
              <a:spLocks noChangeShapeType="1"/>
            </p:cNvSpPr>
            <p:nvPr/>
          </p:nvSpPr>
          <p:spPr bwMode="auto">
            <a:xfrm>
              <a:off x="4757737" y="1215570"/>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82" name="Line 1123"/>
            <p:cNvSpPr>
              <a:spLocks noChangeShapeType="1"/>
            </p:cNvSpPr>
            <p:nvPr/>
          </p:nvSpPr>
          <p:spPr bwMode="auto">
            <a:xfrm>
              <a:off x="4757737" y="1328282"/>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83" name="Line 1124"/>
            <p:cNvSpPr>
              <a:spLocks noChangeShapeType="1"/>
            </p:cNvSpPr>
            <p:nvPr/>
          </p:nvSpPr>
          <p:spPr bwMode="auto">
            <a:xfrm>
              <a:off x="4757737" y="1440995"/>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84" name="Line 1125"/>
            <p:cNvSpPr>
              <a:spLocks noChangeShapeType="1"/>
            </p:cNvSpPr>
            <p:nvPr/>
          </p:nvSpPr>
          <p:spPr bwMode="auto">
            <a:xfrm>
              <a:off x="5156200" y="667882"/>
              <a:ext cx="1238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85" name="Freeform 1126"/>
            <p:cNvSpPr>
              <a:spLocks/>
            </p:cNvSpPr>
            <p:nvPr/>
          </p:nvSpPr>
          <p:spPr bwMode="auto">
            <a:xfrm>
              <a:off x="5092700" y="644070"/>
              <a:ext cx="87313" cy="61913"/>
            </a:xfrm>
            <a:custGeom>
              <a:avLst/>
              <a:gdLst>
                <a:gd name="T0" fmla="*/ 63500 w 55"/>
                <a:gd name="T1" fmla="*/ 23813 h 39"/>
                <a:gd name="T2" fmla="*/ 87313 w 55"/>
                <a:gd name="T3" fmla="*/ 61913 h 39"/>
                <a:gd name="T4" fmla="*/ 0 w 55"/>
                <a:gd name="T5" fmla="*/ 23813 h 39"/>
                <a:gd name="T6" fmla="*/ 87313 w 55"/>
                <a:gd name="T7" fmla="*/ 0 h 39"/>
                <a:gd name="T8" fmla="*/ 63500 w 55"/>
                <a:gd name="T9" fmla="*/ 238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15"/>
                  </a:moveTo>
                  <a:lnTo>
                    <a:pt x="55" y="39"/>
                  </a:lnTo>
                  <a:lnTo>
                    <a:pt x="0" y="15"/>
                  </a:lnTo>
                  <a:lnTo>
                    <a:pt x="55" y="0"/>
                  </a:lnTo>
                  <a:lnTo>
                    <a:pt x="40" y="15"/>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86" name="Freeform 1127"/>
            <p:cNvSpPr>
              <a:spLocks/>
            </p:cNvSpPr>
            <p:nvPr/>
          </p:nvSpPr>
          <p:spPr bwMode="auto">
            <a:xfrm>
              <a:off x="5267325" y="644070"/>
              <a:ext cx="74613" cy="61913"/>
            </a:xfrm>
            <a:custGeom>
              <a:avLst/>
              <a:gdLst>
                <a:gd name="T0" fmla="*/ 12700 w 47"/>
                <a:gd name="T1" fmla="*/ 23813 h 39"/>
                <a:gd name="T2" fmla="*/ 0 w 47"/>
                <a:gd name="T3" fmla="*/ 0 h 39"/>
                <a:gd name="T4" fmla="*/ 74613 w 47"/>
                <a:gd name="T5" fmla="*/ 23813 h 39"/>
                <a:gd name="T6" fmla="*/ 0 w 47"/>
                <a:gd name="T7" fmla="*/ 61913 h 39"/>
                <a:gd name="T8" fmla="*/ 12700 w 47"/>
                <a:gd name="T9" fmla="*/ 238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15"/>
                  </a:moveTo>
                  <a:lnTo>
                    <a:pt x="0" y="0"/>
                  </a:lnTo>
                  <a:lnTo>
                    <a:pt x="47" y="15"/>
                  </a:lnTo>
                  <a:lnTo>
                    <a:pt x="0" y="39"/>
                  </a:lnTo>
                  <a:lnTo>
                    <a:pt x="8" y="15"/>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87" name="Line 1128"/>
            <p:cNvSpPr>
              <a:spLocks noChangeShapeType="1"/>
            </p:cNvSpPr>
            <p:nvPr/>
          </p:nvSpPr>
          <p:spPr bwMode="auto">
            <a:xfrm>
              <a:off x="5156200" y="780595"/>
              <a:ext cx="1238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88" name="Freeform 1129"/>
            <p:cNvSpPr>
              <a:spLocks/>
            </p:cNvSpPr>
            <p:nvPr/>
          </p:nvSpPr>
          <p:spPr bwMode="auto">
            <a:xfrm>
              <a:off x="5092700" y="744082"/>
              <a:ext cx="87313" cy="61913"/>
            </a:xfrm>
            <a:custGeom>
              <a:avLst/>
              <a:gdLst>
                <a:gd name="T0" fmla="*/ 63500 w 55"/>
                <a:gd name="T1" fmla="*/ 36513 h 39"/>
                <a:gd name="T2" fmla="*/ 87313 w 55"/>
                <a:gd name="T3" fmla="*/ 61913 h 39"/>
                <a:gd name="T4" fmla="*/ 0 w 55"/>
                <a:gd name="T5" fmla="*/ 36513 h 39"/>
                <a:gd name="T6" fmla="*/ 87313 w 55"/>
                <a:gd name="T7" fmla="*/ 0 h 39"/>
                <a:gd name="T8" fmla="*/ 63500 w 55"/>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23"/>
                  </a:moveTo>
                  <a:lnTo>
                    <a:pt x="55" y="39"/>
                  </a:lnTo>
                  <a:lnTo>
                    <a:pt x="0" y="23"/>
                  </a:lnTo>
                  <a:lnTo>
                    <a:pt x="55" y="0"/>
                  </a:lnTo>
                  <a:lnTo>
                    <a:pt x="40"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89" name="Freeform 1130"/>
            <p:cNvSpPr>
              <a:spLocks/>
            </p:cNvSpPr>
            <p:nvPr/>
          </p:nvSpPr>
          <p:spPr bwMode="auto">
            <a:xfrm>
              <a:off x="5267325" y="744082"/>
              <a:ext cx="74613" cy="61913"/>
            </a:xfrm>
            <a:custGeom>
              <a:avLst/>
              <a:gdLst>
                <a:gd name="T0" fmla="*/ 12700 w 47"/>
                <a:gd name="T1" fmla="*/ 36513 h 39"/>
                <a:gd name="T2" fmla="*/ 0 w 47"/>
                <a:gd name="T3" fmla="*/ 0 h 39"/>
                <a:gd name="T4" fmla="*/ 74613 w 47"/>
                <a:gd name="T5" fmla="*/ 36513 h 39"/>
                <a:gd name="T6" fmla="*/ 0 w 47"/>
                <a:gd name="T7" fmla="*/ 61913 h 39"/>
                <a:gd name="T8" fmla="*/ 12700 w 47"/>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23"/>
                  </a:moveTo>
                  <a:lnTo>
                    <a:pt x="0" y="0"/>
                  </a:lnTo>
                  <a:lnTo>
                    <a:pt x="47" y="23"/>
                  </a:lnTo>
                  <a:lnTo>
                    <a:pt x="0" y="39"/>
                  </a:lnTo>
                  <a:lnTo>
                    <a:pt x="8"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90" name="Line 1131"/>
            <p:cNvSpPr>
              <a:spLocks noChangeShapeType="1"/>
            </p:cNvSpPr>
            <p:nvPr/>
          </p:nvSpPr>
          <p:spPr bwMode="auto">
            <a:xfrm>
              <a:off x="5156200" y="893307"/>
              <a:ext cx="1238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91" name="Freeform 1132"/>
            <p:cNvSpPr>
              <a:spLocks/>
            </p:cNvSpPr>
            <p:nvPr/>
          </p:nvSpPr>
          <p:spPr bwMode="auto">
            <a:xfrm>
              <a:off x="5092700" y="855207"/>
              <a:ext cx="87313" cy="61913"/>
            </a:xfrm>
            <a:custGeom>
              <a:avLst/>
              <a:gdLst>
                <a:gd name="T0" fmla="*/ 63500 w 55"/>
                <a:gd name="T1" fmla="*/ 38100 h 39"/>
                <a:gd name="T2" fmla="*/ 87313 w 55"/>
                <a:gd name="T3" fmla="*/ 61913 h 39"/>
                <a:gd name="T4" fmla="*/ 0 w 55"/>
                <a:gd name="T5" fmla="*/ 38100 h 39"/>
                <a:gd name="T6" fmla="*/ 87313 w 55"/>
                <a:gd name="T7" fmla="*/ 0 h 39"/>
                <a:gd name="T8" fmla="*/ 63500 w 55"/>
                <a:gd name="T9" fmla="*/ 381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24"/>
                  </a:moveTo>
                  <a:lnTo>
                    <a:pt x="55" y="39"/>
                  </a:lnTo>
                  <a:lnTo>
                    <a:pt x="0" y="24"/>
                  </a:lnTo>
                  <a:lnTo>
                    <a:pt x="55" y="0"/>
                  </a:lnTo>
                  <a:lnTo>
                    <a:pt x="40"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92" name="Freeform 1133"/>
            <p:cNvSpPr>
              <a:spLocks/>
            </p:cNvSpPr>
            <p:nvPr/>
          </p:nvSpPr>
          <p:spPr bwMode="auto">
            <a:xfrm>
              <a:off x="5267325" y="855207"/>
              <a:ext cx="74613" cy="61913"/>
            </a:xfrm>
            <a:custGeom>
              <a:avLst/>
              <a:gdLst>
                <a:gd name="T0" fmla="*/ 12700 w 47"/>
                <a:gd name="T1" fmla="*/ 38100 h 39"/>
                <a:gd name="T2" fmla="*/ 0 w 47"/>
                <a:gd name="T3" fmla="*/ 0 h 39"/>
                <a:gd name="T4" fmla="*/ 74613 w 47"/>
                <a:gd name="T5" fmla="*/ 38100 h 39"/>
                <a:gd name="T6" fmla="*/ 0 w 47"/>
                <a:gd name="T7" fmla="*/ 61913 h 39"/>
                <a:gd name="T8" fmla="*/ 12700 w 47"/>
                <a:gd name="T9" fmla="*/ 381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24"/>
                  </a:moveTo>
                  <a:lnTo>
                    <a:pt x="0" y="0"/>
                  </a:lnTo>
                  <a:lnTo>
                    <a:pt x="47" y="24"/>
                  </a:lnTo>
                  <a:lnTo>
                    <a:pt x="0" y="39"/>
                  </a:lnTo>
                  <a:lnTo>
                    <a:pt x="8"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93" name="Line 1134"/>
            <p:cNvSpPr>
              <a:spLocks noChangeShapeType="1"/>
            </p:cNvSpPr>
            <p:nvPr/>
          </p:nvSpPr>
          <p:spPr bwMode="auto">
            <a:xfrm>
              <a:off x="5156200" y="1004432"/>
              <a:ext cx="1238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94" name="Freeform 1135"/>
            <p:cNvSpPr>
              <a:spLocks/>
            </p:cNvSpPr>
            <p:nvPr/>
          </p:nvSpPr>
          <p:spPr bwMode="auto">
            <a:xfrm>
              <a:off x="5092700" y="967920"/>
              <a:ext cx="87313" cy="61913"/>
            </a:xfrm>
            <a:custGeom>
              <a:avLst/>
              <a:gdLst>
                <a:gd name="T0" fmla="*/ 63500 w 55"/>
                <a:gd name="T1" fmla="*/ 36513 h 39"/>
                <a:gd name="T2" fmla="*/ 87313 w 55"/>
                <a:gd name="T3" fmla="*/ 61913 h 39"/>
                <a:gd name="T4" fmla="*/ 0 w 55"/>
                <a:gd name="T5" fmla="*/ 36513 h 39"/>
                <a:gd name="T6" fmla="*/ 87313 w 55"/>
                <a:gd name="T7" fmla="*/ 0 h 39"/>
                <a:gd name="T8" fmla="*/ 63500 w 55"/>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23"/>
                  </a:moveTo>
                  <a:lnTo>
                    <a:pt x="55" y="39"/>
                  </a:lnTo>
                  <a:lnTo>
                    <a:pt x="0" y="23"/>
                  </a:lnTo>
                  <a:lnTo>
                    <a:pt x="55" y="0"/>
                  </a:lnTo>
                  <a:lnTo>
                    <a:pt x="40"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95" name="Freeform 1136"/>
            <p:cNvSpPr>
              <a:spLocks/>
            </p:cNvSpPr>
            <p:nvPr/>
          </p:nvSpPr>
          <p:spPr bwMode="auto">
            <a:xfrm>
              <a:off x="5267325" y="967920"/>
              <a:ext cx="74613" cy="61913"/>
            </a:xfrm>
            <a:custGeom>
              <a:avLst/>
              <a:gdLst>
                <a:gd name="T0" fmla="*/ 12700 w 47"/>
                <a:gd name="T1" fmla="*/ 36513 h 39"/>
                <a:gd name="T2" fmla="*/ 0 w 47"/>
                <a:gd name="T3" fmla="*/ 0 h 39"/>
                <a:gd name="T4" fmla="*/ 74613 w 47"/>
                <a:gd name="T5" fmla="*/ 36513 h 39"/>
                <a:gd name="T6" fmla="*/ 0 w 47"/>
                <a:gd name="T7" fmla="*/ 61913 h 39"/>
                <a:gd name="T8" fmla="*/ 12700 w 47"/>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23"/>
                  </a:moveTo>
                  <a:lnTo>
                    <a:pt x="0" y="0"/>
                  </a:lnTo>
                  <a:lnTo>
                    <a:pt x="47" y="23"/>
                  </a:lnTo>
                  <a:lnTo>
                    <a:pt x="0" y="39"/>
                  </a:lnTo>
                  <a:lnTo>
                    <a:pt x="8"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96" name="Line 1137"/>
            <p:cNvSpPr>
              <a:spLocks noChangeShapeType="1"/>
            </p:cNvSpPr>
            <p:nvPr/>
          </p:nvSpPr>
          <p:spPr bwMode="auto">
            <a:xfrm>
              <a:off x="5156200" y="1440995"/>
              <a:ext cx="1238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97" name="Freeform 1138"/>
            <p:cNvSpPr>
              <a:spLocks/>
            </p:cNvSpPr>
            <p:nvPr/>
          </p:nvSpPr>
          <p:spPr bwMode="auto">
            <a:xfrm>
              <a:off x="5092700" y="1415595"/>
              <a:ext cx="87313" cy="61913"/>
            </a:xfrm>
            <a:custGeom>
              <a:avLst/>
              <a:gdLst>
                <a:gd name="T0" fmla="*/ 63500 w 55"/>
                <a:gd name="T1" fmla="*/ 25400 h 39"/>
                <a:gd name="T2" fmla="*/ 87313 w 55"/>
                <a:gd name="T3" fmla="*/ 61913 h 39"/>
                <a:gd name="T4" fmla="*/ 0 w 55"/>
                <a:gd name="T5" fmla="*/ 25400 h 39"/>
                <a:gd name="T6" fmla="*/ 87313 w 55"/>
                <a:gd name="T7" fmla="*/ 0 h 39"/>
                <a:gd name="T8" fmla="*/ 63500 w 55"/>
                <a:gd name="T9" fmla="*/ 254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16"/>
                  </a:moveTo>
                  <a:lnTo>
                    <a:pt x="55" y="39"/>
                  </a:lnTo>
                  <a:lnTo>
                    <a:pt x="0" y="16"/>
                  </a:lnTo>
                  <a:lnTo>
                    <a:pt x="55" y="0"/>
                  </a:lnTo>
                  <a:lnTo>
                    <a:pt x="40"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98" name="Freeform 1139"/>
            <p:cNvSpPr>
              <a:spLocks/>
            </p:cNvSpPr>
            <p:nvPr/>
          </p:nvSpPr>
          <p:spPr bwMode="auto">
            <a:xfrm>
              <a:off x="5267325" y="1415595"/>
              <a:ext cx="74613" cy="61913"/>
            </a:xfrm>
            <a:custGeom>
              <a:avLst/>
              <a:gdLst>
                <a:gd name="T0" fmla="*/ 12700 w 47"/>
                <a:gd name="T1" fmla="*/ 25400 h 39"/>
                <a:gd name="T2" fmla="*/ 0 w 47"/>
                <a:gd name="T3" fmla="*/ 0 h 39"/>
                <a:gd name="T4" fmla="*/ 74613 w 47"/>
                <a:gd name="T5" fmla="*/ 25400 h 39"/>
                <a:gd name="T6" fmla="*/ 0 w 47"/>
                <a:gd name="T7" fmla="*/ 61913 h 39"/>
                <a:gd name="T8" fmla="*/ 12700 w 47"/>
                <a:gd name="T9" fmla="*/ 254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16"/>
                  </a:moveTo>
                  <a:lnTo>
                    <a:pt x="0" y="0"/>
                  </a:lnTo>
                  <a:lnTo>
                    <a:pt x="47" y="16"/>
                  </a:lnTo>
                  <a:lnTo>
                    <a:pt x="0" y="39"/>
                  </a:lnTo>
                  <a:lnTo>
                    <a:pt x="8"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999" name="Line 1140"/>
            <p:cNvSpPr>
              <a:spLocks noChangeShapeType="1"/>
            </p:cNvSpPr>
            <p:nvPr/>
          </p:nvSpPr>
          <p:spPr bwMode="auto">
            <a:xfrm>
              <a:off x="5156200" y="1328282"/>
              <a:ext cx="1238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00" name="Freeform 1141"/>
            <p:cNvSpPr>
              <a:spLocks/>
            </p:cNvSpPr>
            <p:nvPr/>
          </p:nvSpPr>
          <p:spPr bwMode="auto">
            <a:xfrm>
              <a:off x="5092700" y="1302882"/>
              <a:ext cx="87313" cy="63500"/>
            </a:xfrm>
            <a:custGeom>
              <a:avLst/>
              <a:gdLst>
                <a:gd name="T0" fmla="*/ 63500 w 55"/>
                <a:gd name="T1" fmla="*/ 25400 h 40"/>
                <a:gd name="T2" fmla="*/ 87313 w 55"/>
                <a:gd name="T3" fmla="*/ 63500 h 40"/>
                <a:gd name="T4" fmla="*/ 0 w 55"/>
                <a:gd name="T5" fmla="*/ 25400 h 40"/>
                <a:gd name="T6" fmla="*/ 87313 w 55"/>
                <a:gd name="T7" fmla="*/ 0 h 40"/>
                <a:gd name="T8" fmla="*/ 63500 w 55"/>
                <a:gd name="T9" fmla="*/ 254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40">
                  <a:moveTo>
                    <a:pt x="40" y="16"/>
                  </a:moveTo>
                  <a:lnTo>
                    <a:pt x="55" y="40"/>
                  </a:lnTo>
                  <a:lnTo>
                    <a:pt x="0" y="16"/>
                  </a:lnTo>
                  <a:lnTo>
                    <a:pt x="55" y="0"/>
                  </a:lnTo>
                  <a:lnTo>
                    <a:pt x="40"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01" name="Freeform 1142"/>
            <p:cNvSpPr>
              <a:spLocks/>
            </p:cNvSpPr>
            <p:nvPr/>
          </p:nvSpPr>
          <p:spPr bwMode="auto">
            <a:xfrm>
              <a:off x="5267325" y="1302882"/>
              <a:ext cx="74613" cy="63500"/>
            </a:xfrm>
            <a:custGeom>
              <a:avLst/>
              <a:gdLst>
                <a:gd name="T0" fmla="*/ 12700 w 47"/>
                <a:gd name="T1" fmla="*/ 25400 h 40"/>
                <a:gd name="T2" fmla="*/ 0 w 47"/>
                <a:gd name="T3" fmla="*/ 0 h 40"/>
                <a:gd name="T4" fmla="*/ 74613 w 47"/>
                <a:gd name="T5" fmla="*/ 25400 h 40"/>
                <a:gd name="T6" fmla="*/ 0 w 47"/>
                <a:gd name="T7" fmla="*/ 63500 h 40"/>
                <a:gd name="T8" fmla="*/ 12700 w 47"/>
                <a:gd name="T9" fmla="*/ 254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0">
                  <a:moveTo>
                    <a:pt x="8" y="16"/>
                  </a:moveTo>
                  <a:lnTo>
                    <a:pt x="0" y="0"/>
                  </a:lnTo>
                  <a:lnTo>
                    <a:pt x="47" y="16"/>
                  </a:lnTo>
                  <a:lnTo>
                    <a:pt x="0" y="40"/>
                  </a:lnTo>
                  <a:lnTo>
                    <a:pt x="8"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02" name="Rectangle 1143"/>
            <p:cNvSpPr>
              <a:spLocks noChangeArrowheads="1"/>
            </p:cNvSpPr>
            <p:nvPr/>
          </p:nvSpPr>
          <p:spPr bwMode="auto">
            <a:xfrm>
              <a:off x="5367337" y="5349420"/>
              <a:ext cx="673100" cy="63500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03" name="Rectangle 1144"/>
            <p:cNvSpPr>
              <a:spLocks noChangeArrowheads="1"/>
            </p:cNvSpPr>
            <p:nvPr/>
          </p:nvSpPr>
          <p:spPr bwMode="auto">
            <a:xfrm>
              <a:off x="5373687" y="5355770"/>
              <a:ext cx="660400" cy="6223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04" name="Freeform 1145"/>
            <p:cNvSpPr>
              <a:spLocks/>
            </p:cNvSpPr>
            <p:nvPr/>
          </p:nvSpPr>
          <p:spPr bwMode="auto">
            <a:xfrm>
              <a:off x="4906962" y="4900157"/>
              <a:ext cx="1133475" cy="1095375"/>
            </a:xfrm>
            <a:custGeom>
              <a:avLst/>
              <a:gdLst>
                <a:gd name="T0" fmla="*/ 0 w 714"/>
                <a:gd name="T1" fmla="*/ 1095375 h 690"/>
                <a:gd name="T2" fmla="*/ 174625 w 714"/>
                <a:gd name="T3" fmla="*/ 1095375 h 690"/>
                <a:gd name="T4" fmla="*/ 174625 w 714"/>
                <a:gd name="T5" fmla="*/ 174625 h 690"/>
                <a:gd name="T6" fmla="*/ 1133475 w 714"/>
                <a:gd name="T7" fmla="*/ 174625 h 690"/>
                <a:gd name="T8" fmla="*/ 1133475 w 714"/>
                <a:gd name="T9" fmla="*/ 0 h 690"/>
                <a:gd name="T10" fmla="*/ 0 w 714"/>
                <a:gd name="T11" fmla="*/ 0 h 690"/>
                <a:gd name="T12" fmla="*/ 0 w 714"/>
                <a:gd name="T13" fmla="*/ 1095375 h 6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4" h="690">
                  <a:moveTo>
                    <a:pt x="0" y="690"/>
                  </a:moveTo>
                  <a:lnTo>
                    <a:pt x="110" y="690"/>
                  </a:lnTo>
                  <a:lnTo>
                    <a:pt x="110" y="110"/>
                  </a:lnTo>
                  <a:lnTo>
                    <a:pt x="714" y="110"/>
                  </a:lnTo>
                  <a:lnTo>
                    <a:pt x="714" y="0"/>
                  </a:lnTo>
                  <a:lnTo>
                    <a:pt x="0" y="0"/>
                  </a:lnTo>
                  <a:lnTo>
                    <a:pt x="0" y="69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05" name="Freeform 1146"/>
            <p:cNvSpPr>
              <a:spLocks/>
            </p:cNvSpPr>
            <p:nvPr/>
          </p:nvSpPr>
          <p:spPr bwMode="auto">
            <a:xfrm>
              <a:off x="4906962" y="4900157"/>
              <a:ext cx="1133475" cy="1095375"/>
            </a:xfrm>
            <a:custGeom>
              <a:avLst/>
              <a:gdLst>
                <a:gd name="T0" fmla="*/ 0 w 714"/>
                <a:gd name="T1" fmla="*/ 1095375 h 690"/>
                <a:gd name="T2" fmla="*/ 174625 w 714"/>
                <a:gd name="T3" fmla="*/ 1095375 h 690"/>
                <a:gd name="T4" fmla="*/ 174625 w 714"/>
                <a:gd name="T5" fmla="*/ 174625 h 690"/>
                <a:gd name="T6" fmla="*/ 1133475 w 714"/>
                <a:gd name="T7" fmla="*/ 174625 h 690"/>
                <a:gd name="T8" fmla="*/ 1133475 w 714"/>
                <a:gd name="T9" fmla="*/ 0 h 690"/>
                <a:gd name="T10" fmla="*/ 0 w 714"/>
                <a:gd name="T11" fmla="*/ 0 h 690"/>
                <a:gd name="T12" fmla="*/ 0 w 714"/>
                <a:gd name="T13" fmla="*/ 1095375 h 6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4" h="690">
                  <a:moveTo>
                    <a:pt x="0" y="690"/>
                  </a:moveTo>
                  <a:lnTo>
                    <a:pt x="110" y="690"/>
                  </a:lnTo>
                  <a:lnTo>
                    <a:pt x="110" y="110"/>
                  </a:lnTo>
                  <a:lnTo>
                    <a:pt x="714" y="110"/>
                  </a:lnTo>
                  <a:lnTo>
                    <a:pt x="714" y="0"/>
                  </a:lnTo>
                  <a:lnTo>
                    <a:pt x="0" y="0"/>
                  </a:lnTo>
                  <a:lnTo>
                    <a:pt x="0" y="690"/>
                  </a:lnTo>
                </a:path>
              </a:pathLst>
            </a:custGeom>
            <a:solidFill>
              <a:srgbClr val="66FF99"/>
            </a:solidFill>
            <a:ln w="1270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06" name="Rectangle 1147"/>
            <p:cNvSpPr>
              <a:spLocks noChangeArrowheads="1"/>
            </p:cNvSpPr>
            <p:nvPr/>
          </p:nvSpPr>
          <p:spPr bwMode="auto">
            <a:xfrm>
              <a:off x="5081587" y="4900157"/>
              <a:ext cx="9938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G</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07" name="Rectangle 1148"/>
            <p:cNvSpPr>
              <a:spLocks noChangeArrowheads="1"/>
            </p:cNvSpPr>
            <p:nvPr/>
          </p:nvSpPr>
          <p:spPr bwMode="auto">
            <a:xfrm>
              <a:off x="5168900" y="4900157"/>
              <a:ext cx="785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08" name="Rectangle 1149"/>
            <p:cNvSpPr>
              <a:spLocks noChangeArrowheads="1"/>
            </p:cNvSpPr>
            <p:nvPr/>
          </p:nvSpPr>
          <p:spPr bwMode="auto">
            <a:xfrm>
              <a:off x="5243512" y="4900157"/>
              <a:ext cx="4969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09" name="Rectangle 1150"/>
            <p:cNvSpPr>
              <a:spLocks noChangeArrowheads="1"/>
            </p:cNvSpPr>
            <p:nvPr/>
          </p:nvSpPr>
          <p:spPr bwMode="auto">
            <a:xfrm>
              <a:off x="5280025" y="4900157"/>
              <a:ext cx="9938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10" name="Rectangle 1151"/>
            <p:cNvSpPr>
              <a:spLocks noChangeArrowheads="1"/>
            </p:cNvSpPr>
            <p:nvPr/>
          </p:nvSpPr>
          <p:spPr bwMode="auto">
            <a:xfrm>
              <a:off x="5380037" y="4900157"/>
              <a:ext cx="320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11" name="Rectangle 1152"/>
            <p:cNvSpPr>
              <a:spLocks noChangeArrowheads="1"/>
            </p:cNvSpPr>
            <p:nvPr/>
          </p:nvSpPr>
          <p:spPr bwMode="auto">
            <a:xfrm>
              <a:off x="5405437" y="4900157"/>
              <a:ext cx="785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12" name="Rectangle 1153"/>
            <p:cNvSpPr>
              <a:spLocks noChangeArrowheads="1"/>
            </p:cNvSpPr>
            <p:nvPr/>
          </p:nvSpPr>
          <p:spPr bwMode="auto">
            <a:xfrm>
              <a:off x="5480050" y="4900157"/>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13" name="Rectangle 1154"/>
            <p:cNvSpPr>
              <a:spLocks noChangeArrowheads="1"/>
            </p:cNvSpPr>
            <p:nvPr/>
          </p:nvSpPr>
          <p:spPr bwMode="auto">
            <a:xfrm>
              <a:off x="5541962" y="4900157"/>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14" name="Rectangle 1155"/>
            <p:cNvSpPr>
              <a:spLocks noChangeArrowheads="1"/>
            </p:cNvSpPr>
            <p:nvPr/>
          </p:nvSpPr>
          <p:spPr bwMode="auto">
            <a:xfrm>
              <a:off x="5580062" y="4900157"/>
              <a:ext cx="4328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15" name="Rectangle 1156"/>
            <p:cNvSpPr>
              <a:spLocks noChangeArrowheads="1"/>
            </p:cNvSpPr>
            <p:nvPr/>
          </p:nvSpPr>
          <p:spPr bwMode="auto">
            <a:xfrm>
              <a:off x="5616575" y="4900157"/>
              <a:ext cx="320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16" name="Rectangle 1157"/>
            <p:cNvSpPr>
              <a:spLocks noChangeArrowheads="1"/>
            </p:cNvSpPr>
            <p:nvPr/>
          </p:nvSpPr>
          <p:spPr bwMode="auto">
            <a:xfrm>
              <a:off x="5641975" y="4900157"/>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17" name="Rectangle 1158"/>
            <p:cNvSpPr>
              <a:spLocks noChangeArrowheads="1"/>
            </p:cNvSpPr>
            <p:nvPr/>
          </p:nvSpPr>
          <p:spPr bwMode="auto">
            <a:xfrm>
              <a:off x="5516562" y="5547857"/>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18" name="Rectangle 1159"/>
            <p:cNvSpPr>
              <a:spLocks noChangeArrowheads="1"/>
            </p:cNvSpPr>
            <p:nvPr/>
          </p:nvSpPr>
          <p:spPr bwMode="auto">
            <a:xfrm>
              <a:off x="5603875" y="5547857"/>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19" name="Rectangle 1160"/>
            <p:cNvSpPr>
              <a:spLocks noChangeArrowheads="1"/>
            </p:cNvSpPr>
            <p:nvPr/>
          </p:nvSpPr>
          <p:spPr bwMode="auto">
            <a:xfrm>
              <a:off x="5691187" y="5547857"/>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20" name="Rectangle 1161"/>
            <p:cNvSpPr>
              <a:spLocks noChangeArrowheads="1"/>
            </p:cNvSpPr>
            <p:nvPr/>
          </p:nvSpPr>
          <p:spPr bwMode="auto">
            <a:xfrm>
              <a:off x="5778500" y="5547857"/>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21" name="Rectangle 1162"/>
            <p:cNvSpPr>
              <a:spLocks noChangeArrowheads="1"/>
            </p:cNvSpPr>
            <p:nvPr/>
          </p:nvSpPr>
          <p:spPr bwMode="auto">
            <a:xfrm>
              <a:off x="5840412" y="5547857"/>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22" name="Line 1163"/>
            <p:cNvSpPr>
              <a:spLocks noChangeShapeType="1"/>
            </p:cNvSpPr>
            <p:nvPr/>
          </p:nvSpPr>
          <p:spPr bwMode="auto">
            <a:xfrm>
              <a:off x="5081587" y="5622470"/>
              <a:ext cx="19843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23" name="Freeform 1164"/>
            <p:cNvSpPr>
              <a:spLocks/>
            </p:cNvSpPr>
            <p:nvPr/>
          </p:nvSpPr>
          <p:spPr bwMode="auto">
            <a:xfrm>
              <a:off x="5267325" y="5585957"/>
              <a:ext cx="74613" cy="61913"/>
            </a:xfrm>
            <a:custGeom>
              <a:avLst/>
              <a:gdLst>
                <a:gd name="T0" fmla="*/ 12700 w 47"/>
                <a:gd name="T1" fmla="*/ 36513 h 39"/>
                <a:gd name="T2" fmla="*/ 0 w 47"/>
                <a:gd name="T3" fmla="*/ 0 h 39"/>
                <a:gd name="T4" fmla="*/ 74613 w 47"/>
                <a:gd name="T5" fmla="*/ 36513 h 39"/>
                <a:gd name="T6" fmla="*/ 0 w 47"/>
                <a:gd name="T7" fmla="*/ 61913 h 39"/>
                <a:gd name="T8" fmla="*/ 12700 w 47"/>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23"/>
                  </a:moveTo>
                  <a:lnTo>
                    <a:pt x="0" y="0"/>
                  </a:lnTo>
                  <a:lnTo>
                    <a:pt x="47" y="23"/>
                  </a:lnTo>
                  <a:lnTo>
                    <a:pt x="0" y="39"/>
                  </a:lnTo>
                  <a:lnTo>
                    <a:pt x="8"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24" name="Line 1165"/>
            <p:cNvSpPr>
              <a:spLocks noChangeShapeType="1"/>
            </p:cNvSpPr>
            <p:nvPr/>
          </p:nvSpPr>
          <p:spPr bwMode="auto">
            <a:xfrm>
              <a:off x="5081587" y="5735182"/>
              <a:ext cx="19843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25" name="Freeform 1166"/>
            <p:cNvSpPr>
              <a:spLocks/>
            </p:cNvSpPr>
            <p:nvPr/>
          </p:nvSpPr>
          <p:spPr bwMode="auto">
            <a:xfrm>
              <a:off x="5267325" y="5697082"/>
              <a:ext cx="74613" cy="63500"/>
            </a:xfrm>
            <a:custGeom>
              <a:avLst/>
              <a:gdLst>
                <a:gd name="T0" fmla="*/ 12700 w 47"/>
                <a:gd name="T1" fmla="*/ 38100 h 40"/>
                <a:gd name="T2" fmla="*/ 0 w 47"/>
                <a:gd name="T3" fmla="*/ 0 h 40"/>
                <a:gd name="T4" fmla="*/ 74613 w 47"/>
                <a:gd name="T5" fmla="*/ 38100 h 40"/>
                <a:gd name="T6" fmla="*/ 0 w 47"/>
                <a:gd name="T7" fmla="*/ 63500 h 40"/>
                <a:gd name="T8" fmla="*/ 12700 w 47"/>
                <a:gd name="T9" fmla="*/ 381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0">
                  <a:moveTo>
                    <a:pt x="8" y="24"/>
                  </a:moveTo>
                  <a:lnTo>
                    <a:pt x="0" y="0"/>
                  </a:lnTo>
                  <a:lnTo>
                    <a:pt x="47" y="24"/>
                  </a:lnTo>
                  <a:lnTo>
                    <a:pt x="0" y="40"/>
                  </a:lnTo>
                  <a:lnTo>
                    <a:pt x="8"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26" name="Line 1167"/>
            <p:cNvSpPr>
              <a:spLocks noChangeShapeType="1"/>
            </p:cNvSpPr>
            <p:nvPr/>
          </p:nvSpPr>
          <p:spPr bwMode="auto">
            <a:xfrm>
              <a:off x="6059487" y="4976357"/>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27" name="Line 1170"/>
            <p:cNvSpPr>
              <a:spLocks noChangeShapeType="1"/>
            </p:cNvSpPr>
            <p:nvPr/>
          </p:nvSpPr>
          <p:spPr bwMode="auto">
            <a:xfrm>
              <a:off x="6059487" y="5647870"/>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28" name="Line 1173"/>
            <p:cNvSpPr>
              <a:spLocks noChangeShapeType="1"/>
            </p:cNvSpPr>
            <p:nvPr/>
          </p:nvSpPr>
          <p:spPr bwMode="auto">
            <a:xfrm>
              <a:off x="4757737" y="5174795"/>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29" name="Line 1174"/>
            <p:cNvSpPr>
              <a:spLocks noChangeShapeType="1"/>
            </p:cNvSpPr>
            <p:nvPr/>
          </p:nvSpPr>
          <p:spPr bwMode="auto">
            <a:xfrm>
              <a:off x="4757737" y="5287507"/>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30" name="Line 1175"/>
            <p:cNvSpPr>
              <a:spLocks noChangeShapeType="1"/>
            </p:cNvSpPr>
            <p:nvPr/>
          </p:nvSpPr>
          <p:spPr bwMode="auto">
            <a:xfrm>
              <a:off x="4757737" y="5411332"/>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31" name="Line 1176"/>
            <p:cNvSpPr>
              <a:spLocks noChangeShapeType="1"/>
            </p:cNvSpPr>
            <p:nvPr/>
          </p:nvSpPr>
          <p:spPr bwMode="auto">
            <a:xfrm>
              <a:off x="4757737" y="5524045"/>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32" name="Line 1177"/>
            <p:cNvSpPr>
              <a:spLocks noChangeShapeType="1"/>
            </p:cNvSpPr>
            <p:nvPr/>
          </p:nvSpPr>
          <p:spPr bwMode="auto">
            <a:xfrm>
              <a:off x="4757737" y="5635170"/>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33" name="Line 1178"/>
            <p:cNvSpPr>
              <a:spLocks noChangeShapeType="1"/>
            </p:cNvSpPr>
            <p:nvPr/>
          </p:nvSpPr>
          <p:spPr bwMode="auto">
            <a:xfrm>
              <a:off x="4757737" y="5722482"/>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34" name="Line 1179"/>
            <p:cNvSpPr>
              <a:spLocks noChangeShapeType="1"/>
            </p:cNvSpPr>
            <p:nvPr/>
          </p:nvSpPr>
          <p:spPr bwMode="auto">
            <a:xfrm>
              <a:off x="4757737" y="5835195"/>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35" name="Line 1180"/>
            <p:cNvSpPr>
              <a:spLocks noChangeShapeType="1"/>
            </p:cNvSpPr>
            <p:nvPr/>
          </p:nvSpPr>
          <p:spPr bwMode="auto">
            <a:xfrm>
              <a:off x="4757737" y="5946320"/>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36" name="Line 1181"/>
            <p:cNvSpPr>
              <a:spLocks noChangeShapeType="1"/>
            </p:cNvSpPr>
            <p:nvPr/>
          </p:nvSpPr>
          <p:spPr bwMode="auto">
            <a:xfrm>
              <a:off x="5156200" y="5174795"/>
              <a:ext cx="1238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37" name="Freeform 1182"/>
            <p:cNvSpPr>
              <a:spLocks/>
            </p:cNvSpPr>
            <p:nvPr/>
          </p:nvSpPr>
          <p:spPr bwMode="auto">
            <a:xfrm>
              <a:off x="5092700" y="5149395"/>
              <a:ext cx="87313" cy="63500"/>
            </a:xfrm>
            <a:custGeom>
              <a:avLst/>
              <a:gdLst>
                <a:gd name="T0" fmla="*/ 63500 w 55"/>
                <a:gd name="T1" fmla="*/ 25400 h 40"/>
                <a:gd name="T2" fmla="*/ 87313 w 55"/>
                <a:gd name="T3" fmla="*/ 63500 h 40"/>
                <a:gd name="T4" fmla="*/ 0 w 55"/>
                <a:gd name="T5" fmla="*/ 25400 h 40"/>
                <a:gd name="T6" fmla="*/ 87313 w 55"/>
                <a:gd name="T7" fmla="*/ 0 h 40"/>
                <a:gd name="T8" fmla="*/ 63500 w 55"/>
                <a:gd name="T9" fmla="*/ 254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40">
                  <a:moveTo>
                    <a:pt x="40" y="16"/>
                  </a:moveTo>
                  <a:lnTo>
                    <a:pt x="55" y="40"/>
                  </a:lnTo>
                  <a:lnTo>
                    <a:pt x="0" y="16"/>
                  </a:lnTo>
                  <a:lnTo>
                    <a:pt x="55" y="0"/>
                  </a:lnTo>
                  <a:lnTo>
                    <a:pt x="40"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38" name="Freeform 1183"/>
            <p:cNvSpPr>
              <a:spLocks/>
            </p:cNvSpPr>
            <p:nvPr/>
          </p:nvSpPr>
          <p:spPr bwMode="auto">
            <a:xfrm>
              <a:off x="5267325" y="5149395"/>
              <a:ext cx="74613" cy="63500"/>
            </a:xfrm>
            <a:custGeom>
              <a:avLst/>
              <a:gdLst>
                <a:gd name="T0" fmla="*/ 12700 w 47"/>
                <a:gd name="T1" fmla="*/ 25400 h 40"/>
                <a:gd name="T2" fmla="*/ 0 w 47"/>
                <a:gd name="T3" fmla="*/ 0 h 40"/>
                <a:gd name="T4" fmla="*/ 74613 w 47"/>
                <a:gd name="T5" fmla="*/ 25400 h 40"/>
                <a:gd name="T6" fmla="*/ 0 w 47"/>
                <a:gd name="T7" fmla="*/ 63500 h 40"/>
                <a:gd name="T8" fmla="*/ 12700 w 47"/>
                <a:gd name="T9" fmla="*/ 254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0">
                  <a:moveTo>
                    <a:pt x="8" y="16"/>
                  </a:moveTo>
                  <a:lnTo>
                    <a:pt x="0" y="0"/>
                  </a:lnTo>
                  <a:lnTo>
                    <a:pt x="47" y="16"/>
                  </a:lnTo>
                  <a:lnTo>
                    <a:pt x="0" y="40"/>
                  </a:lnTo>
                  <a:lnTo>
                    <a:pt x="8"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39" name="Line 1184"/>
            <p:cNvSpPr>
              <a:spLocks noChangeShapeType="1"/>
            </p:cNvSpPr>
            <p:nvPr/>
          </p:nvSpPr>
          <p:spPr bwMode="auto">
            <a:xfrm>
              <a:off x="5156200" y="5287507"/>
              <a:ext cx="1238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40" name="Freeform 1185"/>
            <p:cNvSpPr>
              <a:spLocks/>
            </p:cNvSpPr>
            <p:nvPr/>
          </p:nvSpPr>
          <p:spPr bwMode="auto">
            <a:xfrm>
              <a:off x="5092700" y="5262107"/>
              <a:ext cx="87313" cy="61913"/>
            </a:xfrm>
            <a:custGeom>
              <a:avLst/>
              <a:gdLst>
                <a:gd name="T0" fmla="*/ 63500 w 55"/>
                <a:gd name="T1" fmla="*/ 25400 h 39"/>
                <a:gd name="T2" fmla="*/ 87313 w 55"/>
                <a:gd name="T3" fmla="*/ 61913 h 39"/>
                <a:gd name="T4" fmla="*/ 0 w 55"/>
                <a:gd name="T5" fmla="*/ 25400 h 39"/>
                <a:gd name="T6" fmla="*/ 87313 w 55"/>
                <a:gd name="T7" fmla="*/ 0 h 39"/>
                <a:gd name="T8" fmla="*/ 63500 w 55"/>
                <a:gd name="T9" fmla="*/ 254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16"/>
                  </a:moveTo>
                  <a:lnTo>
                    <a:pt x="55" y="39"/>
                  </a:lnTo>
                  <a:lnTo>
                    <a:pt x="0" y="16"/>
                  </a:lnTo>
                  <a:lnTo>
                    <a:pt x="55" y="0"/>
                  </a:lnTo>
                  <a:lnTo>
                    <a:pt x="40"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41" name="Freeform 1186"/>
            <p:cNvSpPr>
              <a:spLocks/>
            </p:cNvSpPr>
            <p:nvPr/>
          </p:nvSpPr>
          <p:spPr bwMode="auto">
            <a:xfrm>
              <a:off x="5267325" y="5262107"/>
              <a:ext cx="74613" cy="61913"/>
            </a:xfrm>
            <a:custGeom>
              <a:avLst/>
              <a:gdLst>
                <a:gd name="T0" fmla="*/ 12700 w 47"/>
                <a:gd name="T1" fmla="*/ 25400 h 39"/>
                <a:gd name="T2" fmla="*/ 0 w 47"/>
                <a:gd name="T3" fmla="*/ 0 h 39"/>
                <a:gd name="T4" fmla="*/ 74613 w 47"/>
                <a:gd name="T5" fmla="*/ 25400 h 39"/>
                <a:gd name="T6" fmla="*/ 0 w 47"/>
                <a:gd name="T7" fmla="*/ 61913 h 39"/>
                <a:gd name="T8" fmla="*/ 12700 w 47"/>
                <a:gd name="T9" fmla="*/ 254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16"/>
                  </a:moveTo>
                  <a:lnTo>
                    <a:pt x="0" y="0"/>
                  </a:lnTo>
                  <a:lnTo>
                    <a:pt x="47" y="16"/>
                  </a:lnTo>
                  <a:lnTo>
                    <a:pt x="0" y="39"/>
                  </a:lnTo>
                  <a:lnTo>
                    <a:pt x="8"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42" name="Line 1187"/>
            <p:cNvSpPr>
              <a:spLocks noChangeShapeType="1"/>
            </p:cNvSpPr>
            <p:nvPr/>
          </p:nvSpPr>
          <p:spPr bwMode="auto">
            <a:xfrm>
              <a:off x="5081587" y="5398632"/>
              <a:ext cx="19843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43" name="Freeform 1188"/>
            <p:cNvSpPr>
              <a:spLocks/>
            </p:cNvSpPr>
            <p:nvPr/>
          </p:nvSpPr>
          <p:spPr bwMode="auto">
            <a:xfrm>
              <a:off x="5267325" y="5373232"/>
              <a:ext cx="74613" cy="63500"/>
            </a:xfrm>
            <a:custGeom>
              <a:avLst/>
              <a:gdLst>
                <a:gd name="T0" fmla="*/ 12700 w 47"/>
                <a:gd name="T1" fmla="*/ 25400 h 40"/>
                <a:gd name="T2" fmla="*/ 0 w 47"/>
                <a:gd name="T3" fmla="*/ 0 h 40"/>
                <a:gd name="T4" fmla="*/ 74613 w 47"/>
                <a:gd name="T5" fmla="*/ 25400 h 40"/>
                <a:gd name="T6" fmla="*/ 0 w 47"/>
                <a:gd name="T7" fmla="*/ 63500 h 40"/>
                <a:gd name="T8" fmla="*/ 12700 w 47"/>
                <a:gd name="T9" fmla="*/ 254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0">
                  <a:moveTo>
                    <a:pt x="8" y="16"/>
                  </a:moveTo>
                  <a:lnTo>
                    <a:pt x="0" y="0"/>
                  </a:lnTo>
                  <a:lnTo>
                    <a:pt x="47" y="16"/>
                  </a:lnTo>
                  <a:lnTo>
                    <a:pt x="0" y="40"/>
                  </a:lnTo>
                  <a:lnTo>
                    <a:pt x="8"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44" name="Line 1189"/>
            <p:cNvSpPr>
              <a:spLocks noChangeShapeType="1"/>
            </p:cNvSpPr>
            <p:nvPr/>
          </p:nvSpPr>
          <p:spPr bwMode="auto">
            <a:xfrm>
              <a:off x="5081587" y="5511345"/>
              <a:ext cx="19843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45" name="Freeform 1190"/>
            <p:cNvSpPr>
              <a:spLocks/>
            </p:cNvSpPr>
            <p:nvPr/>
          </p:nvSpPr>
          <p:spPr bwMode="auto">
            <a:xfrm>
              <a:off x="5267325" y="5473245"/>
              <a:ext cx="74613" cy="61913"/>
            </a:xfrm>
            <a:custGeom>
              <a:avLst/>
              <a:gdLst>
                <a:gd name="T0" fmla="*/ 12700 w 47"/>
                <a:gd name="T1" fmla="*/ 38100 h 39"/>
                <a:gd name="T2" fmla="*/ 0 w 47"/>
                <a:gd name="T3" fmla="*/ 0 h 39"/>
                <a:gd name="T4" fmla="*/ 74613 w 47"/>
                <a:gd name="T5" fmla="*/ 38100 h 39"/>
                <a:gd name="T6" fmla="*/ 0 w 47"/>
                <a:gd name="T7" fmla="*/ 61913 h 39"/>
                <a:gd name="T8" fmla="*/ 12700 w 47"/>
                <a:gd name="T9" fmla="*/ 381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24"/>
                  </a:moveTo>
                  <a:lnTo>
                    <a:pt x="0" y="0"/>
                  </a:lnTo>
                  <a:lnTo>
                    <a:pt x="47" y="24"/>
                  </a:lnTo>
                  <a:lnTo>
                    <a:pt x="0" y="39"/>
                  </a:lnTo>
                  <a:lnTo>
                    <a:pt x="8"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46" name="Line 1191"/>
            <p:cNvSpPr>
              <a:spLocks noChangeShapeType="1"/>
            </p:cNvSpPr>
            <p:nvPr/>
          </p:nvSpPr>
          <p:spPr bwMode="auto">
            <a:xfrm>
              <a:off x="5081587" y="5946320"/>
              <a:ext cx="19843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47" name="Freeform 1192"/>
            <p:cNvSpPr>
              <a:spLocks/>
            </p:cNvSpPr>
            <p:nvPr/>
          </p:nvSpPr>
          <p:spPr bwMode="auto">
            <a:xfrm>
              <a:off x="5267325" y="5920920"/>
              <a:ext cx="74613" cy="63500"/>
            </a:xfrm>
            <a:custGeom>
              <a:avLst/>
              <a:gdLst>
                <a:gd name="T0" fmla="*/ 12700 w 47"/>
                <a:gd name="T1" fmla="*/ 25400 h 40"/>
                <a:gd name="T2" fmla="*/ 0 w 47"/>
                <a:gd name="T3" fmla="*/ 0 h 40"/>
                <a:gd name="T4" fmla="*/ 74613 w 47"/>
                <a:gd name="T5" fmla="*/ 25400 h 40"/>
                <a:gd name="T6" fmla="*/ 0 w 47"/>
                <a:gd name="T7" fmla="*/ 63500 h 40"/>
                <a:gd name="T8" fmla="*/ 12700 w 47"/>
                <a:gd name="T9" fmla="*/ 254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0">
                  <a:moveTo>
                    <a:pt x="8" y="16"/>
                  </a:moveTo>
                  <a:lnTo>
                    <a:pt x="0" y="0"/>
                  </a:lnTo>
                  <a:lnTo>
                    <a:pt x="47" y="16"/>
                  </a:lnTo>
                  <a:lnTo>
                    <a:pt x="0" y="40"/>
                  </a:lnTo>
                  <a:lnTo>
                    <a:pt x="8"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48" name="Line 1193"/>
            <p:cNvSpPr>
              <a:spLocks noChangeShapeType="1"/>
            </p:cNvSpPr>
            <p:nvPr/>
          </p:nvSpPr>
          <p:spPr bwMode="auto">
            <a:xfrm>
              <a:off x="5081587" y="5846307"/>
              <a:ext cx="19843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49" name="Freeform 1194"/>
            <p:cNvSpPr>
              <a:spLocks/>
            </p:cNvSpPr>
            <p:nvPr/>
          </p:nvSpPr>
          <p:spPr bwMode="auto">
            <a:xfrm>
              <a:off x="5267325" y="5809795"/>
              <a:ext cx="74613" cy="61913"/>
            </a:xfrm>
            <a:custGeom>
              <a:avLst/>
              <a:gdLst>
                <a:gd name="T0" fmla="*/ 12700 w 47"/>
                <a:gd name="T1" fmla="*/ 36513 h 39"/>
                <a:gd name="T2" fmla="*/ 0 w 47"/>
                <a:gd name="T3" fmla="*/ 0 h 39"/>
                <a:gd name="T4" fmla="*/ 74613 w 47"/>
                <a:gd name="T5" fmla="*/ 36513 h 39"/>
                <a:gd name="T6" fmla="*/ 0 w 47"/>
                <a:gd name="T7" fmla="*/ 61913 h 39"/>
                <a:gd name="T8" fmla="*/ 12700 w 47"/>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23"/>
                  </a:moveTo>
                  <a:lnTo>
                    <a:pt x="0" y="0"/>
                  </a:lnTo>
                  <a:lnTo>
                    <a:pt x="47" y="23"/>
                  </a:lnTo>
                  <a:lnTo>
                    <a:pt x="0" y="39"/>
                  </a:lnTo>
                  <a:lnTo>
                    <a:pt x="8"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50" name="Freeform 1195"/>
            <p:cNvSpPr>
              <a:spLocks/>
            </p:cNvSpPr>
            <p:nvPr/>
          </p:nvSpPr>
          <p:spPr bwMode="auto">
            <a:xfrm>
              <a:off x="4906962" y="1502907"/>
              <a:ext cx="1133475" cy="1095375"/>
            </a:xfrm>
            <a:custGeom>
              <a:avLst/>
              <a:gdLst>
                <a:gd name="T0" fmla="*/ 0 w 714"/>
                <a:gd name="T1" fmla="*/ 1095375 h 690"/>
                <a:gd name="T2" fmla="*/ 174625 w 714"/>
                <a:gd name="T3" fmla="*/ 1095375 h 690"/>
                <a:gd name="T4" fmla="*/ 174625 w 714"/>
                <a:gd name="T5" fmla="*/ 174625 h 690"/>
                <a:gd name="T6" fmla="*/ 1133475 w 714"/>
                <a:gd name="T7" fmla="*/ 174625 h 690"/>
                <a:gd name="T8" fmla="*/ 1133475 w 714"/>
                <a:gd name="T9" fmla="*/ 0 h 690"/>
                <a:gd name="T10" fmla="*/ 0 w 714"/>
                <a:gd name="T11" fmla="*/ 0 h 690"/>
                <a:gd name="T12" fmla="*/ 0 w 714"/>
                <a:gd name="T13" fmla="*/ 1095375 h 6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4" h="690">
                  <a:moveTo>
                    <a:pt x="0" y="690"/>
                  </a:moveTo>
                  <a:lnTo>
                    <a:pt x="110" y="690"/>
                  </a:lnTo>
                  <a:lnTo>
                    <a:pt x="110" y="110"/>
                  </a:lnTo>
                  <a:lnTo>
                    <a:pt x="714" y="110"/>
                  </a:lnTo>
                  <a:lnTo>
                    <a:pt x="714" y="0"/>
                  </a:lnTo>
                  <a:lnTo>
                    <a:pt x="0" y="0"/>
                  </a:lnTo>
                  <a:lnTo>
                    <a:pt x="0" y="690"/>
                  </a:lnTo>
                  <a:close/>
                </a:path>
              </a:pathLst>
            </a:custGeom>
            <a:solidFill>
              <a:srgbClr val="66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51" name="Freeform 1196"/>
            <p:cNvSpPr>
              <a:spLocks/>
            </p:cNvSpPr>
            <p:nvPr/>
          </p:nvSpPr>
          <p:spPr bwMode="auto">
            <a:xfrm>
              <a:off x="4906962" y="1502907"/>
              <a:ext cx="1133475" cy="1095375"/>
            </a:xfrm>
            <a:custGeom>
              <a:avLst/>
              <a:gdLst>
                <a:gd name="T0" fmla="*/ 0 w 714"/>
                <a:gd name="T1" fmla="*/ 1095375 h 690"/>
                <a:gd name="T2" fmla="*/ 174625 w 714"/>
                <a:gd name="T3" fmla="*/ 1095375 h 690"/>
                <a:gd name="T4" fmla="*/ 174625 w 714"/>
                <a:gd name="T5" fmla="*/ 174625 h 690"/>
                <a:gd name="T6" fmla="*/ 1133475 w 714"/>
                <a:gd name="T7" fmla="*/ 174625 h 690"/>
                <a:gd name="T8" fmla="*/ 1133475 w 714"/>
                <a:gd name="T9" fmla="*/ 0 h 690"/>
                <a:gd name="T10" fmla="*/ 0 w 714"/>
                <a:gd name="T11" fmla="*/ 0 h 690"/>
                <a:gd name="T12" fmla="*/ 0 w 714"/>
                <a:gd name="T13" fmla="*/ 1095375 h 6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4" h="690">
                  <a:moveTo>
                    <a:pt x="0" y="690"/>
                  </a:moveTo>
                  <a:lnTo>
                    <a:pt x="110" y="690"/>
                  </a:lnTo>
                  <a:lnTo>
                    <a:pt x="110" y="110"/>
                  </a:lnTo>
                  <a:lnTo>
                    <a:pt x="714" y="110"/>
                  </a:lnTo>
                  <a:lnTo>
                    <a:pt x="714" y="0"/>
                  </a:lnTo>
                  <a:lnTo>
                    <a:pt x="0" y="0"/>
                  </a:lnTo>
                  <a:lnTo>
                    <a:pt x="0" y="69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52" name="Rectangle 1197"/>
            <p:cNvSpPr>
              <a:spLocks noChangeArrowheads="1"/>
            </p:cNvSpPr>
            <p:nvPr/>
          </p:nvSpPr>
          <p:spPr bwMode="auto">
            <a:xfrm>
              <a:off x="5081587" y="1515607"/>
              <a:ext cx="9938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G</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53" name="Rectangle 1198"/>
            <p:cNvSpPr>
              <a:spLocks noChangeArrowheads="1"/>
            </p:cNvSpPr>
            <p:nvPr/>
          </p:nvSpPr>
          <p:spPr bwMode="auto">
            <a:xfrm>
              <a:off x="5168900" y="1515607"/>
              <a:ext cx="785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54" name="Rectangle 1199"/>
            <p:cNvSpPr>
              <a:spLocks noChangeArrowheads="1"/>
            </p:cNvSpPr>
            <p:nvPr/>
          </p:nvSpPr>
          <p:spPr bwMode="auto">
            <a:xfrm>
              <a:off x="5243512" y="1515607"/>
              <a:ext cx="4969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55" name="Rectangle 1200"/>
            <p:cNvSpPr>
              <a:spLocks noChangeArrowheads="1"/>
            </p:cNvSpPr>
            <p:nvPr/>
          </p:nvSpPr>
          <p:spPr bwMode="auto">
            <a:xfrm>
              <a:off x="5280025" y="1515607"/>
              <a:ext cx="9938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56" name="Rectangle 1201"/>
            <p:cNvSpPr>
              <a:spLocks noChangeArrowheads="1"/>
            </p:cNvSpPr>
            <p:nvPr/>
          </p:nvSpPr>
          <p:spPr bwMode="auto">
            <a:xfrm>
              <a:off x="5380037" y="1515607"/>
              <a:ext cx="320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57" name="Rectangle 1202"/>
            <p:cNvSpPr>
              <a:spLocks noChangeArrowheads="1"/>
            </p:cNvSpPr>
            <p:nvPr/>
          </p:nvSpPr>
          <p:spPr bwMode="auto">
            <a:xfrm>
              <a:off x="5405437" y="1515607"/>
              <a:ext cx="785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58" name="Rectangle 1203"/>
            <p:cNvSpPr>
              <a:spLocks noChangeArrowheads="1"/>
            </p:cNvSpPr>
            <p:nvPr/>
          </p:nvSpPr>
          <p:spPr bwMode="auto">
            <a:xfrm>
              <a:off x="5480050" y="1515607"/>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59" name="Rectangle 1204"/>
            <p:cNvSpPr>
              <a:spLocks noChangeArrowheads="1"/>
            </p:cNvSpPr>
            <p:nvPr/>
          </p:nvSpPr>
          <p:spPr bwMode="auto">
            <a:xfrm>
              <a:off x="5541962" y="1515607"/>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60" name="Rectangle 1205"/>
            <p:cNvSpPr>
              <a:spLocks noChangeArrowheads="1"/>
            </p:cNvSpPr>
            <p:nvPr/>
          </p:nvSpPr>
          <p:spPr bwMode="auto">
            <a:xfrm>
              <a:off x="5580062" y="1515607"/>
              <a:ext cx="4328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61" name="Rectangle 1206"/>
            <p:cNvSpPr>
              <a:spLocks noChangeArrowheads="1"/>
            </p:cNvSpPr>
            <p:nvPr/>
          </p:nvSpPr>
          <p:spPr bwMode="auto">
            <a:xfrm>
              <a:off x="5616575" y="1515607"/>
              <a:ext cx="320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62" name="Rectangle 1207"/>
            <p:cNvSpPr>
              <a:spLocks noChangeArrowheads="1"/>
            </p:cNvSpPr>
            <p:nvPr/>
          </p:nvSpPr>
          <p:spPr bwMode="auto">
            <a:xfrm>
              <a:off x="5641975" y="1515607"/>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63" name="Line 1208"/>
            <p:cNvSpPr>
              <a:spLocks noChangeShapeType="1"/>
            </p:cNvSpPr>
            <p:nvPr/>
          </p:nvSpPr>
          <p:spPr bwMode="auto">
            <a:xfrm>
              <a:off x="5156200" y="2236332"/>
              <a:ext cx="1238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64" name="Freeform 1209"/>
            <p:cNvSpPr>
              <a:spLocks/>
            </p:cNvSpPr>
            <p:nvPr/>
          </p:nvSpPr>
          <p:spPr bwMode="auto">
            <a:xfrm>
              <a:off x="5092700" y="2212520"/>
              <a:ext cx="87313" cy="61913"/>
            </a:xfrm>
            <a:custGeom>
              <a:avLst/>
              <a:gdLst>
                <a:gd name="T0" fmla="*/ 63500 w 55"/>
                <a:gd name="T1" fmla="*/ 23813 h 39"/>
                <a:gd name="T2" fmla="*/ 87313 w 55"/>
                <a:gd name="T3" fmla="*/ 61913 h 39"/>
                <a:gd name="T4" fmla="*/ 0 w 55"/>
                <a:gd name="T5" fmla="*/ 23813 h 39"/>
                <a:gd name="T6" fmla="*/ 87313 w 55"/>
                <a:gd name="T7" fmla="*/ 0 h 39"/>
                <a:gd name="T8" fmla="*/ 63500 w 55"/>
                <a:gd name="T9" fmla="*/ 238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15"/>
                  </a:moveTo>
                  <a:lnTo>
                    <a:pt x="55" y="39"/>
                  </a:lnTo>
                  <a:lnTo>
                    <a:pt x="0" y="15"/>
                  </a:lnTo>
                  <a:lnTo>
                    <a:pt x="55" y="0"/>
                  </a:lnTo>
                  <a:lnTo>
                    <a:pt x="40" y="15"/>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65" name="Freeform 1211"/>
            <p:cNvSpPr>
              <a:spLocks/>
            </p:cNvSpPr>
            <p:nvPr/>
          </p:nvSpPr>
          <p:spPr bwMode="auto">
            <a:xfrm>
              <a:off x="5267325" y="2212520"/>
              <a:ext cx="74613" cy="61913"/>
            </a:xfrm>
            <a:custGeom>
              <a:avLst/>
              <a:gdLst>
                <a:gd name="T0" fmla="*/ 12700 w 47"/>
                <a:gd name="T1" fmla="*/ 23813 h 39"/>
                <a:gd name="T2" fmla="*/ 0 w 47"/>
                <a:gd name="T3" fmla="*/ 0 h 39"/>
                <a:gd name="T4" fmla="*/ 74613 w 47"/>
                <a:gd name="T5" fmla="*/ 23813 h 39"/>
                <a:gd name="T6" fmla="*/ 0 w 47"/>
                <a:gd name="T7" fmla="*/ 61913 h 39"/>
                <a:gd name="T8" fmla="*/ 12700 w 47"/>
                <a:gd name="T9" fmla="*/ 238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15"/>
                  </a:moveTo>
                  <a:lnTo>
                    <a:pt x="0" y="0"/>
                  </a:lnTo>
                  <a:lnTo>
                    <a:pt x="47" y="15"/>
                  </a:lnTo>
                  <a:lnTo>
                    <a:pt x="0" y="39"/>
                  </a:lnTo>
                  <a:lnTo>
                    <a:pt x="8" y="15"/>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66" name="Line 1212"/>
            <p:cNvSpPr>
              <a:spLocks noChangeShapeType="1"/>
            </p:cNvSpPr>
            <p:nvPr/>
          </p:nvSpPr>
          <p:spPr bwMode="auto">
            <a:xfrm>
              <a:off x="5156200" y="2349045"/>
              <a:ext cx="1238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67" name="Freeform 1213"/>
            <p:cNvSpPr>
              <a:spLocks/>
            </p:cNvSpPr>
            <p:nvPr/>
          </p:nvSpPr>
          <p:spPr bwMode="auto">
            <a:xfrm>
              <a:off x="5092700" y="2312532"/>
              <a:ext cx="87313" cy="61913"/>
            </a:xfrm>
            <a:custGeom>
              <a:avLst/>
              <a:gdLst>
                <a:gd name="T0" fmla="*/ 63500 w 55"/>
                <a:gd name="T1" fmla="*/ 36513 h 39"/>
                <a:gd name="T2" fmla="*/ 87313 w 55"/>
                <a:gd name="T3" fmla="*/ 61913 h 39"/>
                <a:gd name="T4" fmla="*/ 0 w 55"/>
                <a:gd name="T5" fmla="*/ 36513 h 39"/>
                <a:gd name="T6" fmla="*/ 87313 w 55"/>
                <a:gd name="T7" fmla="*/ 0 h 39"/>
                <a:gd name="T8" fmla="*/ 63500 w 55"/>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23"/>
                  </a:moveTo>
                  <a:lnTo>
                    <a:pt x="55" y="39"/>
                  </a:lnTo>
                  <a:lnTo>
                    <a:pt x="0" y="23"/>
                  </a:lnTo>
                  <a:lnTo>
                    <a:pt x="55" y="0"/>
                  </a:lnTo>
                  <a:lnTo>
                    <a:pt x="40"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68" name="Freeform 1214"/>
            <p:cNvSpPr>
              <a:spLocks/>
            </p:cNvSpPr>
            <p:nvPr/>
          </p:nvSpPr>
          <p:spPr bwMode="auto">
            <a:xfrm>
              <a:off x="5267325" y="2312532"/>
              <a:ext cx="74613" cy="61913"/>
            </a:xfrm>
            <a:custGeom>
              <a:avLst/>
              <a:gdLst>
                <a:gd name="T0" fmla="*/ 12700 w 47"/>
                <a:gd name="T1" fmla="*/ 36513 h 39"/>
                <a:gd name="T2" fmla="*/ 0 w 47"/>
                <a:gd name="T3" fmla="*/ 0 h 39"/>
                <a:gd name="T4" fmla="*/ 74613 w 47"/>
                <a:gd name="T5" fmla="*/ 36513 h 39"/>
                <a:gd name="T6" fmla="*/ 0 w 47"/>
                <a:gd name="T7" fmla="*/ 61913 h 39"/>
                <a:gd name="T8" fmla="*/ 12700 w 47"/>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23"/>
                  </a:moveTo>
                  <a:lnTo>
                    <a:pt x="0" y="0"/>
                  </a:lnTo>
                  <a:lnTo>
                    <a:pt x="47" y="23"/>
                  </a:lnTo>
                  <a:lnTo>
                    <a:pt x="0" y="39"/>
                  </a:lnTo>
                  <a:lnTo>
                    <a:pt x="8"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69" name="Line 1215"/>
            <p:cNvSpPr>
              <a:spLocks noChangeShapeType="1"/>
            </p:cNvSpPr>
            <p:nvPr/>
          </p:nvSpPr>
          <p:spPr bwMode="auto">
            <a:xfrm>
              <a:off x="6059487" y="1590220"/>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70" name="Line 1218"/>
            <p:cNvSpPr>
              <a:spLocks noChangeShapeType="1"/>
            </p:cNvSpPr>
            <p:nvPr/>
          </p:nvSpPr>
          <p:spPr bwMode="auto">
            <a:xfrm>
              <a:off x="4757737" y="1801357"/>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71" name="Line 1219"/>
            <p:cNvSpPr>
              <a:spLocks noChangeShapeType="1"/>
            </p:cNvSpPr>
            <p:nvPr/>
          </p:nvSpPr>
          <p:spPr bwMode="auto">
            <a:xfrm>
              <a:off x="4757737" y="1914070"/>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72" name="Line 1220"/>
            <p:cNvSpPr>
              <a:spLocks noChangeShapeType="1"/>
            </p:cNvSpPr>
            <p:nvPr/>
          </p:nvSpPr>
          <p:spPr bwMode="auto">
            <a:xfrm>
              <a:off x="4757737" y="2025195"/>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73" name="Line 1221"/>
            <p:cNvSpPr>
              <a:spLocks noChangeShapeType="1"/>
            </p:cNvSpPr>
            <p:nvPr/>
          </p:nvSpPr>
          <p:spPr bwMode="auto">
            <a:xfrm>
              <a:off x="4757737" y="2137907"/>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74" name="Line 1222"/>
            <p:cNvSpPr>
              <a:spLocks noChangeShapeType="1"/>
            </p:cNvSpPr>
            <p:nvPr/>
          </p:nvSpPr>
          <p:spPr bwMode="auto">
            <a:xfrm>
              <a:off x="4757737" y="2249032"/>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75" name="Line 1223"/>
            <p:cNvSpPr>
              <a:spLocks noChangeShapeType="1"/>
            </p:cNvSpPr>
            <p:nvPr/>
          </p:nvSpPr>
          <p:spPr bwMode="auto">
            <a:xfrm>
              <a:off x="4757737" y="2349045"/>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76" name="Line 1224"/>
            <p:cNvSpPr>
              <a:spLocks noChangeShapeType="1"/>
            </p:cNvSpPr>
            <p:nvPr/>
          </p:nvSpPr>
          <p:spPr bwMode="auto">
            <a:xfrm>
              <a:off x="4757737" y="2461757"/>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77" name="Line 1225"/>
            <p:cNvSpPr>
              <a:spLocks noChangeShapeType="1"/>
            </p:cNvSpPr>
            <p:nvPr/>
          </p:nvSpPr>
          <p:spPr bwMode="auto">
            <a:xfrm>
              <a:off x="4757737" y="2560182"/>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78" name="Line 1226"/>
            <p:cNvSpPr>
              <a:spLocks noChangeShapeType="1"/>
            </p:cNvSpPr>
            <p:nvPr/>
          </p:nvSpPr>
          <p:spPr bwMode="auto">
            <a:xfrm>
              <a:off x="5156200" y="1801357"/>
              <a:ext cx="1238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79" name="Freeform 1227"/>
            <p:cNvSpPr>
              <a:spLocks/>
            </p:cNvSpPr>
            <p:nvPr/>
          </p:nvSpPr>
          <p:spPr bwMode="auto">
            <a:xfrm>
              <a:off x="5092700" y="1763257"/>
              <a:ext cx="87313" cy="63500"/>
            </a:xfrm>
            <a:custGeom>
              <a:avLst/>
              <a:gdLst>
                <a:gd name="T0" fmla="*/ 63500 w 55"/>
                <a:gd name="T1" fmla="*/ 38100 h 40"/>
                <a:gd name="T2" fmla="*/ 87313 w 55"/>
                <a:gd name="T3" fmla="*/ 63500 h 40"/>
                <a:gd name="T4" fmla="*/ 0 w 55"/>
                <a:gd name="T5" fmla="*/ 38100 h 40"/>
                <a:gd name="T6" fmla="*/ 87313 w 55"/>
                <a:gd name="T7" fmla="*/ 0 h 40"/>
                <a:gd name="T8" fmla="*/ 63500 w 55"/>
                <a:gd name="T9" fmla="*/ 381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40">
                  <a:moveTo>
                    <a:pt x="40" y="24"/>
                  </a:moveTo>
                  <a:lnTo>
                    <a:pt x="55" y="40"/>
                  </a:lnTo>
                  <a:lnTo>
                    <a:pt x="0" y="24"/>
                  </a:lnTo>
                  <a:lnTo>
                    <a:pt x="55" y="0"/>
                  </a:lnTo>
                  <a:lnTo>
                    <a:pt x="40"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80" name="Freeform 1228"/>
            <p:cNvSpPr>
              <a:spLocks/>
            </p:cNvSpPr>
            <p:nvPr/>
          </p:nvSpPr>
          <p:spPr bwMode="auto">
            <a:xfrm>
              <a:off x="5267325" y="1763257"/>
              <a:ext cx="74613" cy="63500"/>
            </a:xfrm>
            <a:custGeom>
              <a:avLst/>
              <a:gdLst>
                <a:gd name="T0" fmla="*/ 12700 w 47"/>
                <a:gd name="T1" fmla="*/ 38100 h 40"/>
                <a:gd name="T2" fmla="*/ 0 w 47"/>
                <a:gd name="T3" fmla="*/ 0 h 40"/>
                <a:gd name="T4" fmla="*/ 74613 w 47"/>
                <a:gd name="T5" fmla="*/ 38100 h 40"/>
                <a:gd name="T6" fmla="*/ 0 w 47"/>
                <a:gd name="T7" fmla="*/ 63500 h 40"/>
                <a:gd name="T8" fmla="*/ 12700 w 47"/>
                <a:gd name="T9" fmla="*/ 381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0">
                  <a:moveTo>
                    <a:pt x="8" y="24"/>
                  </a:moveTo>
                  <a:lnTo>
                    <a:pt x="0" y="0"/>
                  </a:lnTo>
                  <a:lnTo>
                    <a:pt x="47" y="24"/>
                  </a:lnTo>
                  <a:lnTo>
                    <a:pt x="0" y="40"/>
                  </a:lnTo>
                  <a:lnTo>
                    <a:pt x="8"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81" name="Line 1229"/>
            <p:cNvSpPr>
              <a:spLocks noChangeShapeType="1"/>
            </p:cNvSpPr>
            <p:nvPr/>
          </p:nvSpPr>
          <p:spPr bwMode="auto">
            <a:xfrm>
              <a:off x="5156200" y="1901370"/>
              <a:ext cx="1238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82" name="Freeform 1230"/>
            <p:cNvSpPr>
              <a:spLocks/>
            </p:cNvSpPr>
            <p:nvPr/>
          </p:nvSpPr>
          <p:spPr bwMode="auto">
            <a:xfrm>
              <a:off x="5092700" y="1875970"/>
              <a:ext cx="87313" cy="61913"/>
            </a:xfrm>
            <a:custGeom>
              <a:avLst/>
              <a:gdLst>
                <a:gd name="T0" fmla="*/ 63500 w 55"/>
                <a:gd name="T1" fmla="*/ 25400 h 39"/>
                <a:gd name="T2" fmla="*/ 87313 w 55"/>
                <a:gd name="T3" fmla="*/ 61913 h 39"/>
                <a:gd name="T4" fmla="*/ 0 w 55"/>
                <a:gd name="T5" fmla="*/ 25400 h 39"/>
                <a:gd name="T6" fmla="*/ 87313 w 55"/>
                <a:gd name="T7" fmla="*/ 0 h 39"/>
                <a:gd name="T8" fmla="*/ 63500 w 55"/>
                <a:gd name="T9" fmla="*/ 254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16"/>
                  </a:moveTo>
                  <a:lnTo>
                    <a:pt x="55" y="39"/>
                  </a:lnTo>
                  <a:lnTo>
                    <a:pt x="0" y="16"/>
                  </a:lnTo>
                  <a:lnTo>
                    <a:pt x="55" y="0"/>
                  </a:lnTo>
                  <a:lnTo>
                    <a:pt x="40"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83" name="Freeform 1231"/>
            <p:cNvSpPr>
              <a:spLocks/>
            </p:cNvSpPr>
            <p:nvPr/>
          </p:nvSpPr>
          <p:spPr bwMode="auto">
            <a:xfrm>
              <a:off x="5267325" y="1875970"/>
              <a:ext cx="74613" cy="61913"/>
            </a:xfrm>
            <a:custGeom>
              <a:avLst/>
              <a:gdLst>
                <a:gd name="T0" fmla="*/ 12700 w 47"/>
                <a:gd name="T1" fmla="*/ 25400 h 39"/>
                <a:gd name="T2" fmla="*/ 0 w 47"/>
                <a:gd name="T3" fmla="*/ 0 h 39"/>
                <a:gd name="T4" fmla="*/ 74613 w 47"/>
                <a:gd name="T5" fmla="*/ 25400 h 39"/>
                <a:gd name="T6" fmla="*/ 0 w 47"/>
                <a:gd name="T7" fmla="*/ 61913 h 39"/>
                <a:gd name="T8" fmla="*/ 12700 w 47"/>
                <a:gd name="T9" fmla="*/ 254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16"/>
                  </a:moveTo>
                  <a:lnTo>
                    <a:pt x="0" y="0"/>
                  </a:lnTo>
                  <a:lnTo>
                    <a:pt x="47" y="16"/>
                  </a:lnTo>
                  <a:lnTo>
                    <a:pt x="0" y="39"/>
                  </a:lnTo>
                  <a:lnTo>
                    <a:pt x="8"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84" name="Line 1232"/>
            <p:cNvSpPr>
              <a:spLocks noChangeShapeType="1"/>
            </p:cNvSpPr>
            <p:nvPr/>
          </p:nvSpPr>
          <p:spPr bwMode="auto">
            <a:xfrm>
              <a:off x="5156200" y="2012495"/>
              <a:ext cx="1238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85" name="Freeform 1233"/>
            <p:cNvSpPr>
              <a:spLocks/>
            </p:cNvSpPr>
            <p:nvPr/>
          </p:nvSpPr>
          <p:spPr bwMode="auto">
            <a:xfrm>
              <a:off x="5092700" y="1988682"/>
              <a:ext cx="87313" cy="61913"/>
            </a:xfrm>
            <a:custGeom>
              <a:avLst/>
              <a:gdLst>
                <a:gd name="T0" fmla="*/ 63500 w 55"/>
                <a:gd name="T1" fmla="*/ 23813 h 39"/>
                <a:gd name="T2" fmla="*/ 87313 w 55"/>
                <a:gd name="T3" fmla="*/ 61913 h 39"/>
                <a:gd name="T4" fmla="*/ 0 w 55"/>
                <a:gd name="T5" fmla="*/ 23813 h 39"/>
                <a:gd name="T6" fmla="*/ 87313 w 55"/>
                <a:gd name="T7" fmla="*/ 0 h 39"/>
                <a:gd name="T8" fmla="*/ 63500 w 55"/>
                <a:gd name="T9" fmla="*/ 238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15"/>
                  </a:moveTo>
                  <a:lnTo>
                    <a:pt x="55" y="39"/>
                  </a:lnTo>
                  <a:lnTo>
                    <a:pt x="0" y="15"/>
                  </a:lnTo>
                  <a:lnTo>
                    <a:pt x="55" y="0"/>
                  </a:lnTo>
                  <a:lnTo>
                    <a:pt x="40" y="15"/>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86" name="Freeform 1234"/>
            <p:cNvSpPr>
              <a:spLocks/>
            </p:cNvSpPr>
            <p:nvPr/>
          </p:nvSpPr>
          <p:spPr bwMode="auto">
            <a:xfrm>
              <a:off x="5267325" y="1988682"/>
              <a:ext cx="74613" cy="61913"/>
            </a:xfrm>
            <a:custGeom>
              <a:avLst/>
              <a:gdLst>
                <a:gd name="T0" fmla="*/ 12700 w 47"/>
                <a:gd name="T1" fmla="*/ 23813 h 39"/>
                <a:gd name="T2" fmla="*/ 0 w 47"/>
                <a:gd name="T3" fmla="*/ 0 h 39"/>
                <a:gd name="T4" fmla="*/ 74613 w 47"/>
                <a:gd name="T5" fmla="*/ 23813 h 39"/>
                <a:gd name="T6" fmla="*/ 0 w 47"/>
                <a:gd name="T7" fmla="*/ 61913 h 39"/>
                <a:gd name="T8" fmla="*/ 12700 w 47"/>
                <a:gd name="T9" fmla="*/ 238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15"/>
                  </a:moveTo>
                  <a:lnTo>
                    <a:pt x="0" y="0"/>
                  </a:lnTo>
                  <a:lnTo>
                    <a:pt x="47" y="15"/>
                  </a:lnTo>
                  <a:lnTo>
                    <a:pt x="0" y="39"/>
                  </a:lnTo>
                  <a:lnTo>
                    <a:pt x="8" y="15"/>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87" name="Line 1235"/>
            <p:cNvSpPr>
              <a:spLocks noChangeShapeType="1"/>
            </p:cNvSpPr>
            <p:nvPr/>
          </p:nvSpPr>
          <p:spPr bwMode="auto">
            <a:xfrm>
              <a:off x="5156200" y="2125207"/>
              <a:ext cx="1238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88" name="Freeform 1236"/>
            <p:cNvSpPr>
              <a:spLocks/>
            </p:cNvSpPr>
            <p:nvPr/>
          </p:nvSpPr>
          <p:spPr bwMode="auto">
            <a:xfrm>
              <a:off x="5092700" y="2099807"/>
              <a:ext cx="87313" cy="61913"/>
            </a:xfrm>
            <a:custGeom>
              <a:avLst/>
              <a:gdLst>
                <a:gd name="T0" fmla="*/ 63500 w 55"/>
                <a:gd name="T1" fmla="*/ 25400 h 39"/>
                <a:gd name="T2" fmla="*/ 87313 w 55"/>
                <a:gd name="T3" fmla="*/ 61913 h 39"/>
                <a:gd name="T4" fmla="*/ 0 w 55"/>
                <a:gd name="T5" fmla="*/ 25400 h 39"/>
                <a:gd name="T6" fmla="*/ 87313 w 55"/>
                <a:gd name="T7" fmla="*/ 0 h 39"/>
                <a:gd name="T8" fmla="*/ 63500 w 55"/>
                <a:gd name="T9" fmla="*/ 254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16"/>
                  </a:moveTo>
                  <a:lnTo>
                    <a:pt x="55" y="39"/>
                  </a:lnTo>
                  <a:lnTo>
                    <a:pt x="0" y="16"/>
                  </a:lnTo>
                  <a:lnTo>
                    <a:pt x="55" y="0"/>
                  </a:lnTo>
                  <a:lnTo>
                    <a:pt x="40"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89" name="Freeform 1237"/>
            <p:cNvSpPr>
              <a:spLocks/>
            </p:cNvSpPr>
            <p:nvPr/>
          </p:nvSpPr>
          <p:spPr bwMode="auto">
            <a:xfrm>
              <a:off x="5267325" y="2099807"/>
              <a:ext cx="74613" cy="61913"/>
            </a:xfrm>
            <a:custGeom>
              <a:avLst/>
              <a:gdLst>
                <a:gd name="T0" fmla="*/ 12700 w 47"/>
                <a:gd name="T1" fmla="*/ 25400 h 39"/>
                <a:gd name="T2" fmla="*/ 0 w 47"/>
                <a:gd name="T3" fmla="*/ 0 h 39"/>
                <a:gd name="T4" fmla="*/ 74613 w 47"/>
                <a:gd name="T5" fmla="*/ 25400 h 39"/>
                <a:gd name="T6" fmla="*/ 0 w 47"/>
                <a:gd name="T7" fmla="*/ 61913 h 39"/>
                <a:gd name="T8" fmla="*/ 12700 w 47"/>
                <a:gd name="T9" fmla="*/ 254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16"/>
                  </a:moveTo>
                  <a:lnTo>
                    <a:pt x="0" y="0"/>
                  </a:lnTo>
                  <a:lnTo>
                    <a:pt x="47" y="16"/>
                  </a:lnTo>
                  <a:lnTo>
                    <a:pt x="0" y="39"/>
                  </a:lnTo>
                  <a:lnTo>
                    <a:pt x="8"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90" name="Line 1238"/>
            <p:cNvSpPr>
              <a:spLocks noChangeShapeType="1"/>
            </p:cNvSpPr>
            <p:nvPr/>
          </p:nvSpPr>
          <p:spPr bwMode="auto">
            <a:xfrm>
              <a:off x="5156200" y="2572882"/>
              <a:ext cx="1238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91" name="Freeform 1239"/>
            <p:cNvSpPr>
              <a:spLocks/>
            </p:cNvSpPr>
            <p:nvPr/>
          </p:nvSpPr>
          <p:spPr bwMode="auto">
            <a:xfrm>
              <a:off x="5092700" y="2536370"/>
              <a:ext cx="87313" cy="61913"/>
            </a:xfrm>
            <a:custGeom>
              <a:avLst/>
              <a:gdLst>
                <a:gd name="T0" fmla="*/ 63500 w 55"/>
                <a:gd name="T1" fmla="*/ 36513 h 39"/>
                <a:gd name="T2" fmla="*/ 87313 w 55"/>
                <a:gd name="T3" fmla="*/ 61913 h 39"/>
                <a:gd name="T4" fmla="*/ 0 w 55"/>
                <a:gd name="T5" fmla="*/ 36513 h 39"/>
                <a:gd name="T6" fmla="*/ 87313 w 55"/>
                <a:gd name="T7" fmla="*/ 0 h 39"/>
                <a:gd name="T8" fmla="*/ 63500 w 55"/>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23"/>
                  </a:moveTo>
                  <a:lnTo>
                    <a:pt x="55" y="39"/>
                  </a:lnTo>
                  <a:lnTo>
                    <a:pt x="0" y="23"/>
                  </a:lnTo>
                  <a:lnTo>
                    <a:pt x="55" y="0"/>
                  </a:lnTo>
                  <a:lnTo>
                    <a:pt x="40"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92" name="Freeform 1240"/>
            <p:cNvSpPr>
              <a:spLocks/>
            </p:cNvSpPr>
            <p:nvPr/>
          </p:nvSpPr>
          <p:spPr bwMode="auto">
            <a:xfrm>
              <a:off x="5267325" y="2536370"/>
              <a:ext cx="74613" cy="61913"/>
            </a:xfrm>
            <a:custGeom>
              <a:avLst/>
              <a:gdLst>
                <a:gd name="T0" fmla="*/ 12700 w 47"/>
                <a:gd name="T1" fmla="*/ 36513 h 39"/>
                <a:gd name="T2" fmla="*/ 0 w 47"/>
                <a:gd name="T3" fmla="*/ 0 h 39"/>
                <a:gd name="T4" fmla="*/ 74613 w 47"/>
                <a:gd name="T5" fmla="*/ 36513 h 39"/>
                <a:gd name="T6" fmla="*/ 0 w 47"/>
                <a:gd name="T7" fmla="*/ 61913 h 39"/>
                <a:gd name="T8" fmla="*/ 12700 w 47"/>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23"/>
                  </a:moveTo>
                  <a:lnTo>
                    <a:pt x="0" y="0"/>
                  </a:lnTo>
                  <a:lnTo>
                    <a:pt x="47" y="23"/>
                  </a:lnTo>
                  <a:lnTo>
                    <a:pt x="0" y="39"/>
                  </a:lnTo>
                  <a:lnTo>
                    <a:pt x="8"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93" name="Line 1241"/>
            <p:cNvSpPr>
              <a:spLocks noChangeShapeType="1"/>
            </p:cNvSpPr>
            <p:nvPr/>
          </p:nvSpPr>
          <p:spPr bwMode="auto">
            <a:xfrm>
              <a:off x="5156200" y="2461757"/>
              <a:ext cx="1238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94" name="Freeform 1242"/>
            <p:cNvSpPr>
              <a:spLocks/>
            </p:cNvSpPr>
            <p:nvPr/>
          </p:nvSpPr>
          <p:spPr bwMode="auto">
            <a:xfrm>
              <a:off x="5092700" y="2423657"/>
              <a:ext cx="87313" cy="61913"/>
            </a:xfrm>
            <a:custGeom>
              <a:avLst/>
              <a:gdLst>
                <a:gd name="T0" fmla="*/ 63500 w 55"/>
                <a:gd name="T1" fmla="*/ 38100 h 39"/>
                <a:gd name="T2" fmla="*/ 87313 w 55"/>
                <a:gd name="T3" fmla="*/ 61913 h 39"/>
                <a:gd name="T4" fmla="*/ 0 w 55"/>
                <a:gd name="T5" fmla="*/ 38100 h 39"/>
                <a:gd name="T6" fmla="*/ 87313 w 55"/>
                <a:gd name="T7" fmla="*/ 0 h 39"/>
                <a:gd name="T8" fmla="*/ 63500 w 55"/>
                <a:gd name="T9" fmla="*/ 381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24"/>
                  </a:moveTo>
                  <a:lnTo>
                    <a:pt x="55" y="39"/>
                  </a:lnTo>
                  <a:lnTo>
                    <a:pt x="0" y="24"/>
                  </a:lnTo>
                  <a:lnTo>
                    <a:pt x="55" y="0"/>
                  </a:lnTo>
                  <a:lnTo>
                    <a:pt x="40"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95" name="Freeform 1243"/>
            <p:cNvSpPr>
              <a:spLocks/>
            </p:cNvSpPr>
            <p:nvPr/>
          </p:nvSpPr>
          <p:spPr bwMode="auto">
            <a:xfrm>
              <a:off x="5267325" y="2423657"/>
              <a:ext cx="74613" cy="61913"/>
            </a:xfrm>
            <a:custGeom>
              <a:avLst/>
              <a:gdLst>
                <a:gd name="T0" fmla="*/ 12700 w 47"/>
                <a:gd name="T1" fmla="*/ 38100 h 39"/>
                <a:gd name="T2" fmla="*/ 0 w 47"/>
                <a:gd name="T3" fmla="*/ 0 h 39"/>
                <a:gd name="T4" fmla="*/ 74613 w 47"/>
                <a:gd name="T5" fmla="*/ 38100 h 39"/>
                <a:gd name="T6" fmla="*/ 0 w 47"/>
                <a:gd name="T7" fmla="*/ 61913 h 39"/>
                <a:gd name="T8" fmla="*/ 12700 w 47"/>
                <a:gd name="T9" fmla="*/ 381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9">
                  <a:moveTo>
                    <a:pt x="8" y="24"/>
                  </a:moveTo>
                  <a:lnTo>
                    <a:pt x="0" y="0"/>
                  </a:lnTo>
                  <a:lnTo>
                    <a:pt x="47" y="24"/>
                  </a:lnTo>
                  <a:lnTo>
                    <a:pt x="0" y="39"/>
                  </a:lnTo>
                  <a:lnTo>
                    <a:pt x="8"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96" name="Rectangle 1244"/>
            <p:cNvSpPr>
              <a:spLocks noChangeArrowheads="1"/>
            </p:cNvSpPr>
            <p:nvPr/>
          </p:nvSpPr>
          <p:spPr bwMode="auto">
            <a:xfrm>
              <a:off x="5367337" y="4017507"/>
              <a:ext cx="673100" cy="84613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97" name="Rectangle 1245"/>
            <p:cNvSpPr>
              <a:spLocks noChangeArrowheads="1"/>
            </p:cNvSpPr>
            <p:nvPr/>
          </p:nvSpPr>
          <p:spPr bwMode="auto">
            <a:xfrm>
              <a:off x="5373687" y="4023857"/>
              <a:ext cx="660400" cy="83343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098" name="Freeform 1246"/>
            <p:cNvSpPr>
              <a:spLocks/>
            </p:cNvSpPr>
            <p:nvPr/>
          </p:nvSpPr>
          <p:spPr bwMode="auto">
            <a:xfrm>
              <a:off x="4906962" y="3768270"/>
              <a:ext cx="1133475" cy="1095375"/>
            </a:xfrm>
            <a:custGeom>
              <a:avLst/>
              <a:gdLst>
                <a:gd name="T0" fmla="*/ 0 w 714"/>
                <a:gd name="T1" fmla="*/ 1095375 h 690"/>
                <a:gd name="T2" fmla="*/ 174625 w 714"/>
                <a:gd name="T3" fmla="*/ 1095375 h 690"/>
                <a:gd name="T4" fmla="*/ 174625 w 714"/>
                <a:gd name="T5" fmla="*/ 174625 h 690"/>
                <a:gd name="T6" fmla="*/ 1133475 w 714"/>
                <a:gd name="T7" fmla="*/ 174625 h 690"/>
                <a:gd name="T8" fmla="*/ 1133475 w 714"/>
                <a:gd name="T9" fmla="*/ 0 h 690"/>
                <a:gd name="T10" fmla="*/ 0 w 714"/>
                <a:gd name="T11" fmla="*/ 0 h 690"/>
                <a:gd name="T12" fmla="*/ 0 w 714"/>
                <a:gd name="T13" fmla="*/ 1095375 h 6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4" h="690">
                  <a:moveTo>
                    <a:pt x="0" y="690"/>
                  </a:moveTo>
                  <a:lnTo>
                    <a:pt x="110" y="690"/>
                  </a:lnTo>
                  <a:lnTo>
                    <a:pt x="110" y="110"/>
                  </a:lnTo>
                  <a:lnTo>
                    <a:pt x="714" y="110"/>
                  </a:lnTo>
                  <a:lnTo>
                    <a:pt x="714" y="0"/>
                  </a:lnTo>
                  <a:lnTo>
                    <a:pt x="0" y="0"/>
                  </a:lnTo>
                  <a:lnTo>
                    <a:pt x="0" y="69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099" name="Freeform 1247"/>
            <p:cNvSpPr>
              <a:spLocks/>
            </p:cNvSpPr>
            <p:nvPr/>
          </p:nvSpPr>
          <p:spPr bwMode="auto">
            <a:xfrm>
              <a:off x="4906962" y="3768270"/>
              <a:ext cx="1133475" cy="1095375"/>
            </a:xfrm>
            <a:custGeom>
              <a:avLst/>
              <a:gdLst>
                <a:gd name="T0" fmla="*/ 0 w 714"/>
                <a:gd name="T1" fmla="*/ 1095375 h 690"/>
                <a:gd name="T2" fmla="*/ 174625 w 714"/>
                <a:gd name="T3" fmla="*/ 1095375 h 690"/>
                <a:gd name="T4" fmla="*/ 174625 w 714"/>
                <a:gd name="T5" fmla="*/ 174625 h 690"/>
                <a:gd name="T6" fmla="*/ 1133475 w 714"/>
                <a:gd name="T7" fmla="*/ 174625 h 690"/>
                <a:gd name="T8" fmla="*/ 1133475 w 714"/>
                <a:gd name="T9" fmla="*/ 0 h 690"/>
                <a:gd name="T10" fmla="*/ 0 w 714"/>
                <a:gd name="T11" fmla="*/ 0 h 690"/>
                <a:gd name="T12" fmla="*/ 0 w 714"/>
                <a:gd name="T13" fmla="*/ 1095375 h 6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4" h="690">
                  <a:moveTo>
                    <a:pt x="0" y="690"/>
                  </a:moveTo>
                  <a:lnTo>
                    <a:pt x="110" y="690"/>
                  </a:lnTo>
                  <a:lnTo>
                    <a:pt x="110" y="110"/>
                  </a:lnTo>
                  <a:lnTo>
                    <a:pt x="714" y="110"/>
                  </a:lnTo>
                  <a:lnTo>
                    <a:pt x="714" y="0"/>
                  </a:lnTo>
                  <a:lnTo>
                    <a:pt x="0" y="0"/>
                  </a:lnTo>
                  <a:lnTo>
                    <a:pt x="0" y="690"/>
                  </a:lnTo>
                </a:path>
              </a:pathLst>
            </a:custGeom>
            <a:solidFill>
              <a:srgbClr val="66FF99"/>
            </a:solidFill>
            <a:ln w="12700">
              <a:solidFill>
                <a:schemeClr val="tx1"/>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00" name="Rectangle 1248"/>
            <p:cNvSpPr>
              <a:spLocks noChangeArrowheads="1"/>
            </p:cNvSpPr>
            <p:nvPr/>
          </p:nvSpPr>
          <p:spPr bwMode="auto">
            <a:xfrm>
              <a:off x="5081587" y="3768270"/>
              <a:ext cx="1000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G</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01" name="Rectangle 1249"/>
            <p:cNvSpPr>
              <a:spLocks noChangeArrowheads="1"/>
            </p:cNvSpPr>
            <p:nvPr/>
          </p:nvSpPr>
          <p:spPr bwMode="auto">
            <a:xfrm>
              <a:off x="5168900" y="3768270"/>
              <a:ext cx="777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02" name="Rectangle 1250"/>
            <p:cNvSpPr>
              <a:spLocks noChangeArrowheads="1"/>
            </p:cNvSpPr>
            <p:nvPr/>
          </p:nvSpPr>
          <p:spPr bwMode="auto">
            <a:xfrm>
              <a:off x="5243512" y="3768270"/>
              <a:ext cx="492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03" name="Rectangle 1251"/>
            <p:cNvSpPr>
              <a:spLocks noChangeArrowheads="1"/>
            </p:cNvSpPr>
            <p:nvPr/>
          </p:nvSpPr>
          <p:spPr bwMode="auto">
            <a:xfrm>
              <a:off x="5280025" y="3768270"/>
              <a:ext cx="1000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04" name="Rectangle 1252"/>
            <p:cNvSpPr>
              <a:spLocks noChangeArrowheads="1"/>
            </p:cNvSpPr>
            <p:nvPr/>
          </p:nvSpPr>
          <p:spPr bwMode="auto">
            <a:xfrm>
              <a:off x="5380037" y="3768270"/>
              <a:ext cx="317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05" name="Rectangle 1253"/>
            <p:cNvSpPr>
              <a:spLocks noChangeArrowheads="1"/>
            </p:cNvSpPr>
            <p:nvPr/>
          </p:nvSpPr>
          <p:spPr bwMode="auto">
            <a:xfrm>
              <a:off x="5405437" y="3768270"/>
              <a:ext cx="777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06" name="Rectangle 1254"/>
            <p:cNvSpPr>
              <a:spLocks noChangeArrowheads="1"/>
            </p:cNvSpPr>
            <p:nvPr/>
          </p:nvSpPr>
          <p:spPr bwMode="auto">
            <a:xfrm>
              <a:off x="5480050" y="3768270"/>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07" name="Rectangle 1255"/>
            <p:cNvSpPr>
              <a:spLocks noChangeArrowheads="1"/>
            </p:cNvSpPr>
            <p:nvPr/>
          </p:nvSpPr>
          <p:spPr bwMode="auto">
            <a:xfrm>
              <a:off x="5541962" y="3768270"/>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08" name="Rectangle 1256"/>
            <p:cNvSpPr>
              <a:spLocks noChangeArrowheads="1"/>
            </p:cNvSpPr>
            <p:nvPr/>
          </p:nvSpPr>
          <p:spPr bwMode="auto">
            <a:xfrm>
              <a:off x="5580062" y="3768270"/>
              <a:ext cx="428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09" name="Rectangle 1257"/>
            <p:cNvSpPr>
              <a:spLocks noChangeArrowheads="1"/>
            </p:cNvSpPr>
            <p:nvPr/>
          </p:nvSpPr>
          <p:spPr bwMode="auto">
            <a:xfrm>
              <a:off x="5616575" y="3768270"/>
              <a:ext cx="317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10" name="Rectangle 1258"/>
            <p:cNvSpPr>
              <a:spLocks noChangeArrowheads="1"/>
            </p:cNvSpPr>
            <p:nvPr/>
          </p:nvSpPr>
          <p:spPr bwMode="auto">
            <a:xfrm>
              <a:off x="5641975" y="3768270"/>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11" name="Rectangle 1259"/>
            <p:cNvSpPr>
              <a:spLocks noChangeArrowheads="1"/>
            </p:cNvSpPr>
            <p:nvPr/>
          </p:nvSpPr>
          <p:spPr bwMode="auto">
            <a:xfrm>
              <a:off x="5516562" y="4290557"/>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12" name="Rectangle 1260"/>
            <p:cNvSpPr>
              <a:spLocks noChangeArrowheads="1"/>
            </p:cNvSpPr>
            <p:nvPr/>
          </p:nvSpPr>
          <p:spPr bwMode="auto">
            <a:xfrm>
              <a:off x="5603875" y="4290557"/>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13" name="Rectangle 1261"/>
            <p:cNvSpPr>
              <a:spLocks noChangeArrowheads="1"/>
            </p:cNvSpPr>
            <p:nvPr/>
          </p:nvSpPr>
          <p:spPr bwMode="auto">
            <a:xfrm>
              <a:off x="5691187" y="4290557"/>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14" name="Rectangle 1262"/>
            <p:cNvSpPr>
              <a:spLocks noChangeArrowheads="1"/>
            </p:cNvSpPr>
            <p:nvPr/>
          </p:nvSpPr>
          <p:spPr bwMode="auto">
            <a:xfrm>
              <a:off x="5778500" y="4290557"/>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15" name="Rectangle 1263"/>
            <p:cNvSpPr>
              <a:spLocks noChangeArrowheads="1"/>
            </p:cNvSpPr>
            <p:nvPr/>
          </p:nvSpPr>
          <p:spPr bwMode="auto">
            <a:xfrm>
              <a:off x="5840412" y="4290557"/>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16" name="Line 1264"/>
            <p:cNvSpPr>
              <a:spLocks noChangeShapeType="1"/>
            </p:cNvSpPr>
            <p:nvPr/>
          </p:nvSpPr>
          <p:spPr bwMode="auto">
            <a:xfrm>
              <a:off x="6059487" y="3830182"/>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17" name="Line 1267"/>
            <p:cNvSpPr>
              <a:spLocks noChangeShapeType="1"/>
            </p:cNvSpPr>
            <p:nvPr/>
          </p:nvSpPr>
          <p:spPr bwMode="auto">
            <a:xfrm>
              <a:off x="6059487" y="4428670"/>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18" name="Line 1270"/>
            <p:cNvSpPr>
              <a:spLocks noChangeShapeType="1"/>
            </p:cNvSpPr>
            <p:nvPr/>
          </p:nvSpPr>
          <p:spPr bwMode="auto">
            <a:xfrm>
              <a:off x="4757737" y="4054020"/>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19" name="Line 1271"/>
            <p:cNvSpPr>
              <a:spLocks noChangeShapeType="1"/>
            </p:cNvSpPr>
            <p:nvPr/>
          </p:nvSpPr>
          <p:spPr bwMode="auto">
            <a:xfrm>
              <a:off x="4757737" y="4166732"/>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20" name="Line 1272"/>
            <p:cNvSpPr>
              <a:spLocks noChangeShapeType="1"/>
            </p:cNvSpPr>
            <p:nvPr/>
          </p:nvSpPr>
          <p:spPr bwMode="auto">
            <a:xfrm>
              <a:off x="4757737" y="4277857"/>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21" name="Line 1273"/>
            <p:cNvSpPr>
              <a:spLocks noChangeShapeType="1"/>
            </p:cNvSpPr>
            <p:nvPr/>
          </p:nvSpPr>
          <p:spPr bwMode="auto">
            <a:xfrm>
              <a:off x="4757737" y="4390570"/>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22" name="Line 1274"/>
            <p:cNvSpPr>
              <a:spLocks noChangeShapeType="1"/>
            </p:cNvSpPr>
            <p:nvPr/>
          </p:nvSpPr>
          <p:spPr bwMode="auto">
            <a:xfrm>
              <a:off x="4757737" y="4503282"/>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23" name="Line 1275"/>
            <p:cNvSpPr>
              <a:spLocks noChangeShapeType="1"/>
            </p:cNvSpPr>
            <p:nvPr/>
          </p:nvSpPr>
          <p:spPr bwMode="auto">
            <a:xfrm>
              <a:off x="4757737" y="4601707"/>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24" name="Line 1276"/>
            <p:cNvSpPr>
              <a:spLocks noChangeShapeType="1"/>
            </p:cNvSpPr>
            <p:nvPr/>
          </p:nvSpPr>
          <p:spPr bwMode="auto">
            <a:xfrm>
              <a:off x="4757737" y="4714420"/>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25" name="Line 1277"/>
            <p:cNvSpPr>
              <a:spLocks noChangeShapeType="1"/>
            </p:cNvSpPr>
            <p:nvPr/>
          </p:nvSpPr>
          <p:spPr bwMode="auto">
            <a:xfrm>
              <a:off x="4757737" y="4814432"/>
              <a:ext cx="149225"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26" name="Line 1278"/>
            <p:cNvSpPr>
              <a:spLocks noChangeShapeType="1"/>
            </p:cNvSpPr>
            <p:nvPr/>
          </p:nvSpPr>
          <p:spPr bwMode="auto">
            <a:xfrm>
              <a:off x="6046787" y="5224007"/>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27" name="Rectangle 1281"/>
            <p:cNvSpPr>
              <a:spLocks noChangeArrowheads="1"/>
            </p:cNvSpPr>
            <p:nvPr/>
          </p:nvSpPr>
          <p:spPr bwMode="auto">
            <a:xfrm>
              <a:off x="5516562" y="5136695"/>
              <a:ext cx="8572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28" name="Rectangle 1282"/>
            <p:cNvSpPr>
              <a:spLocks noChangeArrowheads="1"/>
            </p:cNvSpPr>
            <p:nvPr/>
          </p:nvSpPr>
          <p:spPr bwMode="auto">
            <a:xfrm>
              <a:off x="5591175" y="5136695"/>
              <a:ext cx="3492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29" name="Rectangle 1283"/>
            <p:cNvSpPr>
              <a:spLocks noChangeArrowheads="1"/>
            </p:cNvSpPr>
            <p:nvPr/>
          </p:nvSpPr>
          <p:spPr bwMode="auto">
            <a:xfrm>
              <a:off x="5616575" y="5136695"/>
              <a:ext cx="1079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30" name="Rectangle 1284"/>
            <p:cNvSpPr>
              <a:spLocks noChangeArrowheads="1"/>
            </p:cNvSpPr>
            <p:nvPr/>
          </p:nvSpPr>
          <p:spPr bwMode="auto">
            <a:xfrm>
              <a:off x="5716587" y="5136695"/>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31" name="Rectangle 1285"/>
            <p:cNvSpPr>
              <a:spLocks noChangeArrowheads="1"/>
            </p:cNvSpPr>
            <p:nvPr/>
          </p:nvSpPr>
          <p:spPr bwMode="auto">
            <a:xfrm>
              <a:off x="5778500" y="5136695"/>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32" name="Rectangle 1286"/>
            <p:cNvSpPr>
              <a:spLocks noChangeArrowheads="1"/>
            </p:cNvSpPr>
            <p:nvPr/>
          </p:nvSpPr>
          <p:spPr bwMode="auto">
            <a:xfrm>
              <a:off x="5816600" y="5136695"/>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33" name="Freeform 1287"/>
            <p:cNvSpPr>
              <a:spLocks/>
            </p:cNvSpPr>
            <p:nvPr/>
          </p:nvSpPr>
          <p:spPr bwMode="auto">
            <a:xfrm>
              <a:off x="6775450" y="382132"/>
              <a:ext cx="1084263" cy="1095375"/>
            </a:xfrm>
            <a:custGeom>
              <a:avLst/>
              <a:gdLst>
                <a:gd name="T0" fmla="*/ 909638 w 683"/>
                <a:gd name="T1" fmla="*/ 1095375 h 690"/>
                <a:gd name="T2" fmla="*/ 1084263 w 683"/>
                <a:gd name="T3" fmla="*/ 1095375 h 690"/>
                <a:gd name="T4" fmla="*/ 1084263 w 683"/>
                <a:gd name="T5" fmla="*/ 0 h 690"/>
                <a:gd name="T6" fmla="*/ 0 w 683"/>
                <a:gd name="T7" fmla="*/ 0 h 690"/>
                <a:gd name="T8" fmla="*/ 0 w 683"/>
                <a:gd name="T9" fmla="*/ 174625 h 690"/>
                <a:gd name="T10" fmla="*/ 909638 w 683"/>
                <a:gd name="T11" fmla="*/ 174625 h 690"/>
                <a:gd name="T12" fmla="*/ 909638 w 683"/>
                <a:gd name="T13" fmla="*/ 1095375 h 6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3" h="690">
                  <a:moveTo>
                    <a:pt x="573" y="690"/>
                  </a:moveTo>
                  <a:lnTo>
                    <a:pt x="683" y="690"/>
                  </a:lnTo>
                  <a:lnTo>
                    <a:pt x="683" y="0"/>
                  </a:lnTo>
                  <a:lnTo>
                    <a:pt x="0" y="0"/>
                  </a:lnTo>
                  <a:lnTo>
                    <a:pt x="0" y="110"/>
                  </a:lnTo>
                  <a:lnTo>
                    <a:pt x="573" y="110"/>
                  </a:lnTo>
                  <a:lnTo>
                    <a:pt x="573" y="690"/>
                  </a:lnTo>
                  <a:close/>
                </a:path>
              </a:pathLst>
            </a:custGeom>
            <a:solidFill>
              <a:srgbClr val="66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34" name="Freeform 1288"/>
            <p:cNvSpPr>
              <a:spLocks/>
            </p:cNvSpPr>
            <p:nvPr/>
          </p:nvSpPr>
          <p:spPr bwMode="auto">
            <a:xfrm>
              <a:off x="6775450" y="382132"/>
              <a:ext cx="1084263" cy="1095375"/>
            </a:xfrm>
            <a:custGeom>
              <a:avLst/>
              <a:gdLst>
                <a:gd name="T0" fmla="*/ 909638 w 683"/>
                <a:gd name="T1" fmla="*/ 1095375 h 690"/>
                <a:gd name="T2" fmla="*/ 1084263 w 683"/>
                <a:gd name="T3" fmla="*/ 1095375 h 690"/>
                <a:gd name="T4" fmla="*/ 1084263 w 683"/>
                <a:gd name="T5" fmla="*/ 0 h 690"/>
                <a:gd name="T6" fmla="*/ 0 w 683"/>
                <a:gd name="T7" fmla="*/ 0 h 690"/>
                <a:gd name="T8" fmla="*/ 0 w 683"/>
                <a:gd name="T9" fmla="*/ 174625 h 690"/>
                <a:gd name="T10" fmla="*/ 909638 w 683"/>
                <a:gd name="T11" fmla="*/ 174625 h 690"/>
                <a:gd name="T12" fmla="*/ 909638 w 683"/>
                <a:gd name="T13" fmla="*/ 1095375 h 6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3" h="690">
                  <a:moveTo>
                    <a:pt x="573" y="690"/>
                  </a:moveTo>
                  <a:lnTo>
                    <a:pt x="683" y="690"/>
                  </a:lnTo>
                  <a:lnTo>
                    <a:pt x="683" y="0"/>
                  </a:lnTo>
                  <a:lnTo>
                    <a:pt x="0" y="0"/>
                  </a:lnTo>
                  <a:lnTo>
                    <a:pt x="0" y="110"/>
                  </a:lnTo>
                  <a:lnTo>
                    <a:pt x="573" y="110"/>
                  </a:lnTo>
                  <a:lnTo>
                    <a:pt x="573" y="69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35" name="Rectangle 1289"/>
            <p:cNvSpPr>
              <a:spLocks noChangeArrowheads="1"/>
            </p:cNvSpPr>
            <p:nvPr/>
          </p:nvSpPr>
          <p:spPr bwMode="auto">
            <a:xfrm>
              <a:off x="6837362" y="394832"/>
              <a:ext cx="1000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G</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36" name="Rectangle 1290"/>
            <p:cNvSpPr>
              <a:spLocks noChangeArrowheads="1"/>
            </p:cNvSpPr>
            <p:nvPr/>
          </p:nvSpPr>
          <p:spPr bwMode="auto">
            <a:xfrm>
              <a:off x="6937375" y="394832"/>
              <a:ext cx="777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37" name="Rectangle 1291"/>
            <p:cNvSpPr>
              <a:spLocks noChangeArrowheads="1"/>
            </p:cNvSpPr>
            <p:nvPr/>
          </p:nvSpPr>
          <p:spPr bwMode="auto">
            <a:xfrm>
              <a:off x="6999287" y="394832"/>
              <a:ext cx="492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38" name="Rectangle 1292"/>
            <p:cNvSpPr>
              <a:spLocks noChangeArrowheads="1"/>
            </p:cNvSpPr>
            <p:nvPr/>
          </p:nvSpPr>
          <p:spPr bwMode="auto">
            <a:xfrm>
              <a:off x="7037387" y="394832"/>
              <a:ext cx="1000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39" name="Rectangle 1293"/>
            <p:cNvSpPr>
              <a:spLocks noChangeArrowheads="1"/>
            </p:cNvSpPr>
            <p:nvPr/>
          </p:nvSpPr>
          <p:spPr bwMode="auto">
            <a:xfrm>
              <a:off x="7137400" y="394832"/>
              <a:ext cx="317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40" name="Rectangle 1294"/>
            <p:cNvSpPr>
              <a:spLocks noChangeArrowheads="1"/>
            </p:cNvSpPr>
            <p:nvPr/>
          </p:nvSpPr>
          <p:spPr bwMode="auto">
            <a:xfrm>
              <a:off x="7161212" y="394832"/>
              <a:ext cx="777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41" name="Rectangle 1295"/>
            <p:cNvSpPr>
              <a:spLocks noChangeArrowheads="1"/>
            </p:cNvSpPr>
            <p:nvPr/>
          </p:nvSpPr>
          <p:spPr bwMode="auto">
            <a:xfrm>
              <a:off x="7237412" y="394832"/>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42" name="Rectangle 1296"/>
            <p:cNvSpPr>
              <a:spLocks noChangeArrowheads="1"/>
            </p:cNvSpPr>
            <p:nvPr/>
          </p:nvSpPr>
          <p:spPr bwMode="auto">
            <a:xfrm>
              <a:off x="7299325" y="394832"/>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43" name="Rectangle 1297"/>
            <p:cNvSpPr>
              <a:spLocks noChangeArrowheads="1"/>
            </p:cNvSpPr>
            <p:nvPr/>
          </p:nvSpPr>
          <p:spPr bwMode="auto">
            <a:xfrm>
              <a:off x="7335837" y="394832"/>
              <a:ext cx="428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44" name="Rectangle 1298"/>
            <p:cNvSpPr>
              <a:spLocks noChangeArrowheads="1"/>
            </p:cNvSpPr>
            <p:nvPr/>
          </p:nvSpPr>
          <p:spPr bwMode="auto">
            <a:xfrm>
              <a:off x="7373937" y="394832"/>
              <a:ext cx="317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45" name="Rectangle 1299"/>
            <p:cNvSpPr>
              <a:spLocks noChangeArrowheads="1"/>
            </p:cNvSpPr>
            <p:nvPr/>
          </p:nvSpPr>
          <p:spPr bwMode="auto">
            <a:xfrm>
              <a:off x="7399337" y="394832"/>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46" name="Rectangle 1300"/>
            <p:cNvSpPr>
              <a:spLocks noChangeArrowheads="1"/>
            </p:cNvSpPr>
            <p:nvPr/>
          </p:nvSpPr>
          <p:spPr bwMode="auto">
            <a:xfrm>
              <a:off x="6775450" y="855207"/>
              <a:ext cx="623888" cy="398463"/>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47" name="Rectangle 1301"/>
            <p:cNvSpPr>
              <a:spLocks noChangeArrowheads="1"/>
            </p:cNvSpPr>
            <p:nvPr/>
          </p:nvSpPr>
          <p:spPr bwMode="auto">
            <a:xfrm>
              <a:off x="6781800" y="861557"/>
              <a:ext cx="611188" cy="38576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48" name="Line 1302"/>
            <p:cNvSpPr>
              <a:spLocks noChangeShapeType="1"/>
            </p:cNvSpPr>
            <p:nvPr/>
          </p:nvSpPr>
          <p:spPr bwMode="auto">
            <a:xfrm>
              <a:off x="6465887" y="744082"/>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49" name="Line 1305"/>
            <p:cNvSpPr>
              <a:spLocks noChangeShapeType="1"/>
            </p:cNvSpPr>
            <p:nvPr/>
          </p:nvSpPr>
          <p:spPr bwMode="auto">
            <a:xfrm>
              <a:off x="6465887" y="494845"/>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50" name="Line 1308"/>
            <p:cNvSpPr>
              <a:spLocks noChangeShapeType="1"/>
            </p:cNvSpPr>
            <p:nvPr/>
          </p:nvSpPr>
          <p:spPr bwMode="auto">
            <a:xfrm>
              <a:off x="6465887" y="1042532"/>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51" name="Line 1311"/>
            <p:cNvSpPr>
              <a:spLocks noChangeShapeType="1"/>
            </p:cNvSpPr>
            <p:nvPr/>
          </p:nvSpPr>
          <p:spPr bwMode="auto">
            <a:xfrm>
              <a:off x="6465887" y="1390195"/>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52" name="Rectangle 1314"/>
            <p:cNvSpPr>
              <a:spLocks noChangeArrowheads="1"/>
            </p:cNvSpPr>
            <p:nvPr/>
          </p:nvSpPr>
          <p:spPr bwMode="auto">
            <a:xfrm>
              <a:off x="6775450" y="1302882"/>
              <a:ext cx="623888" cy="16192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53" name="Rectangle 1315"/>
            <p:cNvSpPr>
              <a:spLocks noChangeArrowheads="1"/>
            </p:cNvSpPr>
            <p:nvPr/>
          </p:nvSpPr>
          <p:spPr bwMode="auto">
            <a:xfrm>
              <a:off x="6781800" y="1309232"/>
              <a:ext cx="611188" cy="1492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54" name="Rectangle 1316"/>
            <p:cNvSpPr>
              <a:spLocks noChangeArrowheads="1"/>
            </p:cNvSpPr>
            <p:nvPr/>
          </p:nvSpPr>
          <p:spPr bwMode="auto">
            <a:xfrm>
              <a:off x="6888162" y="1302882"/>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55" name="Rectangle 1317"/>
            <p:cNvSpPr>
              <a:spLocks noChangeArrowheads="1"/>
            </p:cNvSpPr>
            <p:nvPr/>
          </p:nvSpPr>
          <p:spPr bwMode="auto">
            <a:xfrm>
              <a:off x="6975475" y="1302882"/>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56" name="Rectangle 1318"/>
            <p:cNvSpPr>
              <a:spLocks noChangeArrowheads="1"/>
            </p:cNvSpPr>
            <p:nvPr/>
          </p:nvSpPr>
          <p:spPr bwMode="auto">
            <a:xfrm>
              <a:off x="7062787" y="1302882"/>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57" name="Rectangle 1319"/>
            <p:cNvSpPr>
              <a:spLocks noChangeArrowheads="1"/>
            </p:cNvSpPr>
            <p:nvPr/>
          </p:nvSpPr>
          <p:spPr bwMode="auto">
            <a:xfrm>
              <a:off x="7150100" y="1302882"/>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58" name="Rectangle 1320"/>
            <p:cNvSpPr>
              <a:spLocks noChangeArrowheads="1"/>
            </p:cNvSpPr>
            <p:nvPr/>
          </p:nvSpPr>
          <p:spPr bwMode="auto">
            <a:xfrm>
              <a:off x="7212012" y="1302882"/>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59" name="Line 1321"/>
            <p:cNvSpPr>
              <a:spLocks noChangeShapeType="1"/>
            </p:cNvSpPr>
            <p:nvPr/>
          </p:nvSpPr>
          <p:spPr bwMode="auto">
            <a:xfrm>
              <a:off x="7859712" y="667882"/>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60" name="Line 1322"/>
            <p:cNvSpPr>
              <a:spLocks noChangeShapeType="1"/>
            </p:cNvSpPr>
            <p:nvPr/>
          </p:nvSpPr>
          <p:spPr bwMode="auto">
            <a:xfrm>
              <a:off x="7859712" y="780595"/>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61" name="Line 1323"/>
            <p:cNvSpPr>
              <a:spLocks noChangeShapeType="1"/>
            </p:cNvSpPr>
            <p:nvPr/>
          </p:nvSpPr>
          <p:spPr bwMode="auto">
            <a:xfrm>
              <a:off x="7859712" y="893307"/>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62" name="Line 1324"/>
            <p:cNvSpPr>
              <a:spLocks noChangeShapeType="1"/>
            </p:cNvSpPr>
            <p:nvPr/>
          </p:nvSpPr>
          <p:spPr bwMode="auto">
            <a:xfrm>
              <a:off x="7859712" y="1004432"/>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63" name="Line 1325"/>
            <p:cNvSpPr>
              <a:spLocks noChangeShapeType="1"/>
            </p:cNvSpPr>
            <p:nvPr/>
          </p:nvSpPr>
          <p:spPr bwMode="auto">
            <a:xfrm>
              <a:off x="7859712" y="1104445"/>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64" name="Line 1326"/>
            <p:cNvSpPr>
              <a:spLocks noChangeShapeType="1"/>
            </p:cNvSpPr>
            <p:nvPr/>
          </p:nvSpPr>
          <p:spPr bwMode="auto">
            <a:xfrm>
              <a:off x="7859712" y="1215570"/>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65" name="Line 1327"/>
            <p:cNvSpPr>
              <a:spLocks noChangeShapeType="1"/>
            </p:cNvSpPr>
            <p:nvPr/>
          </p:nvSpPr>
          <p:spPr bwMode="auto">
            <a:xfrm>
              <a:off x="7859712" y="1328282"/>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66" name="Line 1328"/>
            <p:cNvSpPr>
              <a:spLocks noChangeShapeType="1"/>
            </p:cNvSpPr>
            <p:nvPr/>
          </p:nvSpPr>
          <p:spPr bwMode="auto">
            <a:xfrm>
              <a:off x="7859712" y="1440995"/>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69" name="Rectangle 1331"/>
            <p:cNvSpPr>
              <a:spLocks noChangeArrowheads="1"/>
            </p:cNvSpPr>
            <p:nvPr/>
          </p:nvSpPr>
          <p:spPr bwMode="auto">
            <a:xfrm>
              <a:off x="6875462" y="631370"/>
              <a:ext cx="8572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70" name="Rectangle 1332"/>
            <p:cNvSpPr>
              <a:spLocks noChangeArrowheads="1"/>
            </p:cNvSpPr>
            <p:nvPr/>
          </p:nvSpPr>
          <p:spPr bwMode="auto">
            <a:xfrm>
              <a:off x="6950075" y="631370"/>
              <a:ext cx="3492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71" name="Rectangle 1333"/>
            <p:cNvSpPr>
              <a:spLocks noChangeArrowheads="1"/>
            </p:cNvSpPr>
            <p:nvPr/>
          </p:nvSpPr>
          <p:spPr bwMode="auto">
            <a:xfrm>
              <a:off x="6988175" y="631370"/>
              <a:ext cx="1079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72" name="Rectangle 1334"/>
            <p:cNvSpPr>
              <a:spLocks noChangeArrowheads="1"/>
            </p:cNvSpPr>
            <p:nvPr/>
          </p:nvSpPr>
          <p:spPr bwMode="auto">
            <a:xfrm>
              <a:off x="7086600" y="631370"/>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73" name="Rectangle 1335"/>
            <p:cNvSpPr>
              <a:spLocks noChangeArrowheads="1"/>
            </p:cNvSpPr>
            <p:nvPr/>
          </p:nvSpPr>
          <p:spPr bwMode="auto">
            <a:xfrm>
              <a:off x="7137400" y="631370"/>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74" name="Rectangle 1336"/>
            <p:cNvSpPr>
              <a:spLocks noChangeArrowheads="1"/>
            </p:cNvSpPr>
            <p:nvPr/>
          </p:nvSpPr>
          <p:spPr bwMode="auto">
            <a:xfrm>
              <a:off x="7186612" y="631370"/>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75" name="Rectangle 1337"/>
            <p:cNvSpPr>
              <a:spLocks noChangeArrowheads="1"/>
            </p:cNvSpPr>
            <p:nvPr/>
          </p:nvSpPr>
          <p:spPr bwMode="auto">
            <a:xfrm>
              <a:off x="6911975" y="942520"/>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76" name="Rectangle 1338"/>
            <p:cNvSpPr>
              <a:spLocks noChangeArrowheads="1"/>
            </p:cNvSpPr>
            <p:nvPr/>
          </p:nvSpPr>
          <p:spPr bwMode="auto">
            <a:xfrm>
              <a:off x="6962775" y="942520"/>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77" name="Rectangle 1339"/>
            <p:cNvSpPr>
              <a:spLocks noChangeArrowheads="1"/>
            </p:cNvSpPr>
            <p:nvPr/>
          </p:nvSpPr>
          <p:spPr bwMode="auto">
            <a:xfrm>
              <a:off x="7050087" y="942520"/>
              <a:ext cx="698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78" name="Rectangle 1340"/>
            <p:cNvSpPr>
              <a:spLocks noChangeArrowheads="1"/>
            </p:cNvSpPr>
            <p:nvPr/>
          </p:nvSpPr>
          <p:spPr bwMode="auto">
            <a:xfrm>
              <a:off x="7124700" y="942520"/>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79" name="Rectangle 1341"/>
            <p:cNvSpPr>
              <a:spLocks noChangeArrowheads="1"/>
            </p:cNvSpPr>
            <p:nvPr/>
          </p:nvSpPr>
          <p:spPr bwMode="auto">
            <a:xfrm>
              <a:off x="7199312" y="942520"/>
              <a:ext cx="492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180" name="Line 1342"/>
            <p:cNvSpPr>
              <a:spLocks noChangeShapeType="1"/>
            </p:cNvSpPr>
            <p:nvPr/>
          </p:nvSpPr>
          <p:spPr bwMode="auto">
            <a:xfrm>
              <a:off x="7473950" y="1104445"/>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81" name="Freeform 1343"/>
            <p:cNvSpPr>
              <a:spLocks/>
            </p:cNvSpPr>
            <p:nvPr/>
          </p:nvSpPr>
          <p:spPr bwMode="auto">
            <a:xfrm>
              <a:off x="7410450" y="1079045"/>
              <a:ext cx="87313" cy="61913"/>
            </a:xfrm>
            <a:custGeom>
              <a:avLst/>
              <a:gdLst>
                <a:gd name="T0" fmla="*/ 63500 w 55"/>
                <a:gd name="T1" fmla="*/ 25400 h 39"/>
                <a:gd name="T2" fmla="*/ 87313 w 55"/>
                <a:gd name="T3" fmla="*/ 61913 h 39"/>
                <a:gd name="T4" fmla="*/ 0 w 55"/>
                <a:gd name="T5" fmla="*/ 25400 h 39"/>
                <a:gd name="T6" fmla="*/ 87313 w 55"/>
                <a:gd name="T7" fmla="*/ 0 h 39"/>
                <a:gd name="T8" fmla="*/ 63500 w 55"/>
                <a:gd name="T9" fmla="*/ 254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16"/>
                  </a:moveTo>
                  <a:lnTo>
                    <a:pt x="55" y="39"/>
                  </a:lnTo>
                  <a:lnTo>
                    <a:pt x="0" y="16"/>
                  </a:lnTo>
                  <a:lnTo>
                    <a:pt x="55" y="0"/>
                  </a:lnTo>
                  <a:lnTo>
                    <a:pt x="40"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82" name="Freeform 1344"/>
            <p:cNvSpPr>
              <a:spLocks/>
            </p:cNvSpPr>
            <p:nvPr/>
          </p:nvSpPr>
          <p:spPr bwMode="auto">
            <a:xfrm>
              <a:off x="7585075" y="1079045"/>
              <a:ext cx="87313" cy="61913"/>
            </a:xfrm>
            <a:custGeom>
              <a:avLst/>
              <a:gdLst>
                <a:gd name="T0" fmla="*/ 25400 w 55"/>
                <a:gd name="T1" fmla="*/ 25400 h 39"/>
                <a:gd name="T2" fmla="*/ 0 w 55"/>
                <a:gd name="T3" fmla="*/ 0 h 39"/>
                <a:gd name="T4" fmla="*/ 87313 w 55"/>
                <a:gd name="T5" fmla="*/ 25400 h 39"/>
                <a:gd name="T6" fmla="*/ 0 w 55"/>
                <a:gd name="T7" fmla="*/ 61913 h 39"/>
                <a:gd name="T8" fmla="*/ 25400 w 55"/>
                <a:gd name="T9" fmla="*/ 254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16" y="16"/>
                  </a:moveTo>
                  <a:lnTo>
                    <a:pt x="0" y="0"/>
                  </a:lnTo>
                  <a:lnTo>
                    <a:pt x="55" y="16"/>
                  </a:lnTo>
                  <a:lnTo>
                    <a:pt x="0" y="39"/>
                  </a:lnTo>
                  <a:lnTo>
                    <a:pt x="16"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83" name="Line 1345"/>
            <p:cNvSpPr>
              <a:spLocks noChangeShapeType="1"/>
            </p:cNvSpPr>
            <p:nvPr/>
          </p:nvSpPr>
          <p:spPr bwMode="auto">
            <a:xfrm>
              <a:off x="7473950" y="1215570"/>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84" name="Freeform 1346"/>
            <p:cNvSpPr>
              <a:spLocks/>
            </p:cNvSpPr>
            <p:nvPr/>
          </p:nvSpPr>
          <p:spPr bwMode="auto">
            <a:xfrm>
              <a:off x="7410450" y="1191757"/>
              <a:ext cx="87313" cy="61913"/>
            </a:xfrm>
            <a:custGeom>
              <a:avLst/>
              <a:gdLst>
                <a:gd name="T0" fmla="*/ 63500 w 55"/>
                <a:gd name="T1" fmla="*/ 23813 h 39"/>
                <a:gd name="T2" fmla="*/ 87313 w 55"/>
                <a:gd name="T3" fmla="*/ 61913 h 39"/>
                <a:gd name="T4" fmla="*/ 0 w 55"/>
                <a:gd name="T5" fmla="*/ 23813 h 39"/>
                <a:gd name="T6" fmla="*/ 87313 w 55"/>
                <a:gd name="T7" fmla="*/ 0 h 39"/>
                <a:gd name="T8" fmla="*/ 63500 w 55"/>
                <a:gd name="T9" fmla="*/ 238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15"/>
                  </a:moveTo>
                  <a:lnTo>
                    <a:pt x="55" y="39"/>
                  </a:lnTo>
                  <a:lnTo>
                    <a:pt x="0" y="15"/>
                  </a:lnTo>
                  <a:lnTo>
                    <a:pt x="55" y="0"/>
                  </a:lnTo>
                  <a:lnTo>
                    <a:pt x="40" y="15"/>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85" name="Freeform 1347"/>
            <p:cNvSpPr>
              <a:spLocks/>
            </p:cNvSpPr>
            <p:nvPr/>
          </p:nvSpPr>
          <p:spPr bwMode="auto">
            <a:xfrm>
              <a:off x="7585075" y="1191757"/>
              <a:ext cx="87313" cy="61913"/>
            </a:xfrm>
            <a:custGeom>
              <a:avLst/>
              <a:gdLst>
                <a:gd name="T0" fmla="*/ 25400 w 55"/>
                <a:gd name="T1" fmla="*/ 23813 h 39"/>
                <a:gd name="T2" fmla="*/ 0 w 55"/>
                <a:gd name="T3" fmla="*/ 0 h 39"/>
                <a:gd name="T4" fmla="*/ 87313 w 55"/>
                <a:gd name="T5" fmla="*/ 23813 h 39"/>
                <a:gd name="T6" fmla="*/ 0 w 55"/>
                <a:gd name="T7" fmla="*/ 61913 h 39"/>
                <a:gd name="T8" fmla="*/ 25400 w 55"/>
                <a:gd name="T9" fmla="*/ 238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16" y="15"/>
                  </a:moveTo>
                  <a:lnTo>
                    <a:pt x="0" y="0"/>
                  </a:lnTo>
                  <a:lnTo>
                    <a:pt x="55" y="15"/>
                  </a:lnTo>
                  <a:lnTo>
                    <a:pt x="0" y="39"/>
                  </a:lnTo>
                  <a:lnTo>
                    <a:pt x="16" y="15"/>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86" name="Line 1348"/>
            <p:cNvSpPr>
              <a:spLocks noChangeShapeType="1"/>
            </p:cNvSpPr>
            <p:nvPr/>
          </p:nvSpPr>
          <p:spPr bwMode="auto">
            <a:xfrm>
              <a:off x="7473950" y="667882"/>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87" name="Freeform 1349"/>
            <p:cNvSpPr>
              <a:spLocks/>
            </p:cNvSpPr>
            <p:nvPr/>
          </p:nvSpPr>
          <p:spPr bwMode="auto">
            <a:xfrm>
              <a:off x="7410450" y="631370"/>
              <a:ext cx="87313" cy="61913"/>
            </a:xfrm>
            <a:custGeom>
              <a:avLst/>
              <a:gdLst>
                <a:gd name="T0" fmla="*/ 63500 w 55"/>
                <a:gd name="T1" fmla="*/ 36513 h 39"/>
                <a:gd name="T2" fmla="*/ 87313 w 55"/>
                <a:gd name="T3" fmla="*/ 61913 h 39"/>
                <a:gd name="T4" fmla="*/ 0 w 55"/>
                <a:gd name="T5" fmla="*/ 36513 h 39"/>
                <a:gd name="T6" fmla="*/ 87313 w 55"/>
                <a:gd name="T7" fmla="*/ 0 h 39"/>
                <a:gd name="T8" fmla="*/ 63500 w 55"/>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23"/>
                  </a:moveTo>
                  <a:lnTo>
                    <a:pt x="55" y="39"/>
                  </a:lnTo>
                  <a:lnTo>
                    <a:pt x="0" y="23"/>
                  </a:lnTo>
                  <a:lnTo>
                    <a:pt x="55" y="0"/>
                  </a:lnTo>
                  <a:lnTo>
                    <a:pt x="40"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88" name="Freeform 1350"/>
            <p:cNvSpPr>
              <a:spLocks/>
            </p:cNvSpPr>
            <p:nvPr/>
          </p:nvSpPr>
          <p:spPr bwMode="auto">
            <a:xfrm>
              <a:off x="7585075" y="631370"/>
              <a:ext cx="87313" cy="61913"/>
            </a:xfrm>
            <a:custGeom>
              <a:avLst/>
              <a:gdLst>
                <a:gd name="T0" fmla="*/ 25400 w 55"/>
                <a:gd name="T1" fmla="*/ 36513 h 39"/>
                <a:gd name="T2" fmla="*/ 0 w 55"/>
                <a:gd name="T3" fmla="*/ 0 h 39"/>
                <a:gd name="T4" fmla="*/ 87313 w 55"/>
                <a:gd name="T5" fmla="*/ 36513 h 39"/>
                <a:gd name="T6" fmla="*/ 0 w 55"/>
                <a:gd name="T7" fmla="*/ 61913 h 39"/>
                <a:gd name="T8" fmla="*/ 25400 w 55"/>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16" y="23"/>
                  </a:moveTo>
                  <a:lnTo>
                    <a:pt x="0" y="0"/>
                  </a:lnTo>
                  <a:lnTo>
                    <a:pt x="55" y="23"/>
                  </a:lnTo>
                  <a:lnTo>
                    <a:pt x="0" y="39"/>
                  </a:lnTo>
                  <a:lnTo>
                    <a:pt x="16"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89" name="Line 1351"/>
            <p:cNvSpPr>
              <a:spLocks noChangeShapeType="1"/>
            </p:cNvSpPr>
            <p:nvPr/>
          </p:nvSpPr>
          <p:spPr bwMode="auto">
            <a:xfrm>
              <a:off x="7473950" y="780595"/>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90" name="Freeform 1352"/>
            <p:cNvSpPr>
              <a:spLocks/>
            </p:cNvSpPr>
            <p:nvPr/>
          </p:nvSpPr>
          <p:spPr bwMode="auto">
            <a:xfrm>
              <a:off x="7410450" y="744082"/>
              <a:ext cx="87313" cy="61913"/>
            </a:xfrm>
            <a:custGeom>
              <a:avLst/>
              <a:gdLst>
                <a:gd name="T0" fmla="*/ 63500 w 55"/>
                <a:gd name="T1" fmla="*/ 36513 h 39"/>
                <a:gd name="T2" fmla="*/ 87313 w 55"/>
                <a:gd name="T3" fmla="*/ 61913 h 39"/>
                <a:gd name="T4" fmla="*/ 0 w 55"/>
                <a:gd name="T5" fmla="*/ 36513 h 39"/>
                <a:gd name="T6" fmla="*/ 87313 w 55"/>
                <a:gd name="T7" fmla="*/ 0 h 39"/>
                <a:gd name="T8" fmla="*/ 63500 w 55"/>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23"/>
                  </a:moveTo>
                  <a:lnTo>
                    <a:pt x="55" y="39"/>
                  </a:lnTo>
                  <a:lnTo>
                    <a:pt x="0" y="23"/>
                  </a:lnTo>
                  <a:lnTo>
                    <a:pt x="55" y="0"/>
                  </a:lnTo>
                  <a:lnTo>
                    <a:pt x="40"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91" name="Freeform 1353"/>
            <p:cNvSpPr>
              <a:spLocks/>
            </p:cNvSpPr>
            <p:nvPr/>
          </p:nvSpPr>
          <p:spPr bwMode="auto">
            <a:xfrm>
              <a:off x="7585075" y="744082"/>
              <a:ext cx="87313" cy="61913"/>
            </a:xfrm>
            <a:custGeom>
              <a:avLst/>
              <a:gdLst>
                <a:gd name="T0" fmla="*/ 25400 w 55"/>
                <a:gd name="T1" fmla="*/ 36513 h 39"/>
                <a:gd name="T2" fmla="*/ 0 w 55"/>
                <a:gd name="T3" fmla="*/ 0 h 39"/>
                <a:gd name="T4" fmla="*/ 87313 w 55"/>
                <a:gd name="T5" fmla="*/ 36513 h 39"/>
                <a:gd name="T6" fmla="*/ 0 w 55"/>
                <a:gd name="T7" fmla="*/ 61913 h 39"/>
                <a:gd name="T8" fmla="*/ 25400 w 55"/>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16" y="23"/>
                  </a:moveTo>
                  <a:lnTo>
                    <a:pt x="0" y="0"/>
                  </a:lnTo>
                  <a:lnTo>
                    <a:pt x="55" y="23"/>
                  </a:lnTo>
                  <a:lnTo>
                    <a:pt x="0" y="39"/>
                  </a:lnTo>
                  <a:lnTo>
                    <a:pt x="16"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92" name="Line 1354"/>
            <p:cNvSpPr>
              <a:spLocks noChangeShapeType="1"/>
            </p:cNvSpPr>
            <p:nvPr/>
          </p:nvSpPr>
          <p:spPr bwMode="auto">
            <a:xfrm>
              <a:off x="7473950" y="893307"/>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93" name="Freeform 1355"/>
            <p:cNvSpPr>
              <a:spLocks/>
            </p:cNvSpPr>
            <p:nvPr/>
          </p:nvSpPr>
          <p:spPr bwMode="auto">
            <a:xfrm>
              <a:off x="7410450" y="855207"/>
              <a:ext cx="87313" cy="61913"/>
            </a:xfrm>
            <a:custGeom>
              <a:avLst/>
              <a:gdLst>
                <a:gd name="T0" fmla="*/ 63500 w 55"/>
                <a:gd name="T1" fmla="*/ 38100 h 39"/>
                <a:gd name="T2" fmla="*/ 87313 w 55"/>
                <a:gd name="T3" fmla="*/ 61913 h 39"/>
                <a:gd name="T4" fmla="*/ 0 w 55"/>
                <a:gd name="T5" fmla="*/ 38100 h 39"/>
                <a:gd name="T6" fmla="*/ 87313 w 55"/>
                <a:gd name="T7" fmla="*/ 0 h 39"/>
                <a:gd name="T8" fmla="*/ 63500 w 55"/>
                <a:gd name="T9" fmla="*/ 381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24"/>
                  </a:moveTo>
                  <a:lnTo>
                    <a:pt x="55" y="39"/>
                  </a:lnTo>
                  <a:lnTo>
                    <a:pt x="0" y="24"/>
                  </a:lnTo>
                  <a:lnTo>
                    <a:pt x="55" y="0"/>
                  </a:lnTo>
                  <a:lnTo>
                    <a:pt x="40"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94" name="Freeform 1356"/>
            <p:cNvSpPr>
              <a:spLocks/>
            </p:cNvSpPr>
            <p:nvPr/>
          </p:nvSpPr>
          <p:spPr bwMode="auto">
            <a:xfrm>
              <a:off x="7585075" y="855207"/>
              <a:ext cx="87313" cy="61913"/>
            </a:xfrm>
            <a:custGeom>
              <a:avLst/>
              <a:gdLst>
                <a:gd name="T0" fmla="*/ 25400 w 55"/>
                <a:gd name="T1" fmla="*/ 38100 h 39"/>
                <a:gd name="T2" fmla="*/ 0 w 55"/>
                <a:gd name="T3" fmla="*/ 0 h 39"/>
                <a:gd name="T4" fmla="*/ 87313 w 55"/>
                <a:gd name="T5" fmla="*/ 38100 h 39"/>
                <a:gd name="T6" fmla="*/ 0 w 55"/>
                <a:gd name="T7" fmla="*/ 61913 h 39"/>
                <a:gd name="T8" fmla="*/ 25400 w 55"/>
                <a:gd name="T9" fmla="*/ 381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16" y="24"/>
                  </a:moveTo>
                  <a:lnTo>
                    <a:pt x="0" y="0"/>
                  </a:lnTo>
                  <a:lnTo>
                    <a:pt x="55" y="24"/>
                  </a:lnTo>
                  <a:lnTo>
                    <a:pt x="0" y="39"/>
                  </a:lnTo>
                  <a:lnTo>
                    <a:pt x="16"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95" name="Line 1357"/>
            <p:cNvSpPr>
              <a:spLocks noChangeShapeType="1"/>
            </p:cNvSpPr>
            <p:nvPr/>
          </p:nvSpPr>
          <p:spPr bwMode="auto">
            <a:xfrm>
              <a:off x="7473950" y="1004432"/>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96" name="Freeform 1358"/>
            <p:cNvSpPr>
              <a:spLocks/>
            </p:cNvSpPr>
            <p:nvPr/>
          </p:nvSpPr>
          <p:spPr bwMode="auto">
            <a:xfrm>
              <a:off x="7410450" y="967920"/>
              <a:ext cx="87313" cy="61913"/>
            </a:xfrm>
            <a:custGeom>
              <a:avLst/>
              <a:gdLst>
                <a:gd name="T0" fmla="*/ 63500 w 55"/>
                <a:gd name="T1" fmla="*/ 36513 h 39"/>
                <a:gd name="T2" fmla="*/ 87313 w 55"/>
                <a:gd name="T3" fmla="*/ 61913 h 39"/>
                <a:gd name="T4" fmla="*/ 0 w 55"/>
                <a:gd name="T5" fmla="*/ 36513 h 39"/>
                <a:gd name="T6" fmla="*/ 87313 w 55"/>
                <a:gd name="T7" fmla="*/ 0 h 39"/>
                <a:gd name="T8" fmla="*/ 63500 w 55"/>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23"/>
                  </a:moveTo>
                  <a:lnTo>
                    <a:pt x="55" y="39"/>
                  </a:lnTo>
                  <a:lnTo>
                    <a:pt x="0" y="23"/>
                  </a:lnTo>
                  <a:lnTo>
                    <a:pt x="55" y="0"/>
                  </a:lnTo>
                  <a:lnTo>
                    <a:pt x="40"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97" name="Freeform 1359"/>
            <p:cNvSpPr>
              <a:spLocks/>
            </p:cNvSpPr>
            <p:nvPr/>
          </p:nvSpPr>
          <p:spPr bwMode="auto">
            <a:xfrm>
              <a:off x="7585075" y="967920"/>
              <a:ext cx="87313" cy="61913"/>
            </a:xfrm>
            <a:custGeom>
              <a:avLst/>
              <a:gdLst>
                <a:gd name="T0" fmla="*/ 25400 w 55"/>
                <a:gd name="T1" fmla="*/ 36513 h 39"/>
                <a:gd name="T2" fmla="*/ 0 w 55"/>
                <a:gd name="T3" fmla="*/ 0 h 39"/>
                <a:gd name="T4" fmla="*/ 87313 w 55"/>
                <a:gd name="T5" fmla="*/ 36513 h 39"/>
                <a:gd name="T6" fmla="*/ 0 w 55"/>
                <a:gd name="T7" fmla="*/ 61913 h 39"/>
                <a:gd name="T8" fmla="*/ 25400 w 55"/>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16" y="23"/>
                  </a:moveTo>
                  <a:lnTo>
                    <a:pt x="0" y="0"/>
                  </a:lnTo>
                  <a:lnTo>
                    <a:pt x="55" y="23"/>
                  </a:lnTo>
                  <a:lnTo>
                    <a:pt x="0" y="39"/>
                  </a:lnTo>
                  <a:lnTo>
                    <a:pt x="16"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98" name="Line 1360"/>
            <p:cNvSpPr>
              <a:spLocks noChangeShapeType="1"/>
            </p:cNvSpPr>
            <p:nvPr/>
          </p:nvSpPr>
          <p:spPr bwMode="auto">
            <a:xfrm>
              <a:off x="7473950" y="1440995"/>
              <a:ext cx="21113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199" name="Freeform 1361"/>
            <p:cNvSpPr>
              <a:spLocks/>
            </p:cNvSpPr>
            <p:nvPr/>
          </p:nvSpPr>
          <p:spPr bwMode="auto">
            <a:xfrm>
              <a:off x="7410450" y="1415595"/>
              <a:ext cx="87313" cy="61913"/>
            </a:xfrm>
            <a:custGeom>
              <a:avLst/>
              <a:gdLst>
                <a:gd name="T0" fmla="*/ 63500 w 55"/>
                <a:gd name="T1" fmla="*/ 25400 h 39"/>
                <a:gd name="T2" fmla="*/ 87313 w 55"/>
                <a:gd name="T3" fmla="*/ 61913 h 39"/>
                <a:gd name="T4" fmla="*/ 0 w 55"/>
                <a:gd name="T5" fmla="*/ 25400 h 39"/>
                <a:gd name="T6" fmla="*/ 87313 w 55"/>
                <a:gd name="T7" fmla="*/ 0 h 39"/>
                <a:gd name="T8" fmla="*/ 63500 w 55"/>
                <a:gd name="T9" fmla="*/ 254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16"/>
                  </a:moveTo>
                  <a:lnTo>
                    <a:pt x="55" y="39"/>
                  </a:lnTo>
                  <a:lnTo>
                    <a:pt x="0" y="16"/>
                  </a:lnTo>
                  <a:lnTo>
                    <a:pt x="55" y="0"/>
                  </a:lnTo>
                  <a:lnTo>
                    <a:pt x="40"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00" name="Line 1362"/>
            <p:cNvSpPr>
              <a:spLocks noChangeShapeType="1"/>
            </p:cNvSpPr>
            <p:nvPr/>
          </p:nvSpPr>
          <p:spPr bwMode="auto">
            <a:xfrm>
              <a:off x="7473950" y="1328282"/>
              <a:ext cx="21113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01" name="Freeform 1363"/>
            <p:cNvSpPr>
              <a:spLocks/>
            </p:cNvSpPr>
            <p:nvPr/>
          </p:nvSpPr>
          <p:spPr bwMode="auto">
            <a:xfrm>
              <a:off x="7410450" y="1302882"/>
              <a:ext cx="87313" cy="63500"/>
            </a:xfrm>
            <a:custGeom>
              <a:avLst/>
              <a:gdLst>
                <a:gd name="T0" fmla="*/ 63500 w 55"/>
                <a:gd name="T1" fmla="*/ 25400 h 40"/>
                <a:gd name="T2" fmla="*/ 87313 w 55"/>
                <a:gd name="T3" fmla="*/ 63500 h 40"/>
                <a:gd name="T4" fmla="*/ 0 w 55"/>
                <a:gd name="T5" fmla="*/ 25400 h 40"/>
                <a:gd name="T6" fmla="*/ 87313 w 55"/>
                <a:gd name="T7" fmla="*/ 0 h 40"/>
                <a:gd name="T8" fmla="*/ 63500 w 55"/>
                <a:gd name="T9" fmla="*/ 254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40">
                  <a:moveTo>
                    <a:pt x="40" y="16"/>
                  </a:moveTo>
                  <a:lnTo>
                    <a:pt x="55" y="40"/>
                  </a:lnTo>
                  <a:lnTo>
                    <a:pt x="0" y="16"/>
                  </a:lnTo>
                  <a:lnTo>
                    <a:pt x="55" y="0"/>
                  </a:lnTo>
                  <a:lnTo>
                    <a:pt x="40"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02" name="Freeform 1364"/>
            <p:cNvSpPr>
              <a:spLocks/>
            </p:cNvSpPr>
            <p:nvPr/>
          </p:nvSpPr>
          <p:spPr bwMode="auto">
            <a:xfrm>
              <a:off x="6775450" y="1502907"/>
              <a:ext cx="1084263" cy="1095375"/>
            </a:xfrm>
            <a:custGeom>
              <a:avLst/>
              <a:gdLst>
                <a:gd name="T0" fmla="*/ 909638 w 683"/>
                <a:gd name="T1" fmla="*/ 1095375 h 690"/>
                <a:gd name="T2" fmla="*/ 1084263 w 683"/>
                <a:gd name="T3" fmla="*/ 1095375 h 690"/>
                <a:gd name="T4" fmla="*/ 1084263 w 683"/>
                <a:gd name="T5" fmla="*/ 0 h 690"/>
                <a:gd name="T6" fmla="*/ 0 w 683"/>
                <a:gd name="T7" fmla="*/ 0 h 690"/>
                <a:gd name="T8" fmla="*/ 0 w 683"/>
                <a:gd name="T9" fmla="*/ 174625 h 690"/>
                <a:gd name="T10" fmla="*/ 909638 w 683"/>
                <a:gd name="T11" fmla="*/ 174625 h 690"/>
                <a:gd name="T12" fmla="*/ 909638 w 683"/>
                <a:gd name="T13" fmla="*/ 1095375 h 6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3" h="690">
                  <a:moveTo>
                    <a:pt x="573" y="690"/>
                  </a:moveTo>
                  <a:lnTo>
                    <a:pt x="683" y="690"/>
                  </a:lnTo>
                  <a:lnTo>
                    <a:pt x="683" y="0"/>
                  </a:lnTo>
                  <a:lnTo>
                    <a:pt x="0" y="0"/>
                  </a:lnTo>
                  <a:lnTo>
                    <a:pt x="0" y="110"/>
                  </a:lnTo>
                  <a:lnTo>
                    <a:pt x="573" y="110"/>
                  </a:lnTo>
                  <a:lnTo>
                    <a:pt x="573" y="690"/>
                  </a:lnTo>
                  <a:close/>
                </a:path>
              </a:pathLst>
            </a:custGeom>
            <a:solidFill>
              <a:srgbClr val="66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03" name="Freeform 1365"/>
            <p:cNvSpPr>
              <a:spLocks/>
            </p:cNvSpPr>
            <p:nvPr/>
          </p:nvSpPr>
          <p:spPr bwMode="auto">
            <a:xfrm>
              <a:off x="6775450" y="1502907"/>
              <a:ext cx="1084263" cy="1095375"/>
            </a:xfrm>
            <a:custGeom>
              <a:avLst/>
              <a:gdLst>
                <a:gd name="T0" fmla="*/ 909638 w 683"/>
                <a:gd name="T1" fmla="*/ 1095375 h 690"/>
                <a:gd name="T2" fmla="*/ 1084263 w 683"/>
                <a:gd name="T3" fmla="*/ 1095375 h 690"/>
                <a:gd name="T4" fmla="*/ 1084263 w 683"/>
                <a:gd name="T5" fmla="*/ 0 h 690"/>
                <a:gd name="T6" fmla="*/ 0 w 683"/>
                <a:gd name="T7" fmla="*/ 0 h 690"/>
                <a:gd name="T8" fmla="*/ 0 w 683"/>
                <a:gd name="T9" fmla="*/ 174625 h 690"/>
                <a:gd name="T10" fmla="*/ 909638 w 683"/>
                <a:gd name="T11" fmla="*/ 174625 h 690"/>
                <a:gd name="T12" fmla="*/ 909638 w 683"/>
                <a:gd name="T13" fmla="*/ 1095375 h 6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3" h="690">
                  <a:moveTo>
                    <a:pt x="573" y="690"/>
                  </a:moveTo>
                  <a:lnTo>
                    <a:pt x="683" y="690"/>
                  </a:lnTo>
                  <a:lnTo>
                    <a:pt x="683" y="0"/>
                  </a:lnTo>
                  <a:lnTo>
                    <a:pt x="0" y="0"/>
                  </a:lnTo>
                  <a:lnTo>
                    <a:pt x="0" y="110"/>
                  </a:lnTo>
                  <a:lnTo>
                    <a:pt x="573" y="110"/>
                  </a:lnTo>
                  <a:lnTo>
                    <a:pt x="573" y="69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04" name="Rectangle 1366"/>
            <p:cNvSpPr>
              <a:spLocks noChangeArrowheads="1"/>
            </p:cNvSpPr>
            <p:nvPr/>
          </p:nvSpPr>
          <p:spPr bwMode="auto">
            <a:xfrm>
              <a:off x="6837362" y="1515607"/>
              <a:ext cx="1000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G</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05" name="Rectangle 1367"/>
            <p:cNvSpPr>
              <a:spLocks noChangeArrowheads="1"/>
            </p:cNvSpPr>
            <p:nvPr/>
          </p:nvSpPr>
          <p:spPr bwMode="auto">
            <a:xfrm>
              <a:off x="6937375" y="1515607"/>
              <a:ext cx="777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06" name="Rectangle 1368"/>
            <p:cNvSpPr>
              <a:spLocks noChangeArrowheads="1"/>
            </p:cNvSpPr>
            <p:nvPr/>
          </p:nvSpPr>
          <p:spPr bwMode="auto">
            <a:xfrm>
              <a:off x="6999287" y="1515607"/>
              <a:ext cx="492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07" name="Rectangle 1369"/>
            <p:cNvSpPr>
              <a:spLocks noChangeArrowheads="1"/>
            </p:cNvSpPr>
            <p:nvPr/>
          </p:nvSpPr>
          <p:spPr bwMode="auto">
            <a:xfrm>
              <a:off x="7037387" y="1515607"/>
              <a:ext cx="1000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08" name="Rectangle 1370"/>
            <p:cNvSpPr>
              <a:spLocks noChangeArrowheads="1"/>
            </p:cNvSpPr>
            <p:nvPr/>
          </p:nvSpPr>
          <p:spPr bwMode="auto">
            <a:xfrm>
              <a:off x="7137400" y="1515607"/>
              <a:ext cx="317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09" name="Rectangle 1371"/>
            <p:cNvSpPr>
              <a:spLocks noChangeArrowheads="1"/>
            </p:cNvSpPr>
            <p:nvPr/>
          </p:nvSpPr>
          <p:spPr bwMode="auto">
            <a:xfrm>
              <a:off x="7161212" y="1515607"/>
              <a:ext cx="777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10" name="Rectangle 1372"/>
            <p:cNvSpPr>
              <a:spLocks noChangeArrowheads="1"/>
            </p:cNvSpPr>
            <p:nvPr/>
          </p:nvSpPr>
          <p:spPr bwMode="auto">
            <a:xfrm>
              <a:off x="7237412" y="1515607"/>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11" name="Rectangle 1373"/>
            <p:cNvSpPr>
              <a:spLocks noChangeArrowheads="1"/>
            </p:cNvSpPr>
            <p:nvPr/>
          </p:nvSpPr>
          <p:spPr bwMode="auto">
            <a:xfrm>
              <a:off x="7299325" y="1515607"/>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12" name="Rectangle 1374"/>
            <p:cNvSpPr>
              <a:spLocks noChangeArrowheads="1"/>
            </p:cNvSpPr>
            <p:nvPr/>
          </p:nvSpPr>
          <p:spPr bwMode="auto">
            <a:xfrm>
              <a:off x="7335837" y="1515607"/>
              <a:ext cx="428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13" name="Rectangle 1375"/>
            <p:cNvSpPr>
              <a:spLocks noChangeArrowheads="1"/>
            </p:cNvSpPr>
            <p:nvPr/>
          </p:nvSpPr>
          <p:spPr bwMode="auto">
            <a:xfrm>
              <a:off x="7373937" y="1515607"/>
              <a:ext cx="317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14" name="Rectangle 1376"/>
            <p:cNvSpPr>
              <a:spLocks noChangeArrowheads="1"/>
            </p:cNvSpPr>
            <p:nvPr/>
          </p:nvSpPr>
          <p:spPr bwMode="auto">
            <a:xfrm>
              <a:off x="7399337" y="1515607"/>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17" name="Line 1379"/>
            <p:cNvSpPr>
              <a:spLocks noChangeShapeType="1"/>
            </p:cNvSpPr>
            <p:nvPr/>
          </p:nvSpPr>
          <p:spPr bwMode="auto">
            <a:xfrm>
              <a:off x="6465887" y="1590220"/>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18" name="Line 1382"/>
            <p:cNvSpPr>
              <a:spLocks noChangeShapeType="1"/>
            </p:cNvSpPr>
            <p:nvPr/>
          </p:nvSpPr>
          <p:spPr bwMode="auto">
            <a:xfrm>
              <a:off x="6465887" y="2161720"/>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19" name="Line 1385"/>
            <p:cNvSpPr>
              <a:spLocks noChangeShapeType="1"/>
            </p:cNvSpPr>
            <p:nvPr/>
          </p:nvSpPr>
          <p:spPr bwMode="auto">
            <a:xfrm>
              <a:off x="7859712" y="1788657"/>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20" name="Line 1386"/>
            <p:cNvSpPr>
              <a:spLocks noChangeShapeType="1"/>
            </p:cNvSpPr>
            <p:nvPr/>
          </p:nvSpPr>
          <p:spPr bwMode="auto">
            <a:xfrm>
              <a:off x="7859712" y="1901370"/>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21" name="Line 1387"/>
            <p:cNvSpPr>
              <a:spLocks noChangeShapeType="1"/>
            </p:cNvSpPr>
            <p:nvPr/>
          </p:nvSpPr>
          <p:spPr bwMode="auto">
            <a:xfrm>
              <a:off x="7859712" y="2012495"/>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22" name="Line 1388"/>
            <p:cNvSpPr>
              <a:spLocks noChangeShapeType="1"/>
            </p:cNvSpPr>
            <p:nvPr/>
          </p:nvSpPr>
          <p:spPr bwMode="auto">
            <a:xfrm>
              <a:off x="7859712" y="2125207"/>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23" name="Line 1389"/>
            <p:cNvSpPr>
              <a:spLocks noChangeShapeType="1"/>
            </p:cNvSpPr>
            <p:nvPr/>
          </p:nvSpPr>
          <p:spPr bwMode="auto">
            <a:xfrm>
              <a:off x="7859712" y="2236332"/>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24" name="Line 1390"/>
            <p:cNvSpPr>
              <a:spLocks noChangeShapeType="1"/>
            </p:cNvSpPr>
            <p:nvPr/>
          </p:nvSpPr>
          <p:spPr bwMode="auto">
            <a:xfrm>
              <a:off x="7859712" y="2336345"/>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25" name="Line 1391"/>
            <p:cNvSpPr>
              <a:spLocks noChangeShapeType="1"/>
            </p:cNvSpPr>
            <p:nvPr/>
          </p:nvSpPr>
          <p:spPr bwMode="auto">
            <a:xfrm>
              <a:off x="7859712" y="2449057"/>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26" name="Line 1392"/>
            <p:cNvSpPr>
              <a:spLocks noChangeShapeType="1"/>
            </p:cNvSpPr>
            <p:nvPr/>
          </p:nvSpPr>
          <p:spPr bwMode="auto">
            <a:xfrm>
              <a:off x="7859712" y="2560182"/>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27" name="Rectangle 1393"/>
            <p:cNvSpPr>
              <a:spLocks noChangeArrowheads="1"/>
            </p:cNvSpPr>
            <p:nvPr/>
          </p:nvSpPr>
          <p:spPr bwMode="auto">
            <a:xfrm>
              <a:off x="6875462" y="2063295"/>
              <a:ext cx="8572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28" name="Rectangle 1394"/>
            <p:cNvSpPr>
              <a:spLocks noChangeArrowheads="1"/>
            </p:cNvSpPr>
            <p:nvPr/>
          </p:nvSpPr>
          <p:spPr bwMode="auto">
            <a:xfrm>
              <a:off x="6950075" y="2063295"/>
              <a:ext cx="3492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29" name="Rectangle 1395"/>
            <p:cNvSpPr>
              <a:spLocks noChangeArrowheads="1"/>
            </p:cNvSpPr>
            <p:nvPr/>
          </p:nvSpPr>
          <p:spPr bwMode="auto">
            <a:xfrm>
              <a:off x="6988175" y="2063295"/>
              <a:ext cx="1079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30" name="Rectangle 1396"/>
            <p:cNvSpPr>
              <a:spLocks noChangeArrowheads="1"/>
            </p:cNvSpPr>
            <p:nvPr/>
          </p:nvSpPr>
          <p:spPr bwMode="auto">
            <a:xfrm>
              <a:off x="7086600" y="2063295"/>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31" name="Rectangle 1397"/>
            <p:cNvSpPr>
              <a:spLocks noChangeArrowheads="1"/>
            </p:cNvSpPr>
            <p:nvPr/>
          </p:nvSpPr>
          <p:spPr bwMode="auto">
            <a:xfrm>
              <a:off x="7137400" y="2063295"/>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32" name="Rectangle 1398"/>
            <p:cNvSpPr>
              <a:spLocks noChangeArrowheads="1"/>
            </p:cNvSpPr>
            <p:nvPr/>
          </p:nvSpPr>
          <p:spPr bwMode="auto">
            <a:xfrm>
              <a:off x="7186612" y="2063295"/>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33" name="Line 1399"/>
            <p:cNvSpPr>
              <a:spLocks noChangeShapeType="1"/>
            </p:cNvSpPr>
            <p:nvPr/>
          </p:nvSpPr>
          <p:spPr bwMode="auto">
            <a:xfrm>
              <a:off x="7473950" y="2236332"/>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34" name="Freeform 1400"/>
            <p:cNvSpPr>
              <a:spLocks/>
            </p:cNvSpPr>
            <p:nvPr/>
          </p:nvSpPr>
          <p:spPr bwMode="auto">
            <a:xfrm>
              <a:off x="7410450" y="2199820"/>
              <a:ext cx="87313" cy="61913"/>
            </a:xfrm>
            <a:custGeom>
              <a:avLst/>
              <a:gdLst>
                <a:gd name="T0" fmla="*/ 63500 w 55"/>
                <a:gd name="T1" fmla="*/ 36513 h 39"/>
                <a:gd name="T2" fmla="*/ 87313 w 55"/>
                <a:gd name="T3" fmla="*/ 61913 h 39"/>
                <a:gd name="T4" fmla="*/ 0 w 55"/>
                <a:gd name="T5" fmla="*/ 36513 h 39"/>
                <a:gd name="T6" fmla="*/ 87313 w 55"/>
                <a:gd name="T7" fmla="*/ 0 h 39"/>
                <a:gd name="T8" fmla="*/ 63500 w 55"/>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23"/>
                  </a:moveTo>
                  <a:lnTo>
                    <a:pt x="55" y="39"/>
                  </a:lnTo>
                  <a:lnTo>
                    <a:pt x="0" y="23"/>
                  </a:lnTo>
                  <a:lnTo>
                    <a:pt x="55" y="0"/>
                  </a:lnTo>
                  <a:lnTo>
                    <a:pt x="40"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35" name="Freeform 1401"/>
            <p:cNvSpPr>
              <a:spLocks/>
            </p:cNvSpPr>
            <p:nvPr/>
          </p:nvSpPr>
          <p:spPr bwMode="auto">
            <a:xfrm>
              <a:off x="7585075" y="2199820"/>
              <a:ext cx="87313" cy="61913"/>
            </a:xfrm>
            <a:custGeom>
              <a:avLst/>
              <a:gdLst>
                <a:gd name="T0" fmla="*/ 25400 w 55"/>
                <a:gd name="T1" fmla="*/ 36513 h 39"/>
                <a:gd name="T2" fmla="*/ 0 w 55"/>
                <a:gd name="T3" fmla="*/ 0 h 39"/>
                <a:gd name="T4" fmla="*/ 87313 w 55"/>
                <a:gd name="T5" fmla="*/ 36513 h 39"/>
                <a:gd name="T6" fmla="*/ 0 w 55"/>
                <a:gd name="T7" fmla="*/ 61913 h 39"/>
                <a:gd name="T8" fmla="*/ 25400 w 55"/>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16" y="23"/>
                  </a:moveTo>
                  <a:lnTo>
                    <a:pt x="0" y="0"/>
                  </a:lnTo>
                  <a:lnTo>
                    <a:pt x="55" y="23"/>
                  </a:lnTo>
                  <a:lnTo>
                    <a:pt x="0" y="39"/>
                  </a:lnTo>
                  <a:lnTo>
                    <a:pt x="16"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36" name="Line 1402"/>
            <p:cNvSpPr>
              <a:spLocks noChangeShapeType="1"/>
            </p:cNvSpPr>
            <p:nvPr/>
          </p:nvSpPr>
          <p:spPr bwMode="auto">
            <a:xfrm>
              <a:off x="7473950" y="2336345"/>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37" name="Freeform 1403"/>
            <p:cNvSpPr>
              <a:spLocks/>
            </p:cNvSpPr>
            <p:nvPr/>
          </p:nvSpPr>
          <p:spPr bwMode="auto">
            <a:xfrm>
              <a:off x="7410450" y="2312532"/>
              <a:ext cx="87313" cy="61913"/>
            </a:xfrm>
            <a:custGeom>
              <a:avLst/>
              <a:gdLst>
                <a:gd name="T0" fmla="*/ 63500 w 55"/>
                <a:gd name="T1" fmla="*/ 23813 h 39"/>
                <a:gd name="T2" fmla="*/ 87313 w 55"/>
                <a:gd name="T3" fmla="*/ 61913 h 39"/>
                <a:gd name="T4" fmla="*/ 0 w 55"/>
                <a:gd name="T5" fmla="*/ 23813 h 39"/>
                <a:gd name="T6" fmla="*/ 87313 w 55"/>
                <a:gd name="T7" fmla="*/ 0 h 39"/>
                <a:gd name="T8" fmla="*/ 63500 w 55"/>
                <a:gd name="T9" fmla="*/ 238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15"/>
                  </a:moveTo>
                  <a:lnTo>
                    <a:pt x="55" y="39"/>
                  </a:lnTo>
                  <a:lnTo>
                    <a:pt x="0" y="15"/>
                  </a:lnTo>
                  <a:lnTo>
                    <a:pt x="55" y="0"/>
                  </a:lnTo>
                  <a:lnTo>
                    <a:pt x="40" y="15"/>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38" name="Freeform 1404"/>
            <p:cNvSpPr>
              <a:spLocks/>
            </p:cNvSpPr>
            <p:nvPr/>
          </p:nvSpPr>
          <p:spPr bwMode="auto">
            <a:xfrm>
              <a:off x="7585075" y="2312532"/>
              <a:ext cx="87313" cy="61913"/>
            </a:xfrm>
            <a:custGeom>
              <a:avLst/>
              <a:gdLst>
                <a:gd name="T0" fmla="*/ 25400 w 55"/>
                <a:gd name="T1" fmla="*/ 23813 h 39"/>
                <a:gd name="T2" fmla="*/ 0 w 55"/>
                <a:gd name="T3" fmla="*/ 0 h 39"/>
                <a:gd name="T4" fmla="*/ 87313 w 55"/>
                <a:gd name="T5" fmla="*/ 23813 h 39"/>
                <a:gd name="T6" fmla="*/ 0 w 55"/>
                <a:gd name="T7" fmla="*/ 61913 h 39"/>
                <a:gd name="T8" fmla="*/ 25400 w 55"/>
                <a:gd name="T9" fmla="*/ 238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16" y="15"/>
                  </a:moveTo>
                  <a:lnTo>
                    <a:pt x="0" y="0"/>
                  </a:lnTo>
                  <a:lnTo>
                    <a:pt x="55" y="15"/>
                  </a:lnTo>
                  <a:lnTo>
                    <a:pt x="0" y="39"/>
                  </a:lnTo>
                  <a:lnTo>
                    <a:pt x="16" y="15"/>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39" name="Line 1405"/>
            <p:cNvSpPr>
              <a:spLocks noChangeShapeType="1"/>
            </p:cNvSpPr>
            <p:nvPr/>
          </p:nvSpPr>
          <p:spPr bwMode="auto">
            <a:xfrm>
              <a:off x="7473950" y="1788657"/>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40" name="Freeform 1406"/>
            <p:cNvSpPr>
              <a:spLocks/>
            </p:cNvSpPr>
            <p:nvPr/>
          </p:nvSpPr>
          <p:spPr bwMode="auto">
            <a:xfrm>
              <a:off x="7410450" y="1763257"/>
              <a:ext cx="87313" cy="63500"/>
            </a:xfrm>
            <a:custGeom>
              <a:avLst/>
              <a:gdLst>
                <a:gd name="T0" fmla="*/ 63500 w 55"/>
                <a:gd name="T1" fmla="*/ 25400 h 40"/>
                <a:gd name="T2" fmla="*/ 87313 w 55"/>
                <a:gd name="T3" fmla="*/ 63500 h 40"/>
                <a:gd name="T4" fmla="*/ 0 w 55"/>
                <a:gd name="T5" fmla="*/ 25400 h 40"/>
                <a:gd name="T6" fmla="*/ 87313 w 55"/>
                <a:gd name="T7" fmla="*/ 0 h 40"/>
                <a:gd name="T8" fmla="*/ 63500 w 55"/>
                <a:gd name="T9" fmla="*/ 254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40">
                  <a:moveTo>
                    <a:pt x="40" y="16"/>
                  </a:moveTo>
                  <a:lnTo>
                    <a:pt x="55" y="40"/>
                  </a:lnTo>
                  <a:lnTo>
                    <a:pt x="0" y="16"/>
                  </a:lnTo>
                  <a:lnTo>
                    <a:pt x="55" y="0"/>
                  </a:lnTo>
                  <a:lnTo>
                    <a:pt x="40"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41" name="Freeform 1407"/>
            <p:cNvSpPr>
              <a:spLocks/>
            </p:cNvSpPr>
            <p:nvPr/>
          </p:nvSpPr>
          <p:spPr bwMode="auto">
            <a:xfrm>
              <a:off x="7585075" y="1763257"/>
              <a:ext cx="87313" cy="63500"/>
            </a:xfrm>
            <a:custGeom>
              <a:avLst/>
              <a:gdLst>
                <a:gd name="T0" fmla="*/ 25400 w 55"/>
                <a:gd name="T1" fmla="*/ 25400 h 40"/>
                <a:gd name="T2" fmla="*/ 0 w 55"/>
                <a:gd name="T3" fmla="*/ 0 h 40"/>
                <a:gd name="T4" fmla="*/ 87313 w 55"/>
                <a:gd name="T5" fmla="*/ 25400 h 40"/>
                <a:gd name="T6" fmla="*/ 0 w 55"/>
                <a:gd name="T7" fmla="*/ 63500 h 40"/>
                <a:gd name="T8" fmla="*/ 25400 w 55"/>
                <a:gd name="T9" fmla="*/ 254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40">
                  <a:moveTo>
                    <a:pt x="16" y="16"/>
                  </a:moveTo>
                  <a:lnTo>
                    <a:pt x="0" y="0"/>
                  </a:lnTo>
                  <a:lnTo>
                    <a:pt x="55" y="16"/>
                  </a:lnTo>
                  <a:lnTo>
                    <a:pt x="0" y="40"/>
                  </a:lnTo>
                  <a:lnTo>
                    <a:pt x="16"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42" name="Line 1408"/>
            <p:cNvSpPr>
              <a:spLocks noChangeShapeType="1"/>
            </p:cNvSpPr>
            <p:nvPr/>
          </p:nvSpPr>
          <p:spPr bwMode="auto">
            <a:xfrm>
              <a:off x="7473950" y="1901370"/>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43" name="Freeform 1409"/>
            <p:cNvSpPr>
              <a:spLocks/>
            </p:cNvSpPr>
            <p:nvPr/>
          </p:nvSpPr>
          <p:spPr bwMode="auto">
            <a:xfrm>
              <a:off x="7410450" y="1863270"/>
              <a:ext cx="87313" cy="61913"/>
            </a:xfrm>
            <a:custGeom>
              <a:avLst/>
              <a:gdLst>
                <a:gd name="T0" fmla="*/ 63500 w 55"/>
                <a:gd name="T1" fmla="*/ 38100 h 39"/>
                <a:gd name="T2" fmla="*/ 87313 w 55"/>
                <a:gd name="T3" fmla="*/ 61913 h 39"/>
                <a:gd name="T4" fmla="*/ 0 w 55"/>
                <a:gd name="T5" fmla="*/ 38100 h 39"/>
                <a:gd name="T6" fmla="*/ 87313 w 55"/>
                <a:gd name="T7" fmla="*/ 0 h 39"/>
                <a:gd name="T8" fmla="*/ 63500 w 55"/>
                <a:gd name="T9" fmla="*/ 381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24"/>
                  </a:moveTo>
                  <a:lnTo>
                    <a:pt x="55" y="39"/>
                  </a:lnTo>
                  <a:lnTo>
                    <a:pt x="0" y="24"/>
                  </a:lnTo>
                  <a:lnTo>
                    <a:pt x="55" y="0"/>
                  </a:lnTo>
                  <a:lnTo>
                    <a:pt x="40"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44" name="Freeform 1410"/>
            <p:cNvSpPr>
              <a:spLocks/>
            </p:cNvSpPr>
            <p:nvPr/>
          </p:nvSpPr>
          <p:spPr bwMode="auto">
            <a:xfrm>
              <a:off x="7585075" y="1863270"/>
              <a:ext cx="87313" cy="61913"/>
            </a:xfrm>
            <a:custGeom>
              <a:avLst/>
              <a:gdLst>
                <a:gd name="T0" fmla="*/ 25400 w 55"/>
                <a:gd name="T1" fmla="*/ 38100 h 39"/>
                <a:gd name="T2" fmla="*/ 0 w 55"/>
                <a:gd name="T3" fmla="*/ 0 h 39"/>
                <a:gd name="T4" fmla="*/ 87313 w 55"/>
                <a:gd name="T5" fmla="*/ 38100 h 39"/>
                <a:gd name="T6" fmla="*/ 0 w 55"/>
                <a:gd name="T7" fmla="*/ 61913 h 39"/>
                <a:gd name="T8" fmla="*/ 25400 w 55"/>
                <a:gd name="T9" fmla="*/ 381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16" y="24"/>
                  </a:moveTo>
                  <a:lnTo>
                    <a:pt x="0" y="0"/>
                  </a:lnTo>
                  <a:lnTo>
                    <a:pt x="55" y="24"/>
                  </a:lnTo>
                  <a:lnTo>
                    <a:pt x="0" y="39"/>
                  </a:lnTo>
                  <a:lnTo>
                    <a:pt x="16"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45" name="Line 1412"/>
            <p:cNvSpPr>
              <a:spLocks noChangeShapeType="1"/>
            </p:cNvSpPr>
            <p:nvPr/>
          </p:nvSpPr>
          <p:spPr bwMode="auto">
            <a:xfrm>
              <a:off x="7473950" y="2012495"/>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46" name="Freeform 1413"/>
            <p:cNvSpPr>
              <a:spLocks/>
            </p:cNvSpPr>
            <p:nvPr/>
          </p:nvSpPr>
          <p:spPr bwMode="auto">
            <a:xfrm>
              <a:off x="7410450" y="1975982"/>
              <a:ext cx="87313" cy="61913"/>
            </a:xfrm>
            <a:custGeom>
              <a:avLst/>
              <a:gdLst>
                <a:gd name="T0" fmla="*/ 63500 w 55"/>
                <a:gd name="T1" fmla="*/ 36513 h 39"/>
                <a:gd name="T2" fmla="*/ 87313 w 55"/>
                <a:gd name="T3" fmla="*/ 61913 h 39"/>
                <a:gd name="T4" fmla="*/ 0 w 55"/>
                <a:gd name="T5" fmla="*/ 36513 h 39"/>
                <a:gd name="T6" fmla="*/ 87313 w 55"/>
                <a:gd name="T7" fmla="*/ 0 h 39"/>
                <a:gd name="T8" fmla="*/ 63500 w 55"/>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23"/>
                  </a:moveTo>
                  <a:lnTo>
                    <a:pt x="55" y="39"/>
                  </a:lnTo>
                  <a:lnTo>
                    <a:pt x="0" y="23"/>
                  </a:lnTo>
                  <a:lnTo>
                    <a:pt x="55" y="0"/>
                  </a:lnTo>
                  <a:lnTo>
                    <a:pt x="40"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47" name="Freeform 1414"/>
            <p:cNvSpPr>
              <a:spLocks/>
            </p:cNvSpPr>
            <p:nvPr/>
          </p:nvSpPr>
          <p:spPr bwMode="auto">
            <a:xfrm>
              <a:off x="7585075" y="1975982"/>
              <a:ext cx="87313" cy="61913"/>
            </a:xfrm>
            <a:custGeom>
              <a:avLst/>
              <a:gdLst>
                <a:gd name="T0" fmla="*/ 25400 w 55"/>
                <a:gd name="T1" fmla="*/ 36513 h 39"/>
                <a:gd name="T2" fmla="*/ 0 w 55"/>
                <a:gd name="T3" fmla="*/ 0 h 39"/>
                <a:gd name="T4" fmla="*/ 87313 w 55"/>
                <a:gd name="T5" fmla="*/ 36513 h 39"/>
                <a:gd name="T6" fmla="*/ 0 w 55"/>
                <a:gd name="T7" fmla="*/ 61913 h 39"/>
                <a:gd name="T8" fmla="*/ 25400 w 55"/>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16" y="23"/>
                  </a:moveTo>
                  <a:lnTo>
                    <a:pt x="0" y="0"/>
                  </a:lnTo>
                  <a:lnTo>
                    <a:pt x="55" y="23"/>
                  </a:lnTo>
                  <a:lnTo>
                    <a:pt x="0" y="39"/>
                  </a:lnTo>
                  <a:lnTo>
                    <a:pt x="16"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48" name="Line 1415"/>
            <p:cNvSpPr>
              <a:spLocks noChangeShapeType="1"/>
            </p:cNvSpPr>
            <p:nvPr/>
          </p:nvSpPr>
          <p:spPr bwMode="auto">
            <a:xfrm>
              <a:off x="7473950" y="2125207"/>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49" name="Freeform 1416"/>
            <p:cNvSpPr>
              <a:spLocks/>
            </p:cNvSpPr>
            <p:nvPr/>
          </p:nvSpPr>
          <p:spPr bwMode="auto">
            <a:xfrm>
              <a:off x="7410450" y="2087107"/>
              <a:ext cx="87313" cy="63500"/>
            </a:xfrm>
            <a:custGeom>
              <a:avLst/>
              <a:gdLst>
                <a:gd name="T0" fmla="*/ 63500 w 55"/>
                <a:gd name="T1" fmla="*/ 38100 h 40"/>
                <a:gd name="T2" fmla="*/ 87313 w 55"/>
                <a:gd name="T3" fmla="*/ 63500 h 40"/>
                <a:gd name="T4" fmla="*/ 0 w 55"/>
                <a:gd name="T5" fmla="*/ 38100 h 40"/>
                <a:gd name="T6" fmla="*/ 87313 w 55"/>
                <a:gd name="T7" fmla="*/ 0 h 40"/>
                <a:gd name="T8" fmla="*/ 63500 w 55"/>
                <a:gd name="T9" fmla="*/ 381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40">
                  <a:moveTo>
                    <a:pt x="40" y="24"/>
                  </a:moveTo>
                  <a:lnTo>
                    <a:pt x="55" y="40"/>
                  </a:lnTo>
                  <a:lnTo>
                    <a:pt x="0" y="24"/>
                  </a:lnTo>
                  <a:lnTo>
                    <a:pt x="55" y="0"/>
                  </a:lnTo>
                  <a:lnTo>
                    <a:pt x="40"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50" name="Freeform 1417"/>
            <p:cNvSpPr>
              <a:spLocks/>
            </p:cNvSpPr>
            <p:nvPr/>
          </p:nvSpPr>
          <p:spPr bwMode="auto">
            <a:xfrm>
              <a:off x="7585075" y="2087107"/>
              <a:ext cx="87313" cy="63500"/>
            </a:xfrm>
            <a:custGeom>
              <a:avLst/>
              <a:gdLst>
                <a:gd name="T0" fmla="*/ 25400 w 55"/>
                <a:gd name="T1" fmla="*/ 38100 h 40"/>
                <a:gd name="T2" fmla="*/ 0 w 55"/>
                <a:gd name="T3" fmla="*/ 0 h 40"/>
                <a:gd name="T4" fmla="*/ 87313 w 55"/>
                <a:gd name="T5" fmla="*/ 38100 h 40"/>
                <a:gd name="T6" fmla="*/ 0 w 55"/>
                <a:gd name="T7" fmla="*/ 63500 h 40"/>
                <a:gd name="T8" fmla="*/ 25400 w 55"/>
                <a:gd name="T9" fmla="*/ 381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40">
                  <a:moveTo>
                    <a:pt x="16" y="24"/>
                  </a:moveTo>
                  <a:lnTo>
                    <a:pt x="0" y="0"/>
                  </a:lnTo>
                  <a:lnTo>
                    <a:pt x="55" y="24"/>
                  </a:lnTo>
                  <a:lnTo>
                    <a:pt x="0" y="40"/>
                  </a:lnTo>
                  <a:lnTo>
                    <a:pt x="16"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51" name="Line 1418"/>
            <p:cNvSpPr>
              <a:spLocks noChangeShapeType="1"/>
            </p:cNvSpPr>
            <p:nvPr/>
          </p:nvSpPr>
          <p:spPr bwMode="auto">
            <a:xfrm>
              <a:off x="7473950" y="2560182"/>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52" name="Freeform 1419"/>
            <p:cNvSpPr>
              <a:spLocks/>
            </p:cNvSpPr>
            <p:nvPr/>
          </p:nvSpPr>
          <p:spPr bwMode="auto">
            <a:xfrm>
              <a:off x="7410450" y="2536370"/>
              <a:ext cx="87313" cy="61913"/>
            </a:xfrm>
            <a:custGeom>
              <a:avLst/>
              <a:gdLst>
                <a:gd name="T0" fmla="*/ 63500 w 55"/>
                <a:gd name="T1" fmla="*/ 23813 h 39"/>
                <a:gd name="T2" fmla="*/ 87313 w 55"/>
                <a:gd name="T3" fmla="*/ 61913 h 39"/>
                <a:gd name="T4" fmla="*/ 0 w 55"/>
                <a:gd name="T5" fmla="*/ 23813 h 39"/>
                <a:gd name="T6" fmla="*/ 87313 w 55"/>
                <a:gd name="T7" fmla="*/ 0 h 39"/>
                <a:gd name="T8" fmla="*/ 63500 w 55"/>
                <a:gd name="T9" fmla="*/ 238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15"/>
                  </a:moveTo>
                  <a:lnTo>
                    <a:pt x="55" y="39"/>
                  </a:lnTo>
                  <a:lnTo>
                    <a:pt x="0" y="15"/>
                  </a:lnTo>
                  <a:lnTo>
                    <a:pt x="55" y="0"/>
                  </a:lnTo>
                  <a:lnTo>
                    <a:pt x="40" y="15"/>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53" name="Freeform 1420"/>
            <p:cNvSpPr>
              <a:spLocks/>
            </p:cNvSpPr>
            <p:nvPr/>
          </p:nvSpPr>
          <p:spPr bwMode="auto">
            <a:xfrm>
              <a:off x="7585075" y="2536370"/>
              <a:ext cx="87313" cy="61913"/>
            </a:xfrm>
            <a:custGeom>
              <a:avLst/>
              <a:gdLst>
                <a:gd name="T0" fmla="*/ 25400 w 55"/>
                <a:gd name="T1" fmla="*/ 23813 h 39"/>
                <a:gd name="T2" fmla="*/ 0 w 55"/>
                <a:gd name="T3" fmla="*/ 0 h 39"/>
                <a:gd name="T4" fmla="*/ 87313 w 55"/>
                <a:gd name="T5" fmla="*/ 23813 h 39"/>
                <a:gd name="T6" fmla="*/ 0 w 55"/>
                <a:gd name="T7" fmla="*/ 61913 h 39"/>
                <a:gd name="T8" fmla="*/ 25400 w 55"/>
                <a:gd name="T9" fmla="*/ 238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16" y="15"/>
                  </a:moveTo>
                  <a:lnTo>
                    <a:pt x="0" y="0"/>
                  </a:lnTo>
                  <a:lnTo>
                    <a:pt x="55" y="15"/>
                  </a:lnTo>
                  <a:lnTo>
                    <a:pt x="0" y="39"/>
                  </a:lnTo>
                  <a:lnTo>
                    <a:pt x="16" y="15"/>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54" name="Line 1421"/>
            <p:cNvSpPr>
              <a:spLocks noChangeShapeType="1"/>
            </p:cNvSpPr>
            <p:nvPr/>
          </p:nvSpPr>
          <p:spPr bwMode="auto">
            <a:xfrm>
              <a:off x="7473950" y="2449057"/>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55" name="Freeform 1422"/>
            <p:cNvSpPr>
              <a:spLocks/>
            </p:cNvSpPr>
            <p:nvPr/>
          </p:nvSpPr>
          <p:spPr bwMode="auto">
            <a:xfrm>
              <a:off x="7410450" y="2423657"/>
              <a:ext cx="87313" cy="61913"/>
            </a:xfrm>
            <a:custGeom>
              <a:avLst/>
              <a:gdLst>
                <a:gd name="T0" fmla="*/ 63500 w 55"/>
                <a:gd name="T1" fmla="*/ 25400 h 39"/>
                <a:gd name="T2" fmla="*/ 87313 w 55"/>
                <a:gd name="T3" fmla="*/ 61913 h 39"/>
                <a:gd name="T4" fmla="*/ 0 w 55"/>
                <a:gd name="T5" fmla="*/ 25400 h 39"/>
                <a:gd name="T6" fmla="*/ 87313 w 55"/>
                <a:gd name="T7" fmla="*/ 0 h 39"/>
                <a:gd name="T8" fmla="*/ 63500 w 55"/>
                <a:gd name="T9" fmla="*/ 254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16"/>
                  </a:moveTo>
                  <a:lnTo>
                    <a:pt x="55" y="39"/>
                  </a:lnTo>
                  <a:lnTo>
                    <a:pt x="0" y="16"/>
                  </a:lnTo>
                  <a:lnTo>
                    <a:pt x="55" y="0"/>
                  </a:lnTo>
                  <a:lnTo>
                    <a:pt x="40"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56" name="Freeform 1423"/>
            <p:cNvSpPr>
              <a:spLocks/>
            </p:cNvSpPr>
            <p:nvPr/>
          </p:nvSpPr>
          <p:spPr bwMode="auto">
            <a:xfrm>
              <a:off x="7585075" y="2423657"/>
              <a:ext cx="87313" cy="61913"/>
            </a:xfrm>
            <a:custGeom>
              <a:avLst/>
              <a:gdLst>
                <a:gd name="T0" fmla="*/ 25400 w 55"/>
                <a:gd name="T1" fmla="*/ 25400 h 39"/>
                <a:gd name="T2" fmla="*/ 0 w 55"/>
                <a:gd name="T3" fmla="*/ 0 h 39"/>
                <a:gd name="T4" fmla="*/ 87313 w 55"/>
                <a:gd name="T5" fmla="*/ 25400 h 39"/>
                <a:gd name="T6" fmla="*/ 0 w 55"/>
                <a:gd name="T7" fmla="*/ 61913 h 39"/>
                <a:gd name="T8" fmla="*/ 25400 w 55"/>
                <a:gd name="T9" fmla="*/ 254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16" y="16"/>
                  </a:moveTo>
                  <a:lnTo>
                    <a:pt x="0" y="0"/>
                  </a:lnTo>
                  <a:lnTo>
                    <a:pt x="55" y="16"/>
                  </a:lnTo>
                  <a:lnTo>
                    <a:pt x="0" y="39"/>
                  </a:lnTo>
                  <a:lnTo>
                    <a:pt x="16"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57" name="Freeform 1424"/>
            <p:cNvSpPr>
              <a:spLocks/>
            </p:cNvSpPr>
            <p:nvPr/>
          </p:nvSpPr>
          <p:spPr bwMode="auto">
            <a:xfrm>
              <a:off x="6775450" y="2634795"/>
              <a:ext cx="1084263" cy="1095375"/>
            </a:xfrm>
            <a:custGeom>
              <a:avLst/>
              <a:gdLst>
                <a:gd name="T0" fmla="*/ 909638 w 683"/>
                <a:gd name="T1" fmla="*/ 1095375 h 690"/>
                <a:gd name="T2" fmla="*/ 1084263 w 683"/>
                <a:gd name="T3" fmla="*/ 1095375 h 690"/>
                <a:gd name="T4" fmla="*/ 1084263 w 683"/>
                <a:gd name="T5" fmla="*/ 0 h 690"/>
                <a:gd name="T6" fmla="*/ 0 w 683"/>
                <a:gd name="T7" fmla="*/ 0 h 690"/>
                <a:gd name="T8" fmla="*/ 0 w 683"/>
                <a:gd name="T9" fmla="*/ 174625 h 690"/>
                <a:gd name="T10" fmla="*/ 909638 w 683"/>
                <a:gd name="T11" fmla="*/ 174625 h 690"/>
                <a:gd name="T12" fmla="*/ 909638 w 683"/>
                <a:gd name="T13" fmla="*/ 1095375 h 6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3" h="690">
                  <a:moveTo>
                    <a:pt x="573" y="690"/>
                  </a:moveTo>
                  <a:lnTo>
                    <a:pt x="683" y="690"/>
                  </a:lnTo>
                  <a:lnTo>
                    <a:pt x="683" y="0"/>
                  </a:lnTo>
                  <a:lnTo>
                    <a:pt x="0" y="0"/>
                  </a:lnTo>
                  <a:lnTo>
                    <a:pt x="0" y="110"/>
                  </a:lnTo>
                  <a:lnTo>
                    <a:pt x="573" y="110"/>
                  </a:lnTo>
                  <a:lnTo>
                    <a:pt x="573" y="690"/>
                  </a:lnTo>
                  <a:close/>
                </a:path>
              </a:pathLst>
            </a:custGeom>
            <a:solidFill>
              <a:srgbClr val="66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58" name="Freeform 1425"/>
            <p:cNvSpPr>
              <a:spLocks/>
            </p:cNvSpPr>
            <p:nvPr/>
          </p:nvSpPr>
          <p:spPr bwMode="auto">
            <a:xfrm>
              <a:off x="6775450" y="2634795"/>
              <a:ext cx="1084263" cy="1095375"/>
            </a:xfrm>
            <a:custGeom>
              <a:avLst/>
              <a:gdLst>
                <a:gd name="T0" fmla="*/ 909638 w 683"/>
                <a:gd name="T1" fmla="*/ 1095375 h 690"/>
                <a:gd name="T2" fmla="*/ 1084263 w 683"/>
                <a:gd name="T3" fmla="*/ 1095375 h 690"/>
                <a:gd name="T4" fmla="*/ 1084263 w 683"/>
                <a:gd name="T5" fmla="*/ 0 h 690"/>
                <a:gd name="T6" fmla="*/ 0 w 683"/>
                <a:gd name="T7" fmla="*/ 0 h 690"/>
                <a:gd name="T8" fmla="*/ 0 w 683"/>
                <a:gd name="T9" fmla="*/ 174625 h 690"/>
                <a:gd name="T10" fmla="*/ 909638 w 683"/>
                <a:gd name="T11" fmla="*/ 174625 h 690"/>
                <a:gd name="T12" fmla="*/ 909638 w 683"/>
                <a:gd name="T13" fmla="*/ 1095375 h 6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3" h="690">
                  <a:moveTo>
                    <a:pt x="573" y="690"/>
                  </a:moveTo>
                  <a:lnTo>
                    <a:pt x="683" y="690"/>
                  </a:lnTo>
                  <a:lnTo>
                    <a:pt x="683" y="0"/>
                  </a:lnTo>
                  <a:lnTo>
                    <a:pt x="0" y="0"/>
                  </a:lnTo>
                  <a:lnTo>
                    <a:pt x="0" y="110"/>
                  </a:lnTo>
                  <a:lnTo>
                    <a:pt x="573" y="110"/>
                  </a:lnTo>
                  <a:lnTo>
                    <a:pt x="573" y="69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59" name="Rectangle 1426"/>
            <p:cNvSpPr>
              <a:spLocks noChangeArrowheads="1"/>
            </p:cNvSpPr>
            <p:nvPr/>
          </p:nvSpPr>
          <p:spPr bwMode="auto">
            <a:xfrm>
              <a:off x="6837363" y="2647495"/>
              <a:ext cx="1000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G</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60" name="Rectangle 1427"/>
            <p:cNvSpPr>
              <a:spLocks noChangeArrowheads="1"/>
            </p:cNvSpPr>
            <p:nvPr/>
          </p:nvSpPr>
          <p:spPr bwMode="auto">
            <a:xfrm>
              <a:off x="6937375" y="2647495"/>
              <a:ext cx="777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61" name="Rectangle 1428"/>
            <p:cNvSpPr>
              <a:spLocks noChangeArrowheads="1"/>
            </p:cNvSpPr>
            <p:nvPr/>
          </p:nvSpPr>
          <p:spPr bwMode="auto">
            <a:xfrm>
              <a:off x="6999288" y="2647495"/>
              <a:ext cx="492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62" name="Rectangle 1429"/>
            <p:cNvSpPr>
              <a:spLocks noChangeArrowheads="1"/>
            </p:cNvSpPr>
            <p:nvPr/>
          </p:nvSpPr>
          <p:spPr bwMode="auto">
            <a:xfrm>
              <a:off x="7037388" y="2647495"/>
              <a:ext cx="1000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63" name="Rectangle 1430"/>
            <p:cNvSpPr>
              <a:spLocks noChangeArrowheads="1"/>
            </p:cNvSpPr>
            <p:nvPr/>
          </p:nvSpPr>
          <p:spPr bwMode="auto">
            <a:xfrm>
              <a:off x="7137400" y="2647495"/>
              <a:ext cx="317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64" name="Rectangle 1431"/>
            <p:cNvSpPr>
              <a:spLocks noChangeArrowheads="1"/>
            </p:cNvSpPr>
            <p:nvPr/>
          </p:nvSpPr>
          <p:spPr bwMode="auto">
            <a:xfrm>
              <a:off x="7161213" y="2647495"/>
              <a:ext cx="777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65" name="Rectangle 1432"/>
            <p:cNvSpPr>
              <a:spLocks noChangeArrowheads="1"/>
            </p:cNvSpPr>
            <p:nvPr/>
          </p:nvSpPr>
          <p:spPr bwMode="auto">
            <a:xfrm>
              <a:off x="7237413" y="2647495"/>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66" name="Rectangle 1433"/>
            <p:cNvSpPr>
              <a:spLocks noChangeArrowheads="1"/>
            </p:cNvSpPr>
            <p:nvPr/>
          </p:nvSpPr>
          <p:spPr bwMode="auto">
            <a:xfrm>
              <a:off x="7299325" y="2647495"/>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67" name="Rectangle 1434"/>
            <p:cNvSpPr>
              <a:spLocks noChangeArrowheads="1"/>
            </p:cNvSpPr>
            <p:nvPr/>
          </p:nvSpPr>
          <p:spPr bwMode="auto">
            <a:xfrm>
              <a:off x="7335838" y="2647495"/>
              <a:ext cx="428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68" name="Rectangle 1435"/>
            <p:cNvSpPr>
              <a:spLocks noChangeArrowheads="1"/>
            </p:cNvSpPr>
            <p:nvPr/>
          </p:nvSpPr>
          <p:spPr bwMode="auto">
            <a:xfrm>
              <a:off x="7373938" y="2647495"/>
              <a:ext cx="317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69" name="Rectangle 1436"/>
            <p:cNvSpPr>
              <a:spLocks noChangeArrowheads="1"/>
            </p:cNvSpPr>
            <p:nvPr/>
          </p:nvSpPr>
          <p:spPr bwMode="auto">
            <a:xfrm>
              <a:off x="7399338" y="2647495"/>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8</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70" name="Rectangle 1437"/>
            <p:cNvSpPr>
              <a:spLocks noChangeArrowheads="1"/>
            </p:cNvSpPr>
            <p:nvPr/>
          </p:nvSpPr>
          <p:spPr bwMode="auto">
            <a:xfrm>
              <a:off x="6775450" y="2884032"/>
              <a:ext cx="623888" cy="39846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71" name="Rectangle 1438"/>
            <p:cNvSpPr>
              <a:spLocks noChangeArrowheads="1"/>
            </p:cNvSpPr>
            <p:nvPr/>
          </p:nvSpPr>
          <p:spPr bwMode="auto">
            <a:xfrm>
              <a:off x="6781800" y="2890382"/>
              <a:ext cx="611188" cy="38576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72" name="Line 1439"/>
            <p:cNvSpPr>
              <a:spLocks noChangeShapeType="1"/>
            </p:cNvSpPr>
            <p:nvPr/>
          </p:nvSpPr>
          <p:spPr bwMode="auto">
            <a:xfrm>
              <a:off x="6465888" y="3096757"/>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73" name="Line 1442"/>
            <p:cNvSpPr>
              <a:spLocks noChangeShapeType="1"/>
            </p:cNvSpPr>
            <p:nvPr/>
          </p:nvSpPr>
          <p:spPr bwMode="auto">
            <a:xfrm>
              <a:off x="6465888" y="2722107"/>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74" name="Line 1445"/>
            <p:cNvSpPr>
              <a:spLocks noChangeShapeType="1"/>
            </p:cNvSpPr>
            <p:nvPr/>
          </p:nvSpPr>
          <p:spPr bwMode="auto">
            <a:xfrm>
              <a:off x="6465888" y="3395207"/>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75" name="Line 1448"/>
            <p:cNvSpPr>
              <a:spLocks noChangeShapeType="1"/>
            </p:cNvSpPr>
            <p:nvPr/>
          </p:nvSpPr>
          <p:spPr bwMode="auto">
            <a:xfrm>
              <a:off x="6465888" y="3631745"/>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76" name="Rectangle 1451"/>
            <p:cNvSpPr>
              <a:spLocks noChangeArrowheads="1"/>
            </p:cNvSpPr>
            <p:nvPr/>
          </p:nvSpPr>
          <p:spPr bwMode="auto">
            <a:xfrm>
              <a:off x="6775450" y="3544432"/>
              <a:ext cx="623888" cy="1619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77" name="Rectangle 1452"/>
            <p:cNvSpPr>
              <a:spLocks noChangeArrowheads="1"/>
            </p:cNvSpPr>
            <p:nvPr/>
          </p:nvSpPr>
          <p:spPr bwMode="auto">
            <a:xfrm>
              <a:off x="6781800" y="3550782"/>
              <a:ext cx="611188" cy="1492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78" name="Rectangle 1453"/>
            <p:cNvSpPr>
              <a:spLocks noChangeArrowheads="1"/>
            </p:cNvSpPr>
            <p:nvPr/>
          </p:nvSpPr>
          <p:spPr bwMode="auto">
            <a:xfrm>
              <a:off x="6888163" y="2996745"/>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79" name="Rectangle 1454"/>
            <p:cNvSpPr>
              <a:spLocks noChangeArrowheads="1"/>
            </p:cNvSpPr>
            <p:nvPr/>
          </p:nvSpPr>
          <p:spPr bwMode="auto">
            <a:xfrm>
              <a:off x="6975475" y="2996745"/>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80" name="Rectangle 1455"/>
            <p:cNvSpPr>
              <a:spLocks noChangeArrowheads="1"/>
            </p:cNvSpPr>
            <p:nvPr/>
          </p:nvSpPr>
          <p:spPr bwMode="auto">
            <a:xfrm>
              <a:off x="7062788" y="2996745"/>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81" name="Rectangle 1456"/>
            <p:cNvSpPr>
              <a:spLocks noChangeArrowheads="1"/>
            </p:cNvSpPr>
            <p:nvPr/>
          </p:nvSpPr>
          <p:spPr bwMode="auto">
            <a:xfrm>
              <a:off x="7150100" y="2996745"/>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82" name="Rectangle 1457"/>
            <p:cNvSpPr>
              <a:spLocks noChangeArrowheads="1"/>
            </p:cNvSpPr>
            <p:nvPr/>
          </p:nvSpPr>
          <p:spPr bwMode="auto">
            <a:xfrm>
              <a:off x="7212013" y="2996745"/>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83" name="Line 1458"/>
            <p:cNvSpPr>
              <a:spLocks noChangeShapeType="1"/>
            </p:cNvSpPr>
            <p:nvPr/>
          </p:nvSpPr>
          <p:spPr bwMode="auto">
            <a:xfrm>
              <a:off x="7859713" y="2909432"/>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84" name="Line 1459"/>
            <p:cNvSpPr>
              <a:spLocks noChangeShapeType="1"/>
            </p:cNvSpPr>
            <p:nvPr/>
          </p:nvSpPr>
          <p:spPr bwMode="auto">
            <a:xfrm>
              <a:off x="7859713" y="3020557"/>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85" name="Line 1460"/>
            <p:cNvSpPr>
              <a:spLocks noChangeShapeType="1"/>
            </p:cNvSpPr>
            <p:nvPr/>
          </p:nvSpPr>
          <p:spPr bwMode="auto">
            <a:xfrm>
              <a:off x="7859713" y="3133270"/>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86" name="Line 1461"/>
            <p:cNvSpPr>
              <a:spLocks noChangeShapeType="1"/>
            </p:cNvSpPr>
            <p:nvPr/>
          </p:nvSpPr>
          <p:spPr bwMode="auto">
            <a:xfrm>
              <a:off x="7859713" y="3245982"/>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87" name="Line 1462"/>
            <p:cNvSpPr>
              <a:spLocks noChangeShapeType="1"/>
            </p:cNvSpPr>
            <p:nvPr/>
          </p:nvSpPr>
          <p:spPr bwMode="auto">
            <a:xfrm>
              <a:off x="7859713" y="3357107"/>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88" name="Line 1463"/>
            <p:cNvSpPr>
              <a:spLocks noChangeShapeType="1"/>
            </p:cNvSpPr>
            <p:nvPr/>
          </p:nvSpPr>
          <p:spPr bwMode="auto">
            <a:xfrm>
              <a:off x="7859713" y="3469820"/>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89" name="Line 1464"/>
            <p:cNvSpPr>
              <a:spLocks noChangeShapeType="1"/>
            </p:cNvSpPr>
            <p:nvPr/>
          </p:nvSpPr>
          <p:spPr bwMode="auto">
            <a:xfrm>
              <a:off x="7859713" y="3568245"/>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90" name="Line 1465"/>
            <p:cNvSpPr>
              <a:spLocks noChangeShapeType="1"/>
            </p:cNvSpPr>
            <p:nvPr/>
          </p:nvSpPr>
          <p:spPr bwMode="auto">
            <a:xfrm>
              <a:off x="7859713" y="3680957"/>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91" name="Rectangle 1466"/>
            <p:cNvSpPr>
              <a:spLocks noChangeArrowheads="1"/>
            </p:cNvSpPr>
            <p:nvPr/>
          </p:nvSpPr>
          <p:spPr bwMode="auto">
            <a:xfrm>
              <a:off x="6911975" y="3544432"/>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92" name="Rectangle 1467"/>
            <p:cNvSpPr>
              <a:spLocks noChangeArrowheads="1"/>
            </p:cNvSpPr>
            <p:nvPr/>
          </p:nvSpPr>
          <p:spPr bwMode="auto">
            <a:xfrm>
              <a:off x="6962775" y="3544432"/>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93" name="Rectangle 1468"/>
            <p:cNvSpPr>
              <a:spLocks noChangeArrowheads="1"/>
            </p:cNvSpPr>
            <p:nvPr/>
          </p:nvSpPr>
          <p:spPr bwMode="auto">
            <a:xfrm>
              <a:off x="7050088" y="3544432"/>
              <a:ext cx="698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94" name="Rectangle 1469"/>
            <p:cNvSpPr>
              <a:spLocks noChangeArrowheads="1"/>
            </p:cNvSpPr>
            <p:nvPr/>
          </p:nvSpPr>
          <p:spPr bwMode="auto">
            <a:xfrm>
              <a:off x="7124700" y="3544432"/>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95" name="Rectangle 1470"/>
            <p:cNvSpPr>
              <a:spLocks noChangeArrowheads="1"/>
            </p:cNvSpPr>
            <p:nvPr/>
          </p:nvSpPr>
          <p:spPr bwMode="auto">
            <a:xfrm>
              <a:off x="7199313" y="3544432"/>
              <a:ext cx="492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296" name="Line 1471"/>
            <p:cNvSpPr>
              <a:spLocks noChangeShapeType="1"/>
            </p:cNvSpPr>
            <p:nvPr/>
          </p:nvSpPr>
          <p:spPr bwMode="auto">
            <a:xfrm>
              <a:off x="7473950" y="3357107"/>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97" name="Freeform 1472"/>
            <p:cNvSpPr>
              <a:spLocks/>
            </p:cNvSpPr>
            <p:nvPr/>
          </p:nvSpPr>
          <p:spPr bwMode="auto">
            <a:xfrm>
              <a:off x="7410450" y="3320595"/>
              <a:ext cx="87313" cy="61913"/>
            </a:xfrm>
            <a:custGeom>
              <a:avLst/>
              <a:gdLst>
                <a:gd name="T0" fmla="*/ 63500 w 55"/>
                <a:gd name="T1" fmla="*/ 36513 h 39"/>
                <a:gd name="T2" fmla="*/ 87313 w 55"/>
                <a:gd name="T3" fmla="*/ 61913 h 39"/>
                <a:gd name="T4" fmla="*/ 0 w 55"/>
                <a:gd name="T5" fmla="*/ 36513 h 39"/>
                <a:gd name="T6" fmla="*/ 87313 w 55"/>
                <a:gd name="T7" fmla="*/ 0 h 39"/>
                <a:gd name="T8" fmla="*/ 63500 w 55"/>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23"/>
                  </a:moveTo>
                  <a:lnTo>
                    <a:pt x="55" y="39"/>
                  </a:lnTo>
                  <a:lnTo>
                    <a:pt x="0" y="23"/>
                  </a:lnTo>
                  <a:lnTo>
                    <a:pt x="55" y="0"/>
                  </a:lnTo>
                  <a:lnTo>
                    <a:pt x="40"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98" name="Freeform 1473"/>
            <p:cNvSpPr>
              <a:spLocks/>
            </p:cNvSpPr>
            <p:nvPr/>
          </p:nvSpPr>
          <p:spPr bwMode="auto">
            <a:xfrm>
              <a:off x="7585075" y="3320595"/>
              <a:ext cx="87313" cy="61913"/>
            </a:xfrm>
            <a:custGeom>
              <a:avLst/>
              <a:gdLst>
                <a:gd name="T0" fmla="*/ 25400 w 55"/>
                <a:gd name="T1" fmla="*/ 36513 h 39"/>
                <a:gd name="T2" fmla="*/ 0 w 55"/>
                <a:gd name="T3" fmla="*/ 0 h 39"/>
                <a:gd name="T4" fmla="*/ 87313 w 55"/>
                <a:gd name="T5" fmla="*/ 36513 h 39"/>
                <a:gd name="T6" fmla="*/ 0 w 55"/>
                <a:gd name="T7" fmla="*/ 61913 h 39"/>
                <a:gd name="T8" fmla="*/ 25400 w 55"/>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16" y="23"/>
                  </a:moveTo>
                  <a:lnTo>
                    <a:pt x="0" y="0"/>
                  </a:lnTo>
                  <a:lnTo>
                    <a:pt x="55" y="23"/>
                  </a:lnTo>
                  <a:lnTo>
                    <a:pt x="0" y="39"/>
                  </a:lnTo>
                  <a:lnTo>
                    <a:pt x="16"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299" name="Line 1474"/>
            <p:cNvSpPr>
              <a:spLocks noChangeShapeType="1"/>
            </p:cNvSpPr>
            <p:nvPr/>
          </p:nvSpPr>
          <p:spPr bwMode="auto">
            <a:xfrm>
              <a:off x="7473950" y="3469820"/>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00" name="Freeform 1475"/>
            <p:cNvSpPr>
              <a:spLocks/>
            </p:cNvSpPr>
            <p:nvPr/>
          </p:nvSpPr>
          <p:spPr bwMode="auto">
            <a:xfrm>
              <a:off x="7410450" y="3431720"/>
              <a:ext cx="87313" cy="61913"/>
            </a:xfrm>
            <a:custGeom>
              <a:avLst/>
              <a:gdLst>
                <a:gd name="T0" fmla="*/ 63500 w 55"/>
                <a:gd name="T1" fmla="*/ 38100 h 39"/>
                <a:gd name="T2" fmla="*/ 87313 w 55"/>
                <a:gd name="T3" fmla="*/ 61913 h 39"/>
                <a:gd name="T4" fmla="*/ 0 w 55"/>
                <a:gd name="T5" fmla="*/ 38100 h 39"/>
                <a:gd name="T6" fmla="*/ 87313 w 55"/>
                <a:gd name="T7" fmla="*/ 0 h 39"/>
                <a:gd name="T8" fmla="*/ 63500 w 55"/>
                <a:gd name="T9" fmla="*/ 381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24"/>
                  </a:moveTo>
                  <a:lnTo>
                    <a:pt x="55" y="39"/>
                  </a:lnTo>
                  <a:lnTo>
                    <a:pt x="0" y="24"/>
                  </a:lnTo>
                  <a:lnTo>
                    <a:pt x="55" y="0"/>
                  </a:lnTo>
                  <a:lnTo>
                    <a:pt x="40"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01" name="Freeform 1476"/>
            <p:cNvSpPr>
              <a:spLocks/>
            </p:cNvSpPr>
            <p:nvPr/>
          </p:nvSpPr>
          <p:spPr bwMode="auto">
            <a:xfrm>
              <a:off x="7585075" y="3431720"/>
              <a:ext cx="87313" cy="61913"/>
            </a:xfrm>
            <a:custGeom>
              <a:avLst/>
              <a:gdLst>
                <a:gd name="T0" fmla="*/ 25400 w 55"/>
                <a:gd name="T1" fmla="*/ 38100 h 39"/>
                <a:gd name="T2" fmla="*/ 0 w 55"/>
                <a:gd name="T3" fmla="*/ 0 h 39"/>
                <a:gd name="T4" fmla="*/ 87313 w 55"/>
                <a:gd name="T5" fmla="*/ 38100 h 39"/>
                <a:gd name="T6" fmla="*/ 0 w 55"/>
                <a:gd name="T7" fmla="*/ 61913 h 39"/>
                <a:gd name="T8" fmla="*/ 25400 w 55"/>
                <a:gd name="T9" fmla="*/ 381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16" y="24"/>
                  </a:moveTo>
                  <a:lnTo>
                    <a:pt x="0" y="0"/>
                  </a:lnTo>
                  <a:lnTo>
                    <a:pt x="55" y="24"/>
                  </a:lnTo>
                  <a:lnTo>
                    <a:pt x="0" y="39"/>
                  </a:lnTo>
                  <a:lnTo>
                    <a:pt x="16"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02" name="Line 1477"/>
            <p:cNvSpPr>
              <a:spLocks noChangeShapeType="1"/>
            </p:cNvSpPr>
            <p:nvPr/>
          </p:nvSpPr>
          <p:spPr bwMode="auto">
            <a:xfrm>
              <a:off x="7473950" y="2909432"/>
              <a:ext cx="21113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03" name="Freeform 1478"/>
            <p:cNvSpPr>
              <a:spLocks/>
            </p:cNvSpPr>
            <p:nvPr/>
          </p:nvSpPr>
          <p:spPr bwMode="auto">
            <a:xfrm>
              <a:off x="7410450" y="2884032"/>
              <a:ext cx="87313" cy="61913"/>
            </a:xfrm>
            <a:custGeom>
              <a:avLst/>
              <a:gdLst>
                <a:gd name="T0" fmla="*/ 63500 w 55"/>
                <a:gd name="T1" fmla="*/ 25400 h 39"/>
                <a:gd name="T2" fmla="*/ 87313 w 55"/>
                <a:gd name="T3" fmla="*/ 61913 h 39"/>
                <a:gd name="T4" fmla="*/ 0 w 55"/>
                <a:gd name="T5" fmla="*/ 25400 h 39"/>
                <a:gd name="T6" fmla="*/ 87313 w 55"/>
                <a:gd name="T7" fmla="*/ 0 h 39"/>
                <a:gd name="T8" fmla="*/ 63500 w 55"/>
                <a:gd name="T9" fmla="*/ 254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16"/>
                  </a:moveTo>
                  <a:lnTo>
                    <a:pt x="55" y="39"/>
                  </a:lnTo>
                  <a:lnTo>
                    <a:pt x="0" y="16"/>
                  </a:lnTo>
                  <a:lnTo>
                    <a:pt x="55" y="0"/>
                  </a:lnTo>
                  <a:lnTo>
                    <a:pt x="40"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04" name="Line 1479"/>
            <p:cNvSpPr>
              <a:spLocks noChangeShapeType="1"/>
            </p:cNvSpPr>
            <p:nvPr/>
          </p:nvSpPr>
          <p:spPr bwMode="auto">
            <a:xfrm>
              <a:off x="7473950" y="3020557"/>
              <a:ext cx="21113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05" name="Freeform 1480"/>
            <p:cNvSpPr>
              <a:spLocks/>
            </p:cNvSpPr>
            <p:nvPr/>
          </p:nvSpPr>
          <p:spPr bwMode="auto">
            <a:xfrm>
              <a:off x="7410450" y="2984045"/>
              <a:ext cx="87313" cy="61913"/>
            </a:xfrm>
            <a:custGeom>
              <a:avLst/>
              <a:gdLst>
                <a:gd name="T0" fmla="*/ 63500 w 55"/>
                <a:gd name="T1" fmla="*/ 36513 h 39"/>
                <a:gd name="T2" fmla="*/ 87313 w 55"/>
                <a:gd name="T3" fmla="*/ 61913 h 39"/>
                <a:gd name="T4" fmla="*/ 0 w 55"/>
                <a:gd name="T5" fmla="*/ 36513 h 39"/>
                <a:gd name="T6" fmla="*/ 87313 w 55"/>
                <a:gd name="T7" fmla="*/ 0 h 39"/>
                <a:gd name="T8" fmla="*/ 63500 w 55"/>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23"/>
                  </a:moveTo>
                  <a:lnTo>
                    <a:pt x="55" y="39"/>
                  </a:lnTo>
                  <a:lnTo>
                    <a:pt x="0" y="23"/>
                  </a:lnTo>
                  <a:lnTo>
                    <a:pt x="55" y="0"/>
                  </a:lnTo>
                  <a:lnTo>
                    <a:pt x="40"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06" name="Line 1481"/>
            <p:cNvSpPr>
              <a:spLocks noChangeShapeType="1"/>
            </p:cNvSpPr>
            <p:nvPr/>
          </p:nvSpPr>
          <p:spPr bwMode="auto">
            <a:xfrm>
              <a:off x="7473950" y="3133270"/>
              <a:ext cx="21113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07" name="Freeform 1482"/>
            <p:cNvSpPr>
              <a:spLocks/>
            </p:cNvSpPr>
            <p:nvPr/>
          </p:nvSpPr>
          <p:spPr bwMode="auto">
            <a:xfrm>
              <a:off x="7410450" y="3096757"/>
              <a:ext cx="87313" cy="61913"/>
            </a:xfrm>
            <a:custGeom>
              <a:avLst/>
              <a:gdLst>
                <a:gd name="T0" fmla="*/ 63500 w 55"/>
                <a:gd name="T1" fmla="*/ 36513 h 39"/>
                <a:gd name="T2" fmla="*/ 87313 w 55"/>
                <a:gd name="T3" fmla="*/ 61913 h 39"/>
                <a:gd name="T4" fmla="*/ 0 w 55"/>
                <a:gd name="T5" fmla="*/ 36513 h 39"/>
                <a:gd name="T6" fmla="*/ 87313 w 55"/>
                <a:gd name="T7" fmla="*/ 0 h 39"/>
                <a:gd name="T8" fmla="*/ 63500 w 55"/>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23"/>
                  </a:moveTo>
                  <a:lnTo>
                    <a:pt x="55" y="39"/>
                  </a:lnTo>
                  <a:lnTo>
                    <a:pt x="0" y="23"/>
                  </a:lnTo>
                  <a:lnTo>
                    <a:pt x="55" y="0"/>
                  </a:lnTo>
                  <a:lnTo>
                    <a:pt x="40"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08" name="Line 1483"/>
            <p:cNvSpPr>
              <a:spLocks noChangeShapeType="1"/>
            </p:cNvSpPr>
            <p:nvPr/>
          </p:nvSpPr>
          <p:spPr bwMode="auto">
            <a:xfrm>
              <a:off x="7473950" y="3245982"/>
              <a:ext cx="21113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09" name="Freeform 1484"/>
            <p:cNvSpPr>
              <a:spLocks/>
            </p:cNvSpPr>
            <p:nvPr/>
          </p:nvSpPr>
          <p:spPr bwMode="auto">
            <a:xfrm>
              <a:off x="7410450" y="3207882"/>
              <a:ext cx="87313" cy="61913"/>
            </a:xfrm>
            <a:custGeom>
              <a:avLst/>
              <a:gdLst>
                <a:gd name="T0" fmla="*/ 63500 w 55"/>
                <a:gd name="T1" fmla="*/ 38100 h 39"/>
                <a:gd name="T2" fmla="*/ 87313 w 55"/>
                <a:gd name="T3" fmla="*/ 61913 h 39"/>
                <a:gd name="T4" fmla="*/ 0 w 55"/>
                <a:gd name="T5" fmla="*/ 38100 h 39"/>
                <a:gd name="T6" fmla="*/ 87313 w 55"/>
                <a:gd name="T7" fmla="*/ 0 h 39"/>
                <a:gd name="T8" fmla="*/ 63500 w 55"/>
                <a:gd name="T9" fmla="*/ 381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24"/>
                  </a:moveTo>
                  <a:lnTo>
                    <a:pt x="55" y="39"/>
                  </a:lnTo>
                  <a:lnTo>
                    <a:pt x="0" y="24"/>
                  </a:lnTo>
                  <a:lnTo>
                    <a:pt x="55" y="0"/>
                  </a:lnTo>
                  <a:lnTo>
                    <a:pt x="40"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10" name="Line 1485"/>
            <p:cNvSpPr>
              <a:spLocks noChangeShapeType="1"/>
            </p:cNvSpPr>
            <p:nvPr/>
          </p:nvSpPr>
          <p:spPr bwMode="auto">
            <a:xfrm>
              <a:off x="7473950" y="3680957"/>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11" name="Freeform 1486"/>
            <p:cNvSpPr>
              <a:spLocks/>
            </p:cNvSpPr>
            <p:nvPr/>
          </p:nvSpPr>
          <p:spPr bwMode="auto">
            <a:xfrm>
              <a:off x="7410450" y="3655557"/>
              <a:ext cx="87313" cy="63500"/>
            </a:xfrm>
            <a:custGeom>
              <a:avLst/>
              <a:gdLst>
                <a:gd name="T0" fmla="*/ 63500 w 55"/>
                <a:gd name="T1" fmla="*/ 25400 h 40"/>
                <a:gd name="T2" fmla="*/ 87313 w 55"/>
                <a:gd name="T3" fmla="*/ 63500 h 40"/>
                <a:gd name="T4" fmla="*/ 0 w 55"/>
                <a:gd name="T5" fmla="*/ 25400 h 40"/>
                <a:gd name="T6" fmla="*/ 87313 w 55"/>
                <a:gd name="T7" fmla="*/ 0 h 40"/>
                <a:gd name="T8" fmla="*/ 63500 w 55"/>
                <a:gd name="T9" fmla="*/ 254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40">
                  <a:moveTo>
                    <a:pt x="40" y="16"/>
                  </a:moveTo>
                  <a:lnTo>
                    <a:pt x="55" y="40"/>
                  </a:lnTo>
                  <a:lnTo>
                    <a:pt x="0" y="16"/>
                  </a:lnTo>
                  <a:lnTo>
                    <a:pt x="55" y="0"/>
                  </a:lnTo>
                  <a:lnTo>
                    <a:pt x="40"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12" name="Freeform 1487"/>
            <p:cNvSpPr>
              <a:spLocks/>
            </p:cNvSpPr>
            <p:nvPr/>
          </p:nvSpPr>
          <p:spPr bwMode="auto">
            <a:xfrm>
              <a:off x="7585075" y="3655557"/>
              <a:ext cx="87313" cy="63500"/>
            </a:xfrm>
            <a:custGeom>
              <a:avLst/>
              <a:gdLst>
                <a:gd name="T0" fmla="*/ 25400 w 55"/>
                <a:gd name="T1" fmla="*/ 25400 h 40"/>
                <a:gd name="T2" fmla="*/ 0 w 55"/>
                <a:gd name="T3" fmla="*/ 0 h 40"/>
                <a:gd name="T4" fmla="*/ 87313 w 55"/>
                <a:gd name="T5" fmla="*/ 25400 h 40"/>
                <a:gd name="T6" fmla="*/ 0 w 55"/>
                <a:gd name="T7" fmla="*/ 63500 h 40"/>
                <a:gd name="T8" fmla="*/ 25400 w 55"/>
                <a:gd name="T9" fmla="*/ 254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40">
                  <a:moveTo>
                    <a:pt x="16" y="16"/>
                  </a:moveTo>
                  <a:lnTo>
                    <a:pt x="0" y="0"/>
                  </a:lnTo>
                  <a:lnTo>
                    <a:pt x="55" y="16"/>
                  </a:lnTo>
                  <a:lnTo>
                    <a:pt x="0" y="40"/>
                  </a:lnTo>
                  <a:lnTo>
                    <a:pt x="16"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13" name="Line 1488"/>
            <p:cNvSpPr>
              <a:spLocks noChangeShapeType="1"/>
            </p:cNvSpPr>
            <p:nvPr/>
          </p:nvSpPr>
          <p:spPr bwMode="auto">
            <a:xfrm>
              <a:off x="7473950" y="3568245"/>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14" name="Freeform 1489"/>
            <p:cNvSpPr>
              <a:spLocks/>
            </p:cNvSpPr>
            <p:nvPr/>
          </p:nvSpPr>
          <p:spPr bwMode="auto">
            <a:xfrm>
              <a:off x="7410450" y="3544432"/>
              <a:ext cx="87313" cy="61913"/>
            </a:xfrm>
            <a:custGeom>
              <a:avLst/>
              <a:gdLst>
                <a:gd name="T0" fmla="*/ 63500 w 55"/>
                <a:gd name="T1" fmla="*/ 23813 h 39"/>
                <a:gd name="T2" fmla="*/ 87313 w 55"/>
                <a:gd name="T3" fmla="*/ 61913 h 39"/>
                <a:gd name="T4" fmla="*/ 0 w 55"/>
                <a:gd name="T5" fmla="*/ 23813 h 39"/>
                <a:gd name="T6" fmla="*/ 87313 w 55"/>
                <a:gd name="T7" fmla="*/ 0 h 39"/>
                <a:gd name="T8" fmla="*/ 63500 w 55"/>
                <a:gd name="T9" fmla="*/ 238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15"/>
                  </a:moveTo>
                  <a:lnTo>
                    <a:pt x="55" y="39"/>
                  </a:lnTo>
                  <a:lnTo>
                    <a:pt x="0" y="15"/>
                  </a:lnTo>
                  <a:lnTo>
                    <a:pt x="55" y="0"/>
                  </a:lnTo>
                  <a:lnTo>
                    <a:pt x="40" y="15"/>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15" name="Freeform 1490"/>
            <p:cNvSpPr>
              <a:spLocks/>
            </p:cNvSpPr>
            <p:nvPr/>
          </p:nvSpPr>
          <p:spPr bwMode="auto">
            <a:xfrm>
              <a:off x="7585075" y="3544432"/>
              <a:ext cx="87313" cy="61913"/>
            </a:xfrm>
            <a:custGeom>
              <a:avLst/>
              <a:gdLst>
                <a:gd name="T0" fmla="*/ 25400 w 55"/>
                <a:gd name="T1" fmla="*/ 23813 h 39"/>
                <a:gd name="T2" fmla="*/ 0 w 55"/>
                <a:gd name="T3" fmla="*/ 0 h 39"/>
                <a:gd name="T4" fmla="*/ 87313 w 55"/>
                <a:gd name="T5" fmla="*/ 23813 h 39"/>
                <a:gd name="T6" fmla="*/ 0 w 55"/>
                <a:gd name="T7" fmla="*/ 61913 h 39"/>
                <a:gd name="T8" fmla="*/ 25400 w 55"/>
                <a:gd name="T9" fmla="*/ 238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16" y="15"/>
                  </a:moveTo>
                  <a:lnTo>
                    <a:pt x="0" y="0"/>
                  </a:lnTo>
                  <a:lnTo>
                    <a:pt x="55" y="15"/>
                  </a:lnTo>
                  <a:lnTo>
                    <a:pt x="0" y="39"/>
                  </a:lnTo>
                  <a:lnTo>
                    <a:pt x="16" y="15"/>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16" name="Freeform 1491"/>
            <p:cNvSpPr>
              <a:spLocks/>
            </p:cNvSpPr>
            <p:nvPr/>
          </p:nvSpPr>
          <p:spPr bwMode="auto">
            <a:xfrm>
              <a:off x="6775450" y="3768270"/>
              <a:ext cx="1084263" cy="1095375"/>
            </a:xfrm>
            <a:custGeom>
              <a:avLst/>
              <a:gdLst>
                <a:gd name="T0" fmla="*/ 909638 w 683"/>
                <a:gd name="T1" fmla="*/ 1095375 h 690"/>
                <a:gd name="T2" fmla="*/ 1084263 w 683"/>
                <a:gd name="T3" fmla="*/ 1095375 h 690"/>
                <a:gd name="T4" fmla="*/ 1084263 w 683"/>
                <a:gd name="T5" fmla="*/ 0 h 690"/>
                <a:gd name="T6" fmla="*/ 0 w 683"/>
                <a:gd name="T7" fmla="*/ 0 h 690"/>
                <a:gd name="T8" fmla="*/ 0 w 683"/>
                <a:gd name="T9" fmla="*/ 174625 h 690"/>
                <a:gd name="T10" fmla="*/ 909638 w 683"/>
                <a:gd name="T11" fmla="*/ 174625 h 690"/>
                <a:gd name="T12" fmla="*/ 909638 w 683"/>
                <a:gd name="T13" fmla="*/ 1095375 h 6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3" h="690">
                  <a:moveTo>
                    <a:pt x="573" y="690"/>
                  </a:moveTo>
                  <a:lnTo>
                    <a:pt x="683" y="690"/>
                  </a:lnTo>
                  <a:lnTo>
                    <a:pt x="683" y="0"/>
                  </a:lnTo>
                  <a:lnTo>
                    <a:pt x="0" y="0"/>
                  </a:lnTo>
                  <a:lnTo>
                    <a:pt x="0" y="110"/>
                  </a:lnTo>
                  <a:lnTo>
                    <a:pt x="573" y="110"/>
                  </a:lnTo>
                  <a:lnTo>
                    <a:pt x="573" y="690"/>
                  </a:lnTo>
                  <a:close/>
                </a:path>
              </a:pathLst>
            </a:custGeom>
            <a:solidFill>
              <a:srgbClr val="66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17" name="Freeform 1492"/>
            <p:cNvSpPr>
              <a:spLocks/>
            </p:cNvSpPr>
            <p:nvPr/>
          </p:nvSpPr>
          <p:spPr bwMode="auto">
            <a:xfrm>
              <a:off x="6775450" y="3768270"/>
              <a:ext cx="1084263" cy="1095375"/>
            </a:xfrm>
            <a:custGeom>
              <a:avLst/>
              <a:gdLst>
                <a:gd name="T0" fmla="*/ 909638 w 683"/>
                <a:gd name="T1" fmla="*/ 1095375 h 690"/>
                <a:gd name="T2" fmla="*/ 1084263 w 683"/>
                <a:gd name="T3" fmla="*/ 1095375 h 690"/>
                <a:gd name="T4" fmla="*/ 1084263 w 683"/>
                <a:gd name="T5" fmla="*/ 0 h 690"/>
                <a:gd name="T6" fmla="*/ 0 w 683"/>
                <a:gd name="T7" fmla="*/ 0 h 690"/>
                <a:gd name="T8" fmla="*/ 0 w 683"/>
                <a:gd name="T9" fmla="*/ 174625 h 690"/>
                <a:gd name="T10" fmla="*/ 909638 w 683"/>
                <a:gd name="T11" fmla="*/ 174625 h 690"/>
                <a:gd name="T12" fmla="*/ 909638 w 683"/>
                <a:gd name="T13" fmla="*/ 1095375 h 6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3" h="690">
                  <a:moveTo>
                    <a:pt x="573" y="690"/>
                  </a:moveTo>
                  <a:lnTo>
                    <a:pt x="683" y="690"/>
                  </a:lnTo>
                  <a:lnTo>
                    <a:pt x="683" y="0"/>
                  </a:lnTo>
                  <a:lnTo>
                    <a:pt x="0" y="0"/>
                  </a:lnTo>
                  <a:lnTo>
                    <a:pt x="0" y="110"/>
                  </a:lnTo>
                  <a:lnTo>
                    <a:pt x="573" y="110"/>
                  </a:lnTo>
                  <a:lnTo>
                    <a:pt x="573" y="69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18" name="Rectangle 1493"/>
            <p:cNvSpPr>
              <a:spLocks noChangeArrowheads="1"/>
            </p:cNvSpPr>
            <p:nvPr/>
          </p:nvSpPr>
          <p:spPr bwMode="auto">
            <a:xfrm>
              <a:off x="6837363" y="3768270"/>
              <a:ext cx="1000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G</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19" name="Rectangle 1494"/>
            <p:cNvSpPr>
              <a:spLocks noChangeArrowheads="1"/>
            </p:cNvSpPr>
            <p:nvPr/>
          </p:nvSpPr>
          <p:spPr bwMode="auto">
            <a:xfrm>
              <a:off x="6937375" y="3768270"/>
              <a:ext cx="777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20" name="Rectangle 1495"/>
            <p:cNvSpPr>
              <a:spLocks noChangeArrowheads="1"/>
            </p:cNvSpPr>
            <p:nvPr/>
          </p:nvSpPr>
          <p:spPr bwMode="auto">
            <a:xfrm>
              <a:off x="6999288" y="3768270"/>
              <a:ext cx="492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21" name="Rectangle 1496"/>
            <p:cNvSpPr>
              <a:spLocks noChangeArrowheads="1"/>
            </p:cNvSpPr>
            <p:nvPr/>
          </p:nvSpPr>
          <p:spPr bwMode="auto">
            <a:xfrm>
              <a:off x="7037388" y="3768270"/>
              <a:ext cx="1000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22" name="Rectangle 1497"/>
            <p:cNvSpPr>
              <a:spLocks noChangeArrowheads="1"/>
            </p:cNvSpPr>
            <p:nvPr/>
          </p:nvSpPr>
          <p:spPr bwMode="auto">
            <a:xfrm>
              <a:off x="7137400" y="3768270"/>
              <a:ext cx="317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23" name="Rectangle 1498"/>
            <p:cNvSpPr>
              <a:spLocks noChangeArrowheads="1"/>
            </p:cNvSpPr>
            <p:nvPr/>
          </p:nvSpPr>
          <p:spPr bwMode="auto">
            <a:xfrm>
              <a:off x="7161213" y="3768270"/>
              <a:ext cx="777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24" name="Rectangle 1499"/>
            <p:cNvSpPr>
              <a:spLocks noChangeArrowheads="1"/>
            </p:cNvSpPr>
            <p:nvPr/>
          </p:nvSpPr>
          <p:spPr bwMode="auto">
            <a:xfrm>
              <a:off x="7237413" y="3768270"/>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25" name="Rectangle 1500"/>
            <p:cNvSpPr>
              <a:spLocks noChangeArrowheads="1"/>
            </p:cNvSpPr>
            <p:nvPr/>
          </p:nvSpPr>
          <p:spPr bwMode="auto">
            <a:xfrm>
              <a:off x="7299325" y="3768270"/>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26" name="Rectangle 1501"/>
            <p:cNvSpPr>
              <a:spLocks noChangeArrowheads="1"/>
            </p:cNvSpPr>
            <p:nvPr/>
          </p:nvSpPr>
          <p:spPr bwMode="auto">
            <a:xfrm>
              <a:off x="7335838" y="3768270"/>
              <a:ext cx="428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27" name="Rectangle 1502"/>
            <p:cNvSpPr>
              <a:spLocks noChangeArrowheads="1"/>
            </p:cNvSpPr>
            <p:nvPr/>
          </p:nvSpPr>
          <p:spPr bwMode="auto">
            <a:xfrm>
              <a:off x="7373938" y="3768270"/>
              <a:ext cx="317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28" name="Rectangle 1503"/>
            <p:cNvSpPr>
              <a:spLocks noChangeArrowheads="1"/>
            </p:cNvSpPr>
            <p:nvPr/>
          </p:nvSpPr>
          <p:spPr bwMode="auto">
            <a:xfrm>
              <a:off x="7399338" y="3768270"/>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9</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29" name="Rectangle 1504"/>
            <p:cNvSpPr>
              <a:spLocks noChangeArrowheads="1"/>
            </p:cNvSpPr>
            <p:nvPr/>
          </p:nvSpPr>
          <p:spPr bwMode="auto">
            <a:xfrm>
              <a:off x="6775450" y="3992107"/>
              <a:ext cx="623888" cy="398463"/>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30" name="Rectangle 1505"/>
            <p:cNvSpPr>
              <a:spLocks noChangeArrowheads="1"/>
            </p:cNvSpPr>
            <p:nvPr/>
          </p:nvSpPr>
          <p:spPr bwMode="auto">
            <a:xfrm>
              <a:off x="6781800" y="3998457"/>
              <a:ext cx="611188" cy="38576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31" name="Line 1506"/>
            <p:cNvSpPr>
              <a:spLocks noChangeShapeType="1"/>
            </p:cNvSpPr>
            <p:nvPr/>
          </p:nvSpPr>
          <p:spPr bwMode="auto">
            <a:xfrm>
              <a:off x="6465888" y="4179432"/>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32" name="Line 1509"/>
            <p:cNvSpPr>
              <a:spLocks noChangeShapeType="1"/>
            </p:cNvSpPr>
            <p:nvPr/>
          </p:nvSpPr>
          <p:spPr bwMode="auto">
            <a:xfrm>
              <a:off x="6465888" y="3830182"/>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33" name="Line 1512"/>
            <p:cNvSpPr>
              <a:spLocks noChangeShapeType="1"/>
            </p:cNvSpPr>
            <p:nvPr/>
          </p:nvSpPr>
          <p:spPr bwMode="auto">
            <a:xfrm>
              <a:off x="6465888" y="4514395"/>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34" name="Line 1515"/>
            <p:cNvSpPr>
              <a:spLocks noChangeShapeType="1"/>
            </p:cNvSpPr>
            <p:nvPr/>
          </p:nvSpPr>
          <p:spPr bwMode="auto">
            <a:xfrm>
              <a:off x="6465888" y="4750932"/>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35" name="Rectangle 1518"/>
            <p:cNvSpPr>
              <a:spLocks noChangeArrowheads="1"/>
            </p:cNvSpPr>
            <p:nvPr/>
          </p:nvSpPr>
          <p:spPr bwMode="auto">
            <a:xfrm>
              <a:off x="6775450" y="4663620"/>
              <a:ext cx="623888" cy="1619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36" name="Rectangle 1519"/>
            <p:cNvSpPr>
              <a:spLocks noChangeArrowheads="1"/>
            </p:cNvSpPr>
            <p:nvPr/>
          </p:nvSpPr>
          <p:spPr bwMode="auto">
            <a:xfrm>
              <a:off x="6781800" y="4669970"/>
              <a:ext cx="611188" cy="149225"/>
            </a:xfrm>
            <a:prstGeom prst="rect">
              <a:avLst/>
            </a:prstGeom>
            <a:solidFill>
              <a:srgbClr val="00FFFF"/>
            </a:solidFill>
            <a:ln w="12700">
              <a:solidFill>
                <a:srgbClr val="000000"/>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37" name="Rectangle 1520"/>
            <p:cNvSpPr>
              <a:spLocks noChangeArrowheads="1"/>
            </p:cNvSpPr>
            <p:nvPr/>
          </p:nvSpPr>
          <p:spPr bwMode="auto">
            <a:xfrm>
              <a:off x="6888163" y="4663620"/>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38" name="Rectangle 1521"/>
            <p:cNvSpPr>
              <a:spLocks noChangeArrowheads="1"/>
            </p:cNvSpPr>
            <p:nvPr/>
          </p:nvSpPr>
          <p:spPr bwMode="auto">
            <a:xfrm>
              <a:off x="6975475" y="4663620"/>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39" name="Rectangle 1522"/>
            <p:cNvSpPr>
              <a:spLocks noChangeArrowheads="1"/>
            </p:cNvSpPr>
            <p:nvPr/>
          </p:nvSpPr>
          <p:spPr bwMode="auto">
            <a:xfrm>
              <a:off x="7062788" y="4663620"/>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40" name="Rectangle 1523"/>
            <p:cNvSpPr>
              <a:spLocks noChangeArrowheads="1"/>
            </p:cNvSpPr>
            <p:nvPr/>
          </p:nvSpPr>
          <p:spPr bwMode="auto">
            <a:xfrm>
              <a:off x="7150100" y="4663620"/>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41" name="Rectangle 1524"/>
            <p:cNvSpPr>
              <a:spLocks noChangeArrowheads="1"/>
            </p:cNvSpPr>
            <p:nvPr/>
          </p:nvSpPr>
          <p:spPr bwMode="auto">
            <a:xfrm>
              <a:off x="7212013" y="4663620"/>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42" name="Line 1525"/>
            <p:cNvSpPr>
              <a:spLocks noChangeShapeType="1"/>
            </p:cNvSpPr>
            <p:nvPr/>
          </p:nvSpPr>
          <p:spPr bwMode="auto">
            <a:xfrm>
              <a:off x="7859713" y="4030207"/>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43" name="Line 1526"/>
            <p:cNvSpPr>
              <a:spLocks noChangeShapeType="1"/>
            </p:cNvSpPr>
            <p:nvPr/>
          </p:nvSpPr>
          <p:spPr bwMode="auto">
            <a:xfrm>
              <a:off x="7859713" y="4141332"/>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44" name="Line 1527"/>
            <p:cNvSpPr>
              <a:spLocks noChangeShapeType="1"/>
            </p:cNvSpPr>
            <p:nvPr/>
          </p:nvSpPr>
          <p:spPr bwMode="auto">
            <a:xfrm>
              <a:off x="7859713" y="4254045"/>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45" name="Line 1528"/>
            <p:cNvSpPr>
              <a:spLocks noChangeShapeType="1"/>
            </p:cNvSpPr>
            <p:nvPr/>
          </p:nvSpPr>
          <p:spPr bwMode="auto">
            <a:xfrm>
              <a:off x="7859713" y="4365170"/>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46" name="Line 1529"/>
            <p:cNvSpPr>
              <a:spLocks noChangeShapeType="1"/>
            </p:cNvSpPr>
            <p:nvPr/>
          </p:nvSpPr>
          <p:spPr bwMode="auto">
            <a:xfrm>
              <a:off x="7859713" y="4477882"/>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47" name="Line 1530"/>
            <p:cNvSpPr>
              <a:spLocks noChangeShapeType="1"/>
            </p:cNvSpPr>
            <p:nvPr/>
          </p:nvSpPr>
          <p:spPr bwMode="auto">
            <a:xfrm>
              <a:off x="7859713" y="4589007"/>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48" name="Line 1531"/>
            <p:cNvSpPr>
              <a:spLocks noChangeShapeType="1"/>
            </p:cNvSpPr>
            <p:nvPr/>
          </p:nvSpPr>
          <p:spPr bwMode="auto">
            <a:xfrm>
              <a:off x="7859713" y="4689020"/>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49" name="Line 1532"/>
            <p:cNvSpPr>
              <a:spLocks noChangeShapeType="1"/>
            </p:cNvSpPr>
            <p:nvPr/>
          </p:nvSpPr>
          <p:spPr bwMode="auto">
            <a:xfrm>
              <a:off x="7859713" y="4801732"/>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50" name="Rectangle 1533"/>
            <p:cNvSpPr>
              <a:spLocks noChangeArrowheads="1"/>
            </p:cNvSpPr>
            <p:nvPr/>
          </p:nvSpPr>
          <p:spPr bwMode="auto">
            <a:xfrm>
              <a:off x="6911975" y="4079420"/>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51" name="Rectangle 1534"/>
            <p:cNvSpPr>
              <a:spLocks noChangeArrowheads="1"/>
            </p:cNvSpPr>
            <p:nvPr/>
          </p:nvSpPr>
          <p:spPr bwMode="auto">
            <a:xfrm>
              <a:off x="6962775" y="4079420"/>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52" name="Rectangle 1535"/>
            <p:cNvSpPr>
              <a:spLocks noChangeArrowheads="1"/>
            </p:cNvSpPr>
            <p:nvPr/>
          </p:nvSpPr>
          <p:spPr bwMode="auto">
            <a:xfrm>
              <a:off x="7050088" y="4079420"/>
              <a:ext cx="698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53" name="Rectangle 1536"/>
            <p:cNvSpPr>
              <a:spLocks noChangeArrowheads="1"/>
            </p:cNvSpPr>
            <p:nvPr/>
          </p:nvSpPr>
          <p:spPr bwMode="auto">
            <a:xfrm>
              <a:off x="7124700" y="4079420"/>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54" name="Rectangle 1537"/>
            <p:cNvSpPr>
              <a:spLocks noChangeArrowheads="1"/>
            </p:cNvSpPr>
            <p:nvPr/>
          </p:nvSpPr>
          <p:spPr bwMode="auto">
            <a:xfrm>
              <a:off x="7199313" y="4079420"/>
              <a:ext cx="492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55" name="Line 1538"/>
            <p:cNvSpPr>
              <a:spLocks noChangeShapeType="1"/>
            </p:cNvSpPr>
            <p:nvPr/>
          </p:nvSpPr>
          <p:spPr bwMode="auto">
            <a:xfrm>
              <a:off x="7473950" y="4477882"/>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56" name="Freeform 1539"/>
            <p:cNvSpPr>
              <a:spLocks/>
            </p:cNvSpPr>
            <p:nvPr/>
          </p:nvSpPr>
          <p:spPr bwMode="auto">
            <a:xfrm>
              <a:off x="7410450" y="4439782"/>
              <a:ext cx="87313" cy="63500"/>
            </a:xfrm>
            <a:custGeom>
              <a:avLst/>
              <a:gdLst>
                <a:gd name="T0" fmla="*/ 63500 w 55"/>
                <a:gd name="T1" fmla="*/ 38100 h 40"/>
                <a:gd name="T2" fmla="*/ 87313 w 55"/>
                <a:gd name="T3" fmla="*/ 63500 h 40"/>
                <a:gd name="T4" fmla="*/ 0 w 55"/>
                <a:gd name="T5" fmla="*/ 38100 h 40"/>
                <a:gd name="T6" fmla="*/ 87313 w 55"/>
                <a:gd name="T7" fmla="*/ 0 h 40"/>
                <a:gd name="T8" fmla="*/ 63500 w 55"/>
                <a:gd name="T9" fmla="*/ 381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40">
                  <a:moveTo>
                    <a:pt x="40" y="24"/>
                  </a:moveTo>
                  <a:lnTo>
                    <a:pt x="55" y="40"/>
                  </a:lnTo>
                  <a:lnTo>
                    <a:pt x="0" y="24"/>
                  </a:lnTo>
                  <a:lnTo>
                    <a:pt x="55" y="0"/>
                  </a:lnTo>
                  <a:lnTo>
                    <a:pt x="40"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57" name="Freeform 1540"/>
            <p:cNvSpPr>
              <a:spLocks/>
            </p:cNvSpPr>
            <p:nvPr/>
          </p:nvSpPr>
          <p:spPr bwMode="auto">
            <a:xfrm>
              <a:off x="7585075" y="4439782"/>
              <a:ext cx="87313" cy="63500"/>
            </a:xfrm>
            <a:custGeom>
              <a:avLst/>
              <a:gdLst>
                <a:gd name="T0" fmla="*/ 25400 w 55"/>
                <a:gd name="T1" fmla="*/ 38100 h 40"/>
                <a:gd name="T2" fmla="*/ 0 w 55"/>
                <a:gd name="T3" fmla="*/ 0 h 40"/>
                <a:gd name="T4" fmla="*/ 87313 w 55"/>
                <a:gd name="T5" fmla="*/ 38100 h 40"/>
                <a:gd name="T6" fmla="*/ 0 w 55"/>
                <a:gd name="T7" fmla="*/ 63500 h 40"/>
                <a:gd name="T8" fmla="*/ 25400 w 55"/>
                <a:gd name="T9" fmla="*/ 381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40">
                  <a:moveTo>
                    <a:pt x="16" y="24"/>
                  </a:moveTo>
                  <a:lnTo>
                    <a:pt x="0" y="0"/>
                  </a:lnTo>
                  <a:lnTo>
                    <a:pt x="55" y="24"/>
                  </a:lnTo>
                  <a:lnTo>
                    <a:pt x="0" y="40"/>
                  </a:lnTo>
                  <a:lnTo>
                    <a:pt x="16"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58" name="Line 1541"/>
            <p:cNvSpPr>
              <a:spLocks noChangeShapeType="1"/>
            </p:cNvSpPr>
            <p:nvPr/>
          </p:nvSpPr>
          <p:spPr bwMode="auto">
            <a:xfrm>
              <a:off x="7473950" y="4589007"/>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59" name="Freeform 1542"/>
            <p:cNvSpPr>
              <a:spLocks/>
            </p:cNvSpPr>
            <p:nvPr/>
          </p:nvSpPr>
          <p:spPr bwMode="auto">
            <a:xfrm>
              <a:off x="7410450" y="4552495"/>
              <a:ext cx="87313" cy="61913"/>
            </a:xfrm>
            <a:custGeom>
              <a:avLst/>
              <a:gdLst>
                <a:gd name="T0" fmla="*/ 63500 w 55"/>
                <a:gd name="T1" fmla="*/ 36513 h 39"/>
                <a:gd name="T2" fmla="*/ 87313 w 55"/>
                <a:gd name="T3" fmla="*/ 61913 h 39"/>
                <a:gd name="T4" fmla="*/ 0 w 55"/>
                <a:gd name="T5" fmla="*/ 36513 h 39"/>
                <a:gd name="T6" fmla="*/ 87313 w 55"/>
                <a:gd name="T7" fmla="*/ 0 h 39"/>
                <a:gd name="T8" fmla="*/ 63500 w 55"/>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23"/>
                  </a:moveTo>
                  <a:lnTo>
                    <a:pt x="55" y="39"/>
                  </a:lnTo>
                  <a:lnTo>
                    <a:pt x="0" y="23"/>
                  </a:lnTo>
                  <a:lnTo>
                    <a:pt x="55" y="0"/>
                  </a:lnTo>
                  <a:lnTo>
                    <a:pt x="40"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60" name="Freeform 1543"/>
            <p:cNvSpPr>
              <a:spLocks/>
            </p:cNvSpPr>
            <p:nvPr/>
          </p:nvSpPr>
          <p:spPr bwMode="auto">
            <a:xfrm>
              <a:off x="7585075" y="4552495"/>
              <a:ext cx="87313" cy="61913"/>
            </a:xfrm>
            <a:custGeom>
              <a:avLst/>
              <a:gdLst>
                <a:gd name="T0" fmla="*/ 25400 w 55"/>
                <a:gd name="T1" fmla="*/ 36513 h 39"/>
                <a:gd name="T2" fmla="*/ 0 w 55"/>
                <a:gd name="T3" fmla="*/ 0 h 39"/>
                <a:gd name="T4" fmla="*/ 87313 w 55"/>
                <a:gd name="T5" fmla="*/ 36513 h 39"/>
                <a:gd name="T6" fmla="*/ 0 w 55"/>
                <a:gd name="T7" fmla="*/ 61913 h 39"/>
                <a:gd name="T8" fmla="*/ 25400 w 55"/>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16" y="23"/>
                  </a:moveTo>
                  <a:lnTo>
                    <a:pt x="0" y="0"/>
                  </a:lnTo>
                  <a:lnTo>
                    <a:pt x="55" y="23"/>
                  </a:lnTo>
                  <a:lnTo>
                    <a:pt x="0" y="39"/>
                  </a:lnTo>
                  <a:lnTo>
                    <a:pt x="16"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61" name="Line 1544"/>
            <p:cNvSpPr>
              <a:spLocks noChangeShapeType="1"/>
            </p:cNvSpPr>
            <p:nvPr/>
          </p:nvSpPr>
          <p:spPr bwMode="auto">
            <a:xfrm>
              <a:off x="7473950" y="4030207"/>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62" name="Freeform 1545"/>
            <p:cNvSpPr>
              <a:spLocks/>
            </p:cNvSpPr>
            <p:nvPr/>
          </p:nvSpPr>
          <p:spPr bwMode="auto">
            <a:xfrm>
              <a:off x="7410450" y="4004807"/>
              <a:ext cx="87313" cy="61913"/>
            </a:xfrm>
            <a:custGeom>
              <a:avLst/>
              <a:gdLst>
                <a:gd name="T0" fmla="*/ 63500 w 55"/>
                <a:gd name="T1" fmla="*/ 25400 h 39"/>
                <a:gd name="T2" fmla="*/ 87313 w 55"/>
                <a:gd name="T3" fmla="*/ 61913 h 39"/>
                <a:gd name="T4" fmla="*/ 0 w 55"/>
                <a:gd name="T5" fmla="*/ 25400 h 39"/>
                <a:gd name="T6" fmla="*/ 87313 w 55"/>
                <a:gd name="T7" fmla="*/ 0 h 39"/>
                <a:gd name="T8" fmla="*/ 63500 w 55"/>
                <a:gd name="T9" fmla="*/ 254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16"/>
                  </a:moveTo>
                  <a:lnTo>
                    <a:pt x="55" y="39"/>
                  </a:lnTo>
                  <a:lnTo>
                    <a:pt x="0" y="16"/>
                  </a:lnTo>
                  <a:lnTo>
                    <a:pt x="55" y="0"/>
                  </a:lnTo>
                  <a:lnTo>
                    <a:pt x="40"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63" name="Freeform 1546"/>
            <p:cNvSpPr>
              <a:spLocks/>
            </p:cNvSpPr>
            <p:nvPr/>
          </p:nvSpPr>
          <p:spPr bwMode="auto">
            <a:xfrm>
              <a:off x="7585075" y="4004807"/>
              <a:ext cx="87313" cy="61913"/>
            </a:xfrm>
            <a:custGeom>
              <a:avLst/>
              <a:gdLst>
                <a:gd name="T0" fmla="*/ 25400 w 55"/>
                <a:gd name="T1" fmla="*/ 25400 h 39"/>
                <a:gd name="T2" fmla="*/ 0 w 55"/>
                <a:gd name="T3" fmla="*/ 0 h 39"/>
                <a:gd name="T4" fmla="*/ 87313 w 55"/>
                <a:gd name="T5" fmla="*/ 25400 h 39"/>
                <a:gd name="T6" fmla="*/ 0 w 55"/>
                <a:gd name="T7" fmla="*/ 61913 h 39"/>
                <a:gd name="T8" fmla="*/ 25400 w 55"/>
                <a:gd name="T9" fmla="*/ 254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16" y="16"/>
                  </a:moveTo>
                  <a:lnTo>
                    <a:pt x="0" y="0"/>
                  </a:lnTo>
                  <a:lnTo>
                    <a:pt x="55" y="16"/>
                  </a:lnTo>
                  <a:lnTo>
                    <a:pt x="0" y="39"/>
                  </a:lnTo>
                  <a:lnTo>
                    <a:pt x="16"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64" name="Line 1547"/>
            <p:cNvSpPr>
              <a:spLocks noChangeShapeType="1"/>
            </p:cNvSpPr>
            <p:nvPr/>
          </p:nvSpPr>
          <p:spPr bwMode="auto">
            <a:xfrm>
              <a:off x="7473950" y="4141332"/>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65" name="Freeform 1548"/>
            <p:cNvSpPr>
              <a:spLocks/>
            </p:cNvSpPr>
            <p:nvPr/>
          </p:nvSpPr>
          <p:spPr bwMode="auto">
            <a:xfrm>
              <a:off x="7410450" y="4115932"/>
              <a:ext cx="87313" cy="63500"/>
            </a:xfrm>
            <a:custGeom>
              <a:avLst/>
              <a:gdLst>
                <a:gd name="T0" fmla="*/ 63500 w 55"/>
                <a:gd name="T1" fmla="*/ 25400 h 40"/>
                <a:gd name="T2" fmla="*/ 87313 w 55"/>
                <a:gd name="T3" fmla="*/ 63500 h 40"/>
                <a:gd name="T4" fmla="*/ 0 w 55"/>
                <a:gd name="T5" fmla="*/ 25400 h 40"/>
                <a:gd name="T6" fmla="*/ 87313 w 55"/>
                <a:gd name="T7" fmla="*/ 0 h 40"/>
                <a:gd name="T8" fmla="*/ 63500 w 55"/>
                <a:gd name="T9" fmla="*/ 254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40">
                  <a:moveTo>
                    <a:pt x="40" y="16"/>
                  </a:moveTo>
                  <a:lnTo>
                    <a:pt x="55" y="40"/>
                  </a:lnTo>
                  <a:lnTo>
                    <a:pt x="0" y="16"/>
                  </a:lnTo>
                  <a:lnTo>
                    <a:pt x="55" y="0"/>
                  </a:lnTo>
                  <a:lnTo>
                    <a:pt x="40"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66" name="Freeform 1549"/>
            <p:cNvSpPr>
              <a:spLocks/>
            </p:cNvSpPr>
            <p:nvPr/>
          </p:nvSpPr>
          <p:spPr bwMode="auto">
            <a:xfrm>
              <a:off x="7585075" y="4115932"/>
              <a:ext cx="87313" cy="63500"/>
            </a:xfrm>
            <a:custGeom>
              <a:avLst/>
              <a:gdLst>
                <a:gd name="T0" fmla="*/ 25400 w 55"/>
                <a:gd name="T1" fmla="*/ 25400 h 40"/>
                <a:gd name="T2" fmla="*/ 0 w 55"/>
                <a:gd name="T3" fmla="*/ 0 h 40"/>
                <a:gd name="T4" fmla="*/ 87313 w 55"/>
                <a:gd name="T5" fmla="*/ 25400 h 40"/>
                <a:gd name="T6" fmla="*/ 0 w 55"/>
                <a:gd name="T7" fmla="*/ 63500 h 40"/>
                <a:gd name="T8" fmla="*/ 25400 w 55"/>
                <a:gd name="T9" fmla="*/ 254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40">
                  <a:moveTo>
                    <a:pt x="16" y="16"/>
                  </a:moveTo>
                  <a:lnTo>
                    <a:pt x="0" y="0"/>
                  </a:lnTo>
                  <a:lnTo>
                    <a:pt x="55" y="16"/>
                  </a:lnTo>
                  <a:lnTo>
                    <a:pt x="0" y="40"/>
                  </a:lnTo>
                  <a:lnTo>
                    <a:pt x="16"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67" name="Line 1550"/>
            <p:cNvSpPr>
              <a:spLocks noChangeShapeType="1"/>
            </p:cNvSpPr>
            <p:nvPr/>
          </p:nvSpPr>
          <p:spPr bwMode="auto">
            <a:xfrm>
              <a:off x="7473950" y="4254045"/>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68" name="Freeform 1551"/>
            <p:cNvSpPr>
              <a:spLocks/>
            </p:cNvSpPr>
            <p:nvPr/>
          </p:nvSpPr>
          <p:spPr bwMode="auto">
            <a:xfrm>
              <a:off x="7410450" y="4215945"/>
              <a:ext cx="87313" cy="61913"/>
            </a:xfrm>
            <a:custGeom>
              <a:avLst/>
              <a:gdLst>
                <a:gd name="T0" fmla="*/ 63500 w 55"/>
                <a:gd name="T1" fmla="*/ 38100 h 39"/>
                <a:gd name="T2" fmla="*/ 87313 w 55"/>
                <a:gd name="T3" fmla="*/ 61913 h 39"/>
                <a:gd name="T4" fmla="*/ 0 w 55"/>
                <a:gd name="T5" fmla="*/ 38100 h 39"/>
                <a:gd name="T6" fmla="*/ 87313 w 55"/>
                <a:gd name="T7" fmla="*/ 0 h 39"/>
                <a:gd name="T8" fmla="*/ 63500 w 55"/>
                <a:gd name="T9" fmla="*/ 381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24"/>
                  </a:moveTo>
                  <a:lnTo>
                    <a:pt x="55" y="39"/>
                  </a:lnTo>
                  <a:lnTo>
                    <a:pt x="0" y="24"/>
                  </a:lnTo>
                  <a:lnTo>
                    <a:pt x="55" y="0"/>
                  </a:lnTo>
                  <a:lnTo>
                    <a:pt x="40"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69" name="Freeform 1552"/>
            <p:cNvSpPr>
              <a:spLocks/>
            </p:cNvSpPr>
            <p:nvPr/>
          </p:nvSpPr>
          <p:spPr bwMode="auto">
            <a:xfrm>
              <a:off x="7585075" y="4215945"/>
              <a:ext cx="87313" cy="61913"/>
            </a:xfrm>
            <a:custGeom>
              <a:avLst/>
              <a:gdLst>
                <a:gd name="T0" fmla="*/ 25400 w 55"/>
                <a:gd name="T1" fmla="*/ 38100 h 39"/>
                <a:gd name="T2" fmla="*/ 0 w 55"/>
                <a:gd name="T3" fmla="*/ 0 h 39"/>
                <a:gd name="T4" fmla="*/ 87313 w 55"/>
                <a:gd name="T5" fmla="*/ 38100 h 39"/>
                <a:gd name="T6" fmla="*/ 0 w 55"/>
                <a:gd name="T7" fmla="*/ 61913 h 39"/>
                <a:gd name="T8" fmla="*/ 25400 w 55"/>
                <a:gd name="T9" fmla="*/ 381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16" y="24"/>
                  </a:moveTo>
                  <a:lnTo>
                    <a:pt x="0" y="0"/>
                  </a:lnTo>
                  <a:lnTo>
                    <a:pt x="55" y="24"/>
                  </a:lnTo>
                  <a:lnTo>
                    <a:pt x="0" y="39"/>
                  </a:lnTo>
                  <a:lnTo>
                    <a:pt x="16"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70" name="Line 1553"/>
            <p:cNvSpPr>
              <a:spLocks noChangeShapeType="1"/>
            </p:cNvSpPr>
            <p:nvPr/>
          </p:nvSpPr>
          <p:spPr bwMode="auto">
            <a:xfrm>
              <a:off x="7473950" y="4365170"/>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71" name="Freeform 1554"/>
            <p:cNvSpPr>
              <a:spLocks/>
            </p:cNvSpPr>
            <p:nvPr/>
          </p:nvSpPr>
          <p:spPr bwMode="auto">
            <a:xfrm>
              <a:off x="7410450" y="4328657"/>
              <a:ext cx="87313" cy="61913"/>
            </a:xfrm>
            <a:custGeom>
              <a:avLst/>
              <a:gdLst>
                <a:gd name="T0" fmla="*/ 63500 w 55"/>
                <a:gd name="T1" fmla="*/ 36513 h 39"/>
                <a:gd name="T2" fmla="*/ 87313 w 55"/>
                <a:gd name="T3" fmla="*/ 61913 h 39"/>
                <a:gd name="T4" fmla="*/ 0 w 55"/>
                <a:gd name="T5" fmla="*/ 36513 h 39"/>
                <a:gd name="T6" fmla="*/ 87313 w 55"/>
                <a:gd name="T7" fmla="*/ 0 h 39"/>
                <a:gd name="T8" fmla="*/ 63500 w 55"/>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23"/>
                  </a:moveTo>
                  <a:lnTo>
                    <a:pt x="55" y="39"/>
                  </a:lnTo>
                  <a:lnTo>
                    <a:pt x="0" y="23"/>
                  </a:lnTo>
                  <a:lnTo>
                    <a:pt x="55" y="0"/>
                  </a:lnTo>
                  <a:lnTo>
                    <a:pt x="40"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72" name="Freeform 1555"/>
            <p:cNvSpPr>
              <a:spLocks/>
            </p:cNvSpPr>
            <p:nvPr/>
          </p:nvSpPr>
          <p:spPr bwMode="auto">
            <a:xfrm>
              <a:off x="7585075" y="4328657"/>
              <a:ext cx="87313" cy="61913"/>
            </a:xfrm>
            <a:custGeom>
              <a:avLst/>
              <a:gdLst>
                <a:gd name="T0" fmla="*/ 25400 w 55"/>
                <a:gd name="T1" fmla="*/ 36513 h 39"/>
                <a:gd name="T2" fmla="*/ 0 w 55"/>
                <a:gd name="T3" fmla="*/ 0 h 39"/>
                <a:gd name="T4" fmla="*/ 87313 w 55"/>
                <a:gd name="T5" fmla="*/ 36513 h 39"/>
                <a:gd name="T6" fmla="*/ 0 w 55"/>
                <a:gd name="T7" fmla="*/ 61913 h 39"/>
                <a:gd name="T8" fmla="*/ 25400 w 55"/>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16" y="23"/>
                  </a:moveTo>
                  <a:lnTo>
                    <a:pt x="0" y="0"/>
                  </a:lnTo>
                  <a:lnTo>
                    <a:pt x="55" y="23"/>
                  </a:lnTo>
                  <a:lnTo>
                    <a:pt x="0" y="39"/>
                  </a:lnTo>
                  <a:lnTo>
                    <a:pt x="16"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73" name="Line 1556"/>
            <p:cNvSpPr>
              <a:spLocks noChangeShapeType="1"/>
            </p:cNvSpPr>
            <p:nvPr/>
          </p:nvSpPr>
          <p:spPr bwMode="auto">
            <a:xfrm>
              <a:off x="7473950" y="4801732"/>
              <a:ext cx="21113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74" name="Freeform 1557"/>
            <p:cNvSpPr>
              <a:spLocks/>
            </p:cNvSpPr>
            <p:nvPr/>
          </p:nvSpPr>
          <p:spPr bwMode="auto">
            <a:xfrm>
              <a:off x="7410450" y="4776332"/>
              <a:ext cx="87313" cy="61913"/>
            </a:xfrm>
            <a:custGeom>
              <a:avLst/>
              <a:gdLst>
                <a:gd name="T0" fmla="*/ 63500 w 55"/>
                <a:gd name="T1" fmla="*/ 25400 h 39"/>
                <a:gd name="T2" fmla="*/ 87313 w 55"/>
                <a:gd name="T3" fmla="*/ 61913 h 39"/>
                <a:gd name="T4" fmla="*/ 0 w 55"/>
                <a:gd name="T5" fmla="*/ 25400 h 39"/>
                <a:gd name="T6" fmla="*/ 87313 w 55"/>
                <a:gd name="T7" fmla="*/ 0 h 39"/>
                <a:gd name="T8" fmla="*/ 63500 w 55"/>
                <a:gd name="T9" fmla="*/ 254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16"/>
                  </a:moveTo>
                  <a:lnTo>
                    <a:pt x="55" y="39"/>
                  </a:lnTo>
                  <a:lnTo>
                    <a:pt x="0" y="16"/>
                  </a:lnTo>
                  <a:lnTo>
                    <a:pt x="55" y="0"/>
                  </a:lnTo>
                  <a:lnTo>
                    <a:pt x="40"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75" name="Line 1558"/>
            <p:cNvSpPr>
              <a:spLocks noChangeShapeType="1"/>
            </p:cNvSpPr>
            <p:nvPr/>
          </p:nvSpPr>
          <p:spPr bwMode="auto">
            <a:xfrm>
              <a:off x="7473950" y="4689020"/>
              <a:ext cx="21113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76" name="Freeform 1559"/>
            <p:cNvSpPr>
              <a:spLocks/>
            </p:cNvSpPr>
            <p:nvPr/>
          </p:nvSpPr>
          <p:spPr bwMode="auto">
            <a:xfrm>
              <a:off x="7410450" y="4663620"/>
              <a:ext cx="87313" cy="63500"/>
            </a:xfrm>
            <a:custGeom>
              <a:avLst/>
              <a:gdLst>
                <a:gd name="T0" fmla="*/ 63500 w 55"/>
                <a:gd name="T1" fmla="*/ 25400 h 40"/>
                <a:gd name="T2" fmla="*/ 87313 w 55"/>
                <a:gd name="T3" fmla="*/ 63500 h 40"/>
                <a:gd name="T4" fmla="*/ 0 w 55"/>
                <a:gd name="T5" fmla="*/ 25400 h 40"/>
                <a:gd name="T6" fmla="*/ 87313 w 55"/>
                <a:gd name="T7" fmla="*/ 0 h 40"/>
                <a:gd name="T8" fmla="*/ 63500 w 55"/>
                <a:gd name="T9" fmla="*/ 254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40">
                  <a:moveTo>
                    <a:pt x="40" y="16"/>
                  </a:moveTo>
                  <a:lnTo>
                    <a:pt x="55" y="40"/>
                  </a:lnTo>
                  <a:lnTo>
                    <a:pt x="0" y="16"/>
                  </a:lnTo>
                  <a:lnTo>
                    <a:pt x="55" y="0"/>
                  </a:lnTo>
                  <a:lnTo>
                    <a:pt x="40"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77" name="Freeform 1560"/>
            <p:cNvSpPr>
              <a:spLocks/>
            </p:cNvSpPr>
            <p:nvPr/>
          </p:nvSpPr>
          <p:spPr bwMode="auto">
            <a:xfrm>
              <a:off x="6775450" y="4900157"/>
              <a:ext cx="1084263" cy="935038"/>
            </a:xfrm>
            <a:custGeom>
              <a:avLst/>
              <a:gdLst>
                <a:gd name="T0" fmla="*/ 909638 w 683"/>
                <a:gd name="T1" fmla="*/ 935038 h 589"/>
                <a:gd name="T2" fmla="*/ 1084263 w 683"/>
                <a:gd name="T3" fmla="*/ 935038 h 589"/>
                <a:gd name="T4" fmla="*/ 1084263 w 683"/>
                <a:gd name="T5" fmla="*/ 0 h 589"/>
                <a:gd name="T6" fmla="*/ 0 w 683"/>
                <a:gd name="T7" fmla="*/ 0 h 589"/>
                <a:gd name="T8" fmla="*/ 0 w 683"/>
                <a:gd name="T9" fmla="*/ 174625 h 589"/>
                <a:gd name="T10" fmla="*/ 909638 w 683"/>
                <a:gd name="T11" fmla="*/ 174625 h 589"/>
                <a:gd name="T12" fmla="*/ 909638 w 683"/>
                <a:gd name="T13" fmla="*/ 935038 h 5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3" h="589">
                  <a:moveTo>
                    <a:pt x="573" y="589"/>
                  </a:moveTo>
                  <a:lnTo>
                    <a:pt x="683" y="589"/>
                  </a:lnTo>
                  <a:lnTo>
                    <a:pt x="683" y="0"/>
                  </a:lnTo>
                  <a:lnTo>
                    <a:pt x="0" y="0"/>
                  </a:lnTo>
                  <a:lnTo>
                    <a:pt x="0" y="110"/>
                  </a:lnTo>
                  <a:lnTo>
                    <a:pt x="573" y="110"/>
                  </a:lnTo>
                  <a:lnTo>
                    <a:pt x="573" y="58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78" name="Freeform 1561"/>
            <p:cNvSpPr>
              <a:spLocks/>
            </p:cNvSpPr>
            <p:nvPr/>
          </p:nvSpPr>
          <p:spPr bwMode="auto">
            <a:xfrm>
              <a:off x="6775450" y="4900157"/>
              <a:ext cx="1084263" cy="935038"/>
            </a:xfrm>
            <a:custGeom>
              <a:avLst/>
              <a:gdLst>
                <a:gd name="T0" fmla="*/ 909638 w 683"/>
                <a:gd name="T1" fmla="*/ 935038 h 589"/>
                <a:gd name="T2" fmla="*/ 1084263 w 683"/>
                <a:gd name="T3" fmla="*/ 935038 h 589"/>
                <a:gd name="T4" fmla="*/ 1084263 w 683"/>
                <a:gd name="T5" fmla="*/ 0 h 589"/>
                <a:gd name="T6" fmla="*/ 0 w 683"/>
                <a:gd name="T7" fmla="*/ 0 h 589"/>
                <a:gd name="T8" fmla="*/ 0 w 683"/>
                <a:gd name="T9" fmla="*/ 174625 h 589"/>
                <a:gd name="T10" fmla="*/ 909638 w 683"/>
                <a:gd name="T11" fmla="*/ 174625 h 589"/>
                <a:gd name="T12" fmla="*/ 909638 w 683"/>
                <a:gd name="T13" fmla="*/ 935038 h 5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3" h="589">
                  <a:moveTo>
                    <a:pt x="573" y="589"/>
                  </a:moveTo>
                  <a:lnTo>
                    <a:pt x="683" y="589"/>
                  </a:lnTo>
                  <a:lnTo>
                    <a:pt x="683" y="0"/>
                  </a:lnTo>
                  <a:lnTo>
                    <a:pt x="0" y="0"/>
                  </a:lnTo>
                  <a:lnTo>
                    <a:pt x="0" y="110"/>
                  </a:lnTo>
                  <a:lnTo>
                    <a:pt x="573" y="110"/>
                  </a:lnTo>
                  <a:lnTo>
                    <a:pt x="573" y="589"/>
                  </a:lnTo>
                </a:path>
              </a:pathLst>
            </a:custGeom>
            <a:solidFill>
              <a:srgbClr val="66FF99"/>
            </a:solidFill>
            <a:ln w="1270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79" name="Rectangle 1562"/>
            <p:cNvSpPr>
              <a:spLocks noChangeArrowheads="1"/>
            </p:cNvSpPr>
            <p:nvPr/>
          </p:nvSpPr>
          <p:spPr bwMode="auto">
            <a:xfrm>
              <a:off x="6837363" y="4900157"/>
              <a:ext cx="1000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G</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80" name="Rectangle 1563"/>
            <p:cNvSpPr>
              <a:spLocks noChangeArrowheads="1"/>
            </p:cNvSpPr>
            <p:nvPr/>
          </p:nvSpPr>
          <p:spPr bwMode="auto">
            <a:xfrm>
              <a:off x="6937375" y="4900157"/>
              <a:ext cx="777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81" name="Rectangle 1564"/>
            <p:cNvSpPr>
              <a:spLocks noChangeArrowheads="1"/>
            </p:cNvSpPr>
            <p:nvPr/>
          </p:nvSpPr>
          <p:spPr bwMode="auto">
            <a:xfrm>
              <a:off x="6999288" y="4900157"/>
              <a:ext cx="492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82" name="Rectangle 1565"/>
            <p:cNvSpPr>
              <a:spLocks noChangeArrowheads="1"/>
            </p:cNvSpPr>
            <p:nvPr/>
          </p:nvSpPr>
          <p:spPr bwMode="auto">
            <a:xfrm>
              <a:off x="7037388" y="4900157"/>
              <a:ext cx="1000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83" name="Rectangle 1566"/>
            <p:cNvSpPr>
              <a:spLocks noChangeArrowheads="1"/>
            </p:cNvSpPr>
            <p:nvPr/>
          </p:nvSpPr>
          <p:spPr bwMode="auto">
            <a:xfrm>
              <a:off x="7137400" y="4900157"/>
              <a:ext cx="317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84" name="Rectangle 1567"/>
            <p:cNvSpPr>
              <a:spLocks noChangeArrowheads="1"/>
            </p:cNvSpPr>
            <p:nvPr/>
          </p:nvSpPr>
          <p:spPr bwMode="auto">
            <a:xfrm>
              <a:off x="7161213" y="4900157"/>
              <a:ext cx="777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85" name="Rectangle 1568"/>
            <p:cNvSpPr>
              <a:spLocks noChangeArrowheads="1"/>
            </p:cNvSpPr>
            <p:nvPr/>
          </p:nvSpPr>
          <p:spPr bwMode="auto">
            <a:xfrm>
              <a:off x="7237413" y="4900157"/>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86" name="Rectangle 1569"/>
            <p:cNvSpPr>
              <a:spLocks noChangeArrowheads="1"/>
            </p:cNvSpPr>
            <p:nvPr/>
          </p:nvSpPr>
          <p:spPr bwMode="auto">
            <a:xfrm>
              <a:off x="7299325" y="4900157"/>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87" name="Rectangle 1570"/>
            <p:cNvSpPr>
              <a:spLocks noChangeArrowheads="1"/>
            </p:cNvSpPr>
            <p:nvPr/>
          </p:nvSpPr>
          <p:spPr bwMode="auto">
            <a:xfrm>
              <a:off x="7335838" y="4900157"/>
              <a:ext cx="428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88" name="Rectangle 1571"/>
            <p:cNvSpPr>
              <a:spLocks noChangeArrowheads="1"/>
            </p:cNvSpPr>
            <p:nvPr/>
          </p:nvSpPr>
          <p:spPr bwMode="auto">
            <a:xfrm>
              <a:off x="7373938" y="4900157"/>
              <a:ext cx="317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89" name="Rectangle 1572"/>
            <p:cNvSpPr>
              <a:spLocks noChangeArrowheads="1"/>
            </p:cNvSpPr>
            <p:nvPr/>
          </p:nvSpPr>
          <p:spPr bwMode="auto">
            <a:xfrm>
              <a:off x="7399338" y="4900157"/>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90" name="Rectangle 1573"/>
            <p:cNvSpPr>
              <a:spLocks noChangeArrowheads="1"/>
            </p:cNvSpPr>
            <p:nvPr/>
          </p:nvSpPr>
          <p:spPr bwMode="auto">
            <a:xfrm>
              <a:off x="7461250" y="4900157"/>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91" name="Rectangle 1574"/>
            <p:cNvSpPr>
              <a:spLocks noChangeArrowheads="1"/>
            </p:cNvSpPr>
            <p:nvPr/>
          </p:nvSpPr>
          <p:spPr bwMode="auto">
            <a:xfrm>
              <a:off x="6775450" y="5336720"/>
              <a:ext cx="623888" cy="398463"/>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92" name="Rectangle 1575"/>
            <p:cNvSpPr>
              <a:spLocks noChangeArrowheads="1"/>
            </p:cNvSpPr>
            <p:nvPr/>
          </p:nvSpPr>
          <p:spPr bwMode="auto">
            <a:xfrm>
              <a:off x="6781800" y="5343070"/>
              <a:ext cx="611188" cy="38576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393" name="Line 1576"/>
            <p:cNvSpPr>
              <a:spLocks noChangeShapeType="1"/>
            </p:cNvSpPr>
            <p:nvPr/>
          </p:nvSpPr>
          <p:spPr bwMode="auto">
            <a:xfrm>
              <a:off x="6465888" y="5212895"/>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94" name="Line 1579"/>
            <p:cNvSpPr>
              <a:spLocks noChangeShapeType="1"/>
            </p:cNvSpPr>
            <p:nvPr/>
          </p:nvSpPr>
          <p:spPr bwMode="auto">
            <a:xfrm>
              <a:off x="6465888" y="4976357"/>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95" name="Line 1582"/>
            <p:cNvSpPr>
              <a:spLocks noChangeShapeType="1"/>
            </p:cNvSpPr>
            <p:nvPr/>
          </p:nvSpPr>
          <p:spPr bwMode="auto">
            <a:xfrm>
              <a:off x="6465888" y="5535157"/>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96" name="Line 1585"/>
            <p:cNvSpPr>
              <a:spLocks noChangeShapeType="1"/>
            </p:cNvSpPr>
            <p:nvPr/>
          </p:nvSpPr>
          <p:spPr bwMode="auto">
            <a:xfrm>
              <a:off x="7859713" y="5149395"/>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97" name="Line 1586"/>
            <p:cNvSpPr>
              <a:spLocks noChangeShapeType="1"/>
            </p:cNvSpPr>
            <p:nvPr/>
          </p:nvSpPr>
          <p:spPr bwMode="auto">
            <a:xfrm>
              <a:off x="7859713" y="5262107"/>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98" name="Line 1587"/>
            <p:cNvSpPr>
              <a:spLocks noChangeShapeType="1"/>
            </p:cNvSpPr>
            <p:nvPr/>
          </p:nvSpPr>
          <p:spPr bwMode="auto">
            <a:xfrm>
              <a:off x="7859713" y="5373232"/>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399" name="Line 1588"/>
            <p:cNvSpPr>
              <a:spLocks noChangeShapeType="1"/>
            </p:cNvSpPr>
            <p:nvPr/>
          </p:nvSpPr>
          <p:spPr bwMode="auto">
            <a:xfrm>
              <a:off x="7859713" y="5485945"/>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400" name="Line 1589"/>
            <p:cNvSpPr>
              <a:spLocks noChangeShapeType="1"/>
            </p:cNvSpPr>
            <p:nvPr/>
          </p:nvSpPr>
          <p:spPr bwMode="auto">
            <a:xfrm>
              <a:off x="7859713" y="5598657"/>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401" name="Line 1590"/>
            <p:cNvSpPr>
              <a:spLocks noChangeShapeType="1"/>
            </p:cNvSpPr>
            <p:nvPr/>
          </p:nvSpPr>
          <p:spPr bwMode="auto">
            <a:xfrm>
              <a:off x="7859713" y="5709782"/>
              <a:ext cx="149225"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402" name="Rectangle 1591"/>
            <p:cNvSpPr>
              <a:spLocks noChangeArrowheads="1"/>
            </p:cNvSpPr>
            <p:nvPr/>
          </p:nvSpPr>
          <p:spPr bwMode="auto">
            <a:xfrm>
              <a:off x="6775450" y="5112882"/>
              <a:ext cx="623888" cy="18573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03" name="Rectangle 1592"/>
            <p:cNvSpPr>
              <a:spLocks noChangeArrowheads="1"/>
            </p:cNvSpPr>
            <p:nvPr/>
          </p:nvSpPr>
          <p:spPr bwMode="auto">
            <a:xfrm>
              <a:off x="6781800" y="5119232"/>
              <a:ext cx="611188" cy="17303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04" name="Rectangle 1593"/>
            <p:cNvSpPr>
              <a:spLocks noChangeArrowheads="1"/>
            </p:cNvSpPr>
            <p:nvPr/>
          </p:nvSpPr>
          <p:spPr bwMode="auto">
            <a:xfrm>
              <a:off x="6875463" y="5112882"/>
              <a:ext cx="8572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05" name="Rectangle 1594"/>
            <p:cNvSpPr>
              <a:spLocks noChangeArrowheads="1"/>
            </p:cNvSpPr>
            <p:nvPr/>
          </p:nvSpPr>
          <p:spPr bwMode="auto">
            <a:xfrm>
              <a:off x="6950075" y="5112882"/>
              <a:ext cx="3492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06" name="Rectangle 1595"/>
            <p:cNvSpPr>
              <a:spLocks noChangeArrowheads="1"/>
            </p:cNvSpPr>
            <p:nvPr/>
          </p:nvSpPr>
          <p:spPr bwMode="auto">
            <a:xfrm>
              <a:off x="6988175" y="5112882"/>
              <a:ext cx="1079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07" name="Rectangle 1596"/>
            <p:cNvSpPr>
              <a:spLocks noChangeArrowheads="1"/>
            </p:cNvSpPr>
            <p:nvPr/>
          </p:nvSpPr>
          <p:spPr bwMode="auto">
            <a:xfrm>
              <a:off x="7086600" y="5112882"/>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08" name="Rectangle 1597"/>
            <p:cNvSpPr>
              <a:spLocks noChangeArrowheads="1"/>
            </p:cNvSpPr>
            <p:nvPr/>
          </p:nvSpPr>
          <p:spPr bwMode="auto">
            <a:xfrm>
              <a:off x="7137400" y="5112882"/>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09" name="Rectangle 1598"/>
            <p:cNvSpPr>
              <a:spLocks noChangeArrowheads="1"/>
            </p:cNvSpPr>
            <p:nvPr/>
          </p:nvSpPr>
          <p:spPr bwMode="auto">
            <a:xfrm>
              <a:off x="7186613" y="5112882"/>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10" name="Rectangle 1599"/>
            <p:cNvSpPr>
              <a:spLocks noChangeArrowheads="1"/>
            </p:cNvSpPr>
            <p:nvPr/>
          </p:nvSpPr>
          <p:spPr bwMode="auto">
            <a:xfrm>
              <a:off x="6911975" y="5424032"/>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11" name="Rectangle 1600"/>
            <p:cNvSpPr>
              <a:spLocks noChangeArrowheads="1"/>
            </p:cNvSpPr>
            <p:nvPr/>
          </p:nvSpPr>
          <p:spPr bwMode="auto">
            <a:xfrm>
              <a:off x="6962775" y="5424032"/>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12" name="Rectangle 1601"/>
            <p:cNvSpPr>
              <a:spLocks noChangeArrowheads="1"/>
            </p:cNvSpPr>
            <p:nvPr/>
          </p:nvSpPr>
          <p:spPr bwMode="auto">
            <a:xfrm>
              <a:off x="7050088" y="5424032"/>
              <a:ext cx="698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13" name="Rectangle 1602"/>
            <p:cNvSpPr>
              <a:spLocks noChangeArrowheads="1"/>
            </p:cNvSpPr>
            <p:nvPr/>
          </p:nvSpPr>
          <p:spPr bwMode="auto">
            <a:xfrm>
              <a:off x="7124700" y="5424032"/>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14" name="Rectangle 1603"/>
            <p:cNvSpPr>
              <a:spLocks noChangeArrowheads="1"/>
            </p:cNvSpPr>
            <p:nvPr/>
          </p:nvSpPr>
          <p:spPr bwMode="auto">
            <a:xfrm>
              <a:off x="7199313" y="5424032"/>
              <a:ext cx="492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15" name="Line 1604"/>
            <p:cNvSpPr>
              <a:spLocks noChangeShapeType="1"/>
            </p:cNvSpPr>
            <p:nvPr/>
          </p:nvSpPr>
          <p:spPr bwMode="auto">
            <a:xfrm>
              <a:off x="7473950" y="5598657"/>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416" name="Freeform 1605"/>
            <p:cNvSpPr>
              <a:spLocks/>
            </p:cNvSpPr>
            <p:nvPr/>
          </p:nvSpPr>
          <p:spPr bwMode="auto">
            <a:xfrm>
              <a:off x="7410450" y="5560557"/>
              <a:ext cx="87313" cy="61913"/>
            </a:xfrm>
            <a:custGeom>
              <a:avLst/>
              <a:gdLst>
                <a:gd name="T0" fmla="*/ 63500 w 55"/>
                <a:gd name="T1" fmla="*/ 38100 h 39"/>
                <a:gd name="T2" fmla="*/ 87313 w 55"/>
                <a:gd name="T3" fmla="*/ 61913 h 39"/>
                <a:gd name="T4" fmla="*/ 0 w 55"/>
                <a:gd name="T5" fmla="*/ 38100 h 39"/>
                <a:gd name="T6" fmla="*/ 87313 w 55"/>
                <a:gd name="T7" fmla="*/ 0 h 39"/>
                <a:gd name="T8" fmla="*/ 63500 w 55"/>
                <a:gd name="T9" fmla="*/ 381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24"/>
                  </a:moveTo>
                  <a:lnTo>
                    <a:pt x="55" y="39"/>
                  </a:lnTo>
                  <a:lnTo>
                    <a:pt x="0" y="24"/>
                  </a:lnTo>
                  <a:lnTo>
                    <a:pt x="55" y="0"/>
                  </a:lnTo>
                  <a:lnTo>
                    <a:pt x="40"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417" name="Freeform 1606"/>
            <p:cNvSpPr>
              <a:spLocks/>
            </p:cNvSpPr>
            <p:nvPr/>
          </p:nvSpPr>
          <p:spPr bwMode="auto">
            <a:xfrm>
              <a:off x="7585075" y="5560557"/>
              <a:ext cx="87313" cy="61913"/>
            </a:xfrm>
            <a:custGeom>
              <a:avLst/>
              <a:gdLst>
                <a:gd name="T0" fmla="*/ 25400 w 55"/>
                <a:gd name="T1" fmla="*/ 38100 h 39"/>
                <a:gd name="T2" fmla="*/ 0 w 55"/>
                <a:gd name="T3" fmla="*/ 0 h 39"/>
                <a:gd name="T4" fmla="*/ 87313 w 55"/>
                <a:gd name="T5" fmla="*/ 38100 h 39"/>
                <a:gd name="T6" fmla="*/ 0 w 55"/>
                <a:gd name="T7" fmla="*/ 61913 h 39"/>
                <a:gd name="T8" fmla="*/ 25400 w 55"/>
                <a:gd name="T9" fmla="*/ 381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16" y="24"/>
                  </a:moveTo>
                  <a:lnTo>
                    <a:pt x="0" y="0"/>
                  </a:lnTo>
                  <a:lnTo>
                    <a:pt x="55" y="24"/>
                  </a:lnTo>
                  <a:lnTo>
                    <a:pt x="0" y="39"/>
                  </a:lnTo>
                  <a:lnTo>
                    <a:pt x="16"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418" name="Line 1607"/>
            <p:cNvSpPr>
              <a:spLocks noChangeShapeType="1"/>
            </p:cNvSpPr>
            <p:nvPr/>
          </p:nvSpPr>
          <p:spPr bwMode="auto">
            <a:xfrm>
              <a:off x="7473950" y="5709782"/>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419" name="Freeform 1608"/>
            <p:cNvSpPr>
              <a:spLocks/>
            </p:cNvSpPr>
            <p:nvPr/>
          </p:nvSpPr>
          <p:spPr bwMode="auto">
            <a:xfrm>
              <a:off x="7410450" y="5673270"/>
              <a:ext cx="87313" cy="61913"/>
            </a:xfrm>
            <a:custGeom>
              <a:avLst/>
              <a:gdLst>
                <a:gd name="T0" fmla="*/ 63500 w 55"/>
                <a:gd name="T1" fmla="*/ 36513 h 39"/>
                <a:gd name="T2" fmla="*/ 87313 w 55"/>
                <a:gd name="T3" fmla="*/ 61913 h 39"/>
                <a:gd name="T4" fmla="*/ 0 w 55"/>
                <a:gd name="T5" fmla="*/ 36513 h 39"/>
                <a:gd name="T6" fmla="*/ 87313 w 55"/>
                <a:gd name="T7" fmla="*/ 0 h 39"/>
                <a:gd name="T8" fmla="*/ 63500 w 55"/>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23"/>
                  </a:moveTo>
                  <a:lnTo>
                    <a:pt x="55" y="39"/>
                  </a:lnTo>
                  <a:lnTo>
                    <a:pt x="0" y="23"/>
                  </a:lnTo>
                  <a:lnTo>
                    <a:pt x="55" y="0"/>
                  </a:lnTo>
                  <a:lnTo>
                    <a:pt x="40"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420" name="Freeform 1609"/>
            <p:cNvSpPr>
              <a:spLocks/>
            </p:cNvSpPr>
            <p:nvPr/>
          </p:nvSpPr>
          <p:spPr bwMode="auto">
            <a:xfrm>
              <a:off x="7585075" y="5673270"/>
              <a:ext cx="87313" cy="61913"/>
            </a:xfrm>
            <a:custGeom>
              <a:avLst/>
              <a:gdLst>
                <a:gd name="T0" fmla="*/ 25400 w 55"/>
                <a:gd name="T1" fmla="*/ 36513 h 39"/>
                <a:gd name="T2" fmla="*/ 0 w 55"/>
                <a:gd name="T3" fmla="*/ 0 h 39"/>
                <a:gd name="T4" fmla="*/ 87313 w 55"/>
                <a:gd name="T5" fmla="*/ 36513 h 39"/>
                <a:gd name="T6" fmla="*/ 0 w 55"/>
                <a:gd name="T7" fmla="*/ 61913 h 39"/>
                <a:gd name="T8" fmla="*/ 25400 w 55"/>
                <a:gd name="T9" fmla="*/ 365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16" y="23"/>
                  </a:moveTo>
                  <a:lnTo>
                    <a:pt x="0" y="0"/>
                  </a:lnTo>
                  <a:lnTo>
                    <a:pt x="55" y="23"/>
                  </a:lnTo>
                  <a:lnTo>
                    <a:pt x="0" y="39"/>
                  </a:lnTo>
                  <a:lnTo>
                    <a:pt x="16" y="23"/>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421" name="Line 1610"/>
            <p:cNvSpPr>
              <a:spLocks noChangeShapeType="1"/>
            </p:cNvSpPr>
            <p:nvPr/>
          </p:nvSpPr>
          <p:spPr bwMode="auto">
            <a:xfrm>
              <a:off x="7473950" y="5149395"/>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422" name="Freeform 1611"/>
            <p:cNvSpPr>
              <a:spLocks/>
            </p:cNvSpPr>
            <p:nvPr/>
          </p:nvSpPr>
          <p:spPr bwMode="auto">
            <a:xfrm>
              <a:off x="7410450" y="5125582"/>
              <a:ext cx="87313" cy="61913"/>
            </a:xfrm>
            <a:custGeom>
              <a:avLst/>
              <a:gdLst>
                <a:gd name="T0" fmla="*/ 63500 w 55"/>
                <a:gd name="T1" fmla="*/ 23813 h 39"/>
                <a:gd name="T2" fmla="*/ 87313 w 55"/>
                <a:gd name="T3" fmla="*/ 61913 h 39"/>
                <a:gd name="T4" fmla="*/ 0 w 55"/>
                <a:gd name="T5" fmla="*/ 23813 h 39"/>
                <a:gd name="T6" fmla="*/ 87313 w 55"/>
                <a:gd name="T7" fmla="*/ 0 h 39"/>
                <a:gd name="T8" fmla="*/ 63500 w 55"/>
                <a:gd name="T9" fmla="*/ 238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15"/>
                  </a:moveTo>
                  <a:lnTo>
                    <a:pt x="55" y="39"/>
                  </a:lnTo>
                  <a:lnTo>
                    <a:pt x="0" y="15"/>
                  </a:lnTo>
                  <a:lnTo>
                    <a:pt x="55" y="0"/>
                  </a:lnTo>
                  <a:lnTo>
                    <a:pt x="40" y="15"/>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423" name="Freeform 1613"/>
            <p:cNvSpPr>
              <a:spLocks/>
            </p:cNvSpPr>
            <p:nvPr/>
          </p:nvSpPr>
          <p:spPr bwMode="auto">
            <a:xfrm>
              <a:off x="7585075" y="5125582"/>
              <a:ext cx="87313" cy="61913"/>
            </a:xfrm>
            <a:custGeom>
              <a:avLst/>
              <a:gdLst>
                <a:gd name="T0" fmla="*/ 25400 w 55"/>
                <a:gd name="T1" fmla="*/ 23813 h 39"/>
                <a:gd name="T2" fmla="*/ 0 w 55"/>
                <a:gd name="T3" fmla="*/ 0 h 39"/>
                <a:gd name="T4" fmla="*/ 87313 w 55"/>
                <a:gd name="T5" fmla="*/ 23813 h 39"/>
                <a:gd name="T6" fmla="*/ 0 w 55"/>
                <a:gd name="T7" fmla="*/ 61913 h 39"/>
                <a:gd name="T8" fmla="*/ 25400 w 55"/>
                <a:gd name="T9" fmla="*/ 238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16" y="15"/>
                  </a:moveTo>
                  <a:lnTo>
                    <a:pt x="0" y="0"/>
                  </a:lnTo>
                  <a:lnTo>
                    <a:pt x="55" y="15"/>
                  </a:lnTo>
                  <a:lnTo>
                    <a:pt x="0" y="39"/>
                  </a:lnTo>
                  <a:lnTo>
                    <a:pt x="16" y="15"/>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424" name="Line 1614"/>
            <p:cNvSpPr>
              <a:spLocks noChangeShapeType="1"/>
            </p:cNvSpPr>
            <p:nvPr/>
          </p:nvSpPr>
          <p:spPr bwMode="auto">
            <a:xfrm>
              <a:off x="7473950" y="5262107"/>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425" name="Freeform 1615"/>
            <p:cNvSpPr>
              <a:spLocks/>
            </p:cNvSpPr>
            <p:nvPr/>
          </p:nvSpPr>
          <p:spPr bwMode="auto">
            <a:xfrm>
              <a:off x="7410450" y="5236707"/>
              <a:ext cx="87313" cy="61913"/>
            </a:xfrm>
            <a:custGeom>
              <a:avLst/>
              <a:gdLst>
                <a:gd name="T0" fmla="*/ 63500 w 55"/>
                <a:gd name="T1" fmla="*/ 25400 h 39"/>
                <a:gd name="T2" fmla="*/ 87313 w 55"/>
                <a:gd name="T3" fmla="*/ 61913 h 39"/>
                <a:gd name="T4" fmla="*/ 0 w 55"/>
                <a:gd name="T5" fmla="*/ 25400 h 39"/>
                <a:gd name="T6" fmla="*/ 87313 w 55"/>
                <a:gd name="T7" fmla="*/ 0 h 39"/>
                <a:gd name="T8" fmla="*/ 63500 w 55"/>
                <a:gd name="T9" fmla="*/ 254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16"/>
                  </a:moveTo>
                  <a:lnTo>
                    <a:pt x="55" y="39"/>
                  </a:lnTo>
                  <a:lnTo>
                    <a:pt x="0" y="16"/>
                  </a:lnTo>
                  <a:lnTo>
                    <a:pt x="55" y="0"/>
                  </a:lnTo>
                  <a:lnTo>
                    <a:pt x="40"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426" name="Freeform 1616"/>
            <p:cNvSpPr>
              <a:spLocks/>
            </p:cNvSpPr>
            <p:nvPr/>
          </p:nvSpPr>
          <p:spPr bwMode="auto">
            <a:xfrm>
              <a:off x="7585075" y="5236707"/>
              <a:ext cx="87313" cy="61913"/>
            </a:xfrm>
            <a:custGeom>
              <a:avLst/>
              <a:gdLst>
                <a:gd name="T0" fmla="*/ 25400 w 55"/>
                <a:gd name="T1" fmla="*/ 25400 h 39"/>
                <a:gd name="T2" fmla="*/ 0 w 55"/>
                <a:gd name="T3" fmla="*/ 0 h 39"/>
                <a:gd name="T4" fmla="*/ 87313 w 55"/>
                <a:gd name="T5" fmla="*/ 25400 h 39"/>
                <a:gd name="T6" fmla="*/ 0 w 55"/>
                <a:gd name="T7" fmla="*/ 61913 h 39"/>
                <a:gd name="T8" fmla="*/ 25400 w 55"/>
                <a:gd name="T9" fmla="*/ 2540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16" y="16"/>
                  </a:moveTo>
                  <a:lnTo>
                    <a:pt x="0" y="0"/>
                  </a:lnTo>
                  <a:lnTo>
                    <a:pt x="55" y="16"/>
                  </a:lnTo>
                  <a:lnTo>
                    <a:pt x="0" y="39"/>
                  </a:lnTo>
                  <a:lnTo>
                    <a:pt x="16" y="16"/>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427" name="Line 1617"/>
            <p:cNvSpPr>
              <a:spLocks noChangeShapeType="1"/>
            </p:cNvSpPr>
            <p:nvPr/>
          </p:nvSpPr>
          <p:spPr bwMode="auto">
            <a:xfrm>
              <a:off x="7473950" y="5373232"/>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428" name="Freeform 1618"/>
            <p:cNvSpPr>
              <a:spLocks/>
            </p:cNvSpPr>
            <p:nvPr/>
          </p:nvSpPr>
          <p:spPr bwMode="auto">
            <a:xfrm>
              <a:off x="7410450" y="5349420"/>
              <a:ext cx="87313" cy="61913"/>
            </a:xfrm>
            <a:custGeom>
              <a:avLst/>
              <a:gdLst>
                <a:gd name="T0" fmla="*/ 63500 w 55"/>
                <a:gd name="T1" fmla="*/ 23813 h 39"/>
                <a:gd name="T2" fmla="*/ 87313 w 55"/>
                <a:gd name="T3" fmla="*/ 61913 h 39"/>
                <a:gd name="T4" fmla="*/ 0 w 55"/>
                <a:gd name="T5" fmla="*/ 23813 h 39"/>
                <a:gd name="T6" fmla="*/ 87313 w 55"/>
                <a:gd name="T7" fmla="*/ 0 h 39"/>
                <a:gd name="T8" fmla="*/ 63500 w 55"/>
                <a:gd name="T9" fmla="*/ 238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40" y="15"/>
                  </a:moveTo>
                  <a:lnTo>
                    <a:pt x="55" y="39"/>
                  </a:lnTo>
                  <a:lnTo>
                    <a:pt x="0" y="15"/>
                  </a:lnTo>
                  <a:lnTo>
                    <a:pt x="55" y="0"/>
                  </a:lnTo>
                  <a:lnTo>
                    <a:pt x="40" y="15"/>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429" name="Freeform 1619"/>
            <p:cNvSpPr>
              <a:spLocks/>
            </p:cNvSpPr>
            <p:nvPr/>
          </p:nvSpPr>
          <p:spPr bwMode="auto">
            <a:xfrm>
              <a:off x="7585075" y="5349420"/>
              <a:ext cx="87313" cy="61913"/>
            </a:xfrm>
            <a:custGeom>
              <a:avLst/>
              <a:gdLst>
                <a:gd name="T0" fmla="*/ 25400 w 55"/>
                <a:gd name="T1" fmla="*/ 23813 h 39"/>
                <a:gd name="T2" fmla="*/ 0 w 55"/>
                <a:gd name="T3" fmla="*/ 0 h 39"/>
                <a:gd name="T4" fmla="*/ 87313 w 55"/>
                <a:gd name="T5" fmla="*/ 23813 h 39"/>
                <a:gd name="T6" fmla="*/ 0 w 55"/>
                <a:gd name="T7" fmla="*/ 61913 h 39"/>
                <a:gd name="T8" fmla="*/ 25400 w 55"/>
                <a:gd name="T9" fmla="*/ 23813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39">
                  <a:moveTo>
                    <a:pt x="16" y="15"/>
                  </a:moveTo>
                  <a:lnTo>
                    <a:pt x="0" y="0"/>
                  </a:lnTo>
                  <a:lnTo>
                    <a:pt x="55" y="15"/>
                  </a:lnTo>
                  <a:lnTo>
                    <a:pt x="0" y="39"/>
                  </a:lnTo>
                  <a:lnTo>
                    <a:pt x="16" y="15"/>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430" name="Line 1620"/>
            <p:cNvSpPr>
              <a:spLocks noChangeShapeType="1"/>
            </p:cNvSpPr>
            <p:nvPr/>
          </p:nvSpPr>
          <p:spPr bwMode="auto">
            <a:xfrm>
              <a:off x="7473950" y="5485945"/>
              <a:ext cx="1365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431" name="Freeform 1621"/>
            <p:cNvSpPr>
              <a:spLocks/>
            </p:cNvSpPr>
            <p:nvPr/>
          </p:nvSpPr>
          <p:spPr bwMode="auto">
            <a:xfrm>
              <a:off x="7410450" y="5447845"/>
              <a:ext cx="87313" cy="63500"/>
            </a:xfrm>
            <a:custGeom>
              <a:avLst/>
              <a:gdLst>
                <a:gd name="T0" fmla="*/ 63500 w 55"/>
                <a:gd name="T1" fmla="*/ 38100 h 40"/>
                <a:gd name="T2" fmla="*/ 87313 w 55"/>
                <a:gd name="T3" fmla="*/ 63500 h 40"/>
                <a:gd name="T4" fmla="*/ 0 w 55"/>
                <a:gd name="T5" fmla="*/ 38100 h 40"/>
                <a:gd name="T6" fmla="*/ 87313 w 55"/>
                <a:gd name="T7" fmla="*/ 0 h 40"/>
                <a:gd name="T8" fmla="*/ 63500 w 55"/>
                <a:gd name="T9" fmla="*/ 381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40">
                  <a:moveTo>
                    <a:pt x="40" y="24"/>
                  </a:moveTo>
                  <a:lnTo>
                    <a:pt x="55" y="40"/>
                  </a:lnTo>
                  <a:lnTo>
                    <a:pt x="0" y="24"/>
                  </a:lnTo>
                  <a:lnTo>
                    <a:pt x="55" y="0"/>
                  </a:lnTo>
                  <a:lnTo>
                    <a:pt x="40"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432" name="Freeform 1622"/>
            <p:cNvSpPr>
              <a:spLocks/>
            </p:cNvSpPr>
            <p:nvPr/>
          </p:nvSpPr>
          <p:spPr bwMode="auto">
            <a:xfrm>
              <a:off x="7585075" y="5447845"/>
              <a:ext cx="87313" cy="63500"/>
            </a:xfrm>
            <a:custGeom>
              <a:avLst/>
              <a:gdLst>
                <a:gd name="T0" fmla="*/ 25400 w 55"/>
                <a:gd name="T1" fmla="*/ 38100 h 40"/>
                <a:gd name="T2" fmla="*/ 0 w 55"/>
                <a:gd name="T3" fmla="*/ 0 h 40"/>
                <a:gd name="T4" fmla="*/ 87313 w 55"/>
                <a:gd name="T5" fmla="*/ 38100 h 40"/>
                <a:gd name="T6" fmla="*/ 0 w 55"/>
                <a:gd name="T7" fmla="*/ 63500 h 40"/>
                <a:gd name="T8" fmla="*/ 25400 w 55"/>
                <a:gd name="T9" fmla="*/ 381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40">
                  <a:moveTo>
                    <a:pt x="16" y="24"/>
                  </a:moveTo>
                  <a:lnTo>
                    <a:pt x="0" y="0"/>
                  </a:lnTo>
                  <a:lnTo>
                    <a:pt x="55" y="24"/>
                  </a:lnTo>
                  <a:lnTo>
                    <a:pt x="0" y="40"/>
                  </a:lnTo>
                  <a:lnTo>
                    <a:pt x="16" y="24"/>
                  </a:lnTo>
                  <a:close/>
                </a:path>
              </a:pathLst>
            </a:custGeom>
            <a:solidFill>
              <a:schemeClr val="bg1"/>
            </a:solid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435" name="Rectangle 1625"/>
            <p:cNvSpPr>
              <a:spLocks noChangeArrowheads="1"/>
            </p:cNvSpPr>
            <p:nvPr/>
          </p:nvSpPr>
          <p:spPr bwMode="auto">
            <a:xfrm>
              <a:off x="6875462" y="4428670"/>
              <a:ext cx="849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36" name="Rectangle 1626"/>
            <p:cNvSpPr>
              <a:spLocks noChangeArrowheads="1"/>
            </p:cNvSpPr>
            <p:nvPr/>
          </p:nvSpPr>
          <p:spPr bwMode="auto">
            <a:xfrm>
              <a:off x="6950075" y="4428670"/>
              <a:ext cx="3526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37" name="Rectangle 1627"/>
            <p:cNvSpPr>
              <a:spLocks noChangeArrowheads="1"/>
            </p:cNvSpPr>
            <p:nvPr/>
          </p:nvSpPr>
          <p:spPr bwMode="auto">
            <a:xfrm>
              <a:off x="6988175" y="4428670"/>
              <a:ext cx="10740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38" name="Rectangle 1628"/>
            <p:cNvSpPr>
              <a:spLocks noChangeArrowheads="1"/>
            </p:cNvSpPr>
            <p:nvPr/>
          </p:nvSpPr>
          <p:spPr bwMode="auto">
            <a:xfrm>
              <a:off x="7086600" y="4428670"/>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39" name="Rectangle 1629"/>
            <p:cNvSpPr>
              <a:spLocks noChangeArrowheads="1"/>
            </p:cNvSpPr>
            <p:nvPr/>
          </p:nvSpPr>
          <p:spPr bwMode="auto">
            <a:xfrm>
              <a:off x="7137400" y="4428670"/>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40" name="Rectangle 1630"/>
            <p:cNvSpPr>
              <a:spLocks noChangeArrowheads="1"/>
            </p:cNvSpPr>
            <p:nvPr/>
          </p:nvSpPr>
          <p:spPr bwMode="auto">
            <a:xfrm>
              <a:off x="7186612" y="4428670"/>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41" name="Rectangle 1631"/>
            <p:cNvSpPr>
              <a:spLocks noChangeArrowheads="1"/>
            </p:cNvSpPr>
            <p:nvPr/>
          </p:nvSpPr>
          <p:spPr bwMode="auto">
            <a:xfrm>
              <a:off x="6775450" y="3307895"/>
              <a:ext cx="623888" cy="19843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42" name="Rectangle 1632"/>
            <p:cNvSpPr>
              <a:spLocks noChangeArrowheads="1"/>
            </p:cNvSpPr>
            <p:nvPr/>
          </p:nvSpPr>
          <p:spPr bwMode="auto">
            <a:xfrm>
              <a:off x="6781800" y="3314245"/>
              <a:ext cx="611188" cy="18573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43" name="Rectangle 1633"/>
            <p:cNvSpPr>
              <a:spLocks noChangeArrowheads="1"/>
            </p:cNvSpPr>
            <p:nvPr/>
          </p:nvSpPr>
          <p:spPr bwMode="auto">
            <a:xfrm>
              <a:off x="6875462" y="3320595"/>
              <a:ext cx="849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44" name="Rectangle 1634"/>
            <p:cNvSpPr>
              <a:spLocks noChangeArrowheads="1"/>
            </p:cNvSpPr>
            <p:nvPr/>
          </p:nvSpPr>
          <p:spPr bwMode="auto">
            <a:xfrm>
              <a:off x="6950075" y="3320595"/>
              <a:ext cx="3526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45" name="Rectangle 1635"/>
            <p:cNvSpPr>
              <a:spLocks noChangeArrowheads="1"/>
            </p:cNvSpPr>
            <p:nvPr/>
          </p:nvSpPr>
          <p:spPr bwMode="auto">
            <a:xfrm>
              <a:off x="6988175" y="3320595"/>
              <a:ext cx="10740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46" name="Rectangle 1636"/>
            <p:cNvSpPr>
              <a:spLocks noChangeArrowheads="1"/>
            </p:cNvSpPr>
            <p:nvPr/>
          </p:nvSpPr>
          <p:spPr bwMode="auto">
            <a:xfrm>
              <a:off x="7086600" y="3320595"/>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47" name="Rectangle 1637"/>
            <p:cNvSpPr>
              <a:spLocks noChangeArrowheads="1"/>
            </p:cNvSpPr>
            <p:nvPr/>
          </p:nvSpPr>
          <p:spPr bwMode="auto">
            <a:xfrm>
              <a:off x="7137400" y="3320595"/>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48" name="Rectangle 1638"/>
            <p:cNvSpPr>
              <a:spLocks noChangeArrowheads="1"/>
            </p:cNvSpPr>
            <p:nvPr/>
          </p:nvSpPr>
          <p:spPr bwMode="auto">
            <a:xfrm>
              <a:off x="7186612" y="3320595"/>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49" name="Line 1639"/>
            <p:cNvSpPr>
              <a:spLocks noChangeShapeType="1"/>
            </p:cNvSpPr>
            <p:nvPr/>
          </p:nvSpPr>
          <p:spPr bwMode="auto">
            <a:xfrm>
              <a:off x="6465887" y="5871707"/>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450" name="Rectangle 1642"/>
            <p:cNvSpPr>
              <a:spLocks noChangeArrowheads="1"/>
            </p:cNvSpPr>
            <p:nvPr/>
          </p:nvSpPr>
          <p:spPr bwMode="auto">
            <a:xfrm>
              <a:off x="6775450" y="5771695"/>
              <a:ext cx="623888" cy="18732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51" name="Rectangle 1643"/>
            <p:cNvSpPr>
              <a:spLocks noChangeArrowheads="1"/>
            </p:cNvSpPr>
            <p:nvPr/>
          </p:nvSpPr>
          <p:spPr bwMode="auto">
            <a:xfrm>
              <a:off x="6781800" y="5778045"/>
              <a:ext cx="611188" cy="1746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52" name="Rectangle 1644"/>
            <p:cNvSpPr>
              <a:spLocks noChangeArrowheads="1"/>
            </p:cNvSpPr>
            <p:nvPr/>
          </p:nvSpPr>
          <p:spPr bwMode="auto">
            <a:xfrm>
              <a:off x="6862762" y="5784395"/>
              <a:ext cx="849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53" name="Rectangle 1645"/>
            <p:cNvSpPr>
              <a:spLocks noChangeArrowheads="1"/>
            </p:cNvSpPr>
            <p:nvPr/>
          </p:nvSpPr>
          <p:spPr bwMode="auto">
            <a:xfrm>
              <a:off x="6937375" y="5784395"/>
              <a:ext cx="3526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54" name="Rectangle 1646"/>
            <p:cNvSpPr>
              <a:spLocks noChangeArrowheads="1"/>
            </p:cNvSpPr>
            <p:nvPr/>
          </p:nvSpPr>
          <p:spPr bwMode="auto">
            <a:xfrm>
              <a:off x="6975475" y="5784395"/>
              <a:ext cx="10740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55" name="Rectangle 1647"/>
            <p:cNvSpPr>
              <a:spLocks noChangeArrowheads="1"/>
            </p:cNvSpPr>
            <p:nvPr/>
          </p:nvSpPr>
          <p:spPr bwMode="auto">
            <a:xfrm>
              <a:off x="7062787" y="5784395"/>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56" name="Rectangle 1648"/>
            <p:cNvSpPr>
              <a:spLocks noChangeArrowheads="1"/>
            </p:cNvSpPr>
            <p:nvPr/>
          </p:nvSpPr>
          <p:spPr bwMode="auto">
            <a:xfrm>
              <a:off x="7124700" y="5784395"/>
              <a:ext cx="1859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r32</a:t>
              </a:r>
              <a:endPar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457" name="Line 1651"/>
            <p:cNvSpPr>
              <a:spLocks noChangeShapeType="1"/>
            </p:cNvSpPr>
            <p:nvPr/>
          </p:nvSpPr>
          <p:spPr bwMode="auto">
            <a:xfrm>
              <a:off x="6465887" y="6095545"/>
              <a:ext cx="274320" cy="0"/>
            </a:xfrm>
            <a:prstGeom prst="line">
              <a:avLst/>
            </a:prstGeom>
            <a:noFill/>
            <a:ln w="38100">
              <a:solidFill>
                <a:srgbClr val="0000FF"/>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459" name="Rectangle 1655"/>
            <p:cNvSpPr>
              <a:spLocks noChangeArrowheads="1"/>
            </p:cNvSpPr>
            <p:nvPr/>
          </p:nvSpPr>
          <p:spPr bwMode="auto">
            <a:xfrm>
              <a:off x="7238653" y="6172804"/>
              <a:ext cx="611188" cy="174625"/>
            </a:xfrm>
            <a:prstGeom prst="rect">
              <a:avLst/>
            </a:prstGeom>
            <a:solidFill>
              <a:schemeClr val="tx1"/>
            </a:solidFill>
            <a:ln w="12700">
              <a:solidFill>
                <a:srgbClr val="000000"/>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60" name="Rectangle 1656"/>
            <p:cNvSpPr>
              <a:spLocks noChangeArrowheads="1"/>
            </p:cNvSpPr>
            <p:nvPr/>
          </p:nvSpPr>
          <p:spPr bwMode="auto">
            <a:xfrm>
              <a:off x="6962775" y="6008232"/>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61" name="Rectangle 1657"/>
            <p:cNvSpPr>
              <a:spLocks noChangeArrowheads="1"/>
            </p:cNvSpPr>
            <p:nvPr/>
          </p:nvSpPr>
          <p:spPr bwMode="auto">
            <a:xfrm>
              <a:off x="7037387" y="6008232"/>
              <a:ext cx="849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5462" name="Rectangle 1658"/>
            <p:cNvSpPr>
              <a:spLocks noChangeArrowheads="1"/>
            </p:cNvSpPr>
            <p:nvPr/>
          </p:nvSpPr>
          <p:spPr bwMode="auto">
            <a:xfrm>
              <a:off x="7112000" y="6008232"/>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grpSp>
      <p:sp>
        <p:nvSpPr>
          <p:cNvPr id="4" name="TextBox 3"/>
          <p:cNvSpPr txBox="1"/>
          <p:nvPr/>
        </p:nvSpPr>
        <p:spPr>
          <a:xfrm>
            <a:off x="546335" y="3809367"/>
            <a:ext cx="2162772" cy="830997"/>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srgbClr val="FF00FF"/>
                </a:solidFill>
                <a:effectLst/>
                <a:uLnTx/>
                <a:uFillTx/>
                <a:latin typeface="Times New Roman" panose="02020603050405020304" pitchFamily="18" charset="0"/>
                <a:ea typeface="+mn-ea"/>
                <a:cs typeface="Times New Roman" panose="02020603050405020304" pitchFamily="18" charset="0"/>
              </a:rPr>
              <a:t>Almost 32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srgbClr val="FF00FF"/>
                </a:solidFill>
                <a:effectLst/>
                <a:uLnTx/>
                <a:uFillTx/>
                <a:latin typeface="Times New Roman" panose="02020603050405020304" pitchFamily="18" charset="0"/>
                <a:ea typeface="+mn-ea"/>
                <a:cs typeface="Times New Roman" panose="02020603050405020304" pitchFamily="18" charset="0"/>
              </a:rPr>
              <a:t>ADC Channels</a:t>
            </a:r>
            <a:endParaRPr kumimoji="0" lang="en-US" sz="2400" b="1" i="0"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99343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mph" presetSubtype="0" repeatCount="indefinite" fill="hold" grpId="0" nodeType="withEffect">
                                  <p:stCondLst>
                                    <p:cond delay="0"/>
                                  </p:stCondLst>
                                  <p:childTnLst>
                                    <p:animClr clrSpc="hsl" dir="cw">
                                      <p:cBhvr override="childStyle">
                                        <p:cTn id="6" dur="500" fill="hold"/>
                                        <p:tgtEl>
                                          <p:spTgt spid="4"/>
                                        </p:tgtEl>
                                        <p:attrNameLst>
                                          <p:attrName>style.color</p:attrName>
                                        </p:attrNameLst>
                                      </p:cBhvr>
                                      <p:by>
                                        <p:hsl h="-7200000" s="0" l="0"/>
                                      </p:by>
                                    </p:animClr>
                                    <p:animClr clrSpc="hsl" dir="cw">
                                      <p:cBhvr>
                                        <p:cTn id="7" dur="500" fill="hold"/>
                                        <p:tgtEl>
                                          <p:spTgt spid="4"/>
                                        </p:tgtEl>
                                        <p:attrNameLst>
                                          <p:attrName>fillcolor</p:attrName>
                                        </p:attrNameLst>
                                      </p:cBhvr>
                                      <p:by>
                                        <p:hsl h="-7200000" s="0" l="0"/>
                                      </p:by>
                                    </p:animClr>
                                    <p:animClr clrSpc="hsl" dir="cw">
                                      <p:cBhvr>
                                        <p:cTn id="8" dur="500" fill="hold"/>
                                        <p:tgtEl>
                                          <p:spTgt spid="4"/>
                                        </p:tgtEl>
                                        <p:attrNameLst>
                                          <p:attrName>stroke.color</p:attrName>
                                        </p:attrNameLst>
                                      </p:cBhvr>
                                      <p:by>
                                        <p:hsl h="-7200000" s="0" l="0"/>
                                      </p:by>
                                    </p:animClr>
                                    <p:set>
                                      <p:cBhvr>
                                        <p:cTn id="9"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934553989"/>
              </p:ext>
            </p:extLst>
          </p:nvPr>
        </p:nvGraphicFramePr>
        <p:xfrm>
          <a:off x="838200" y="498533"/>
          <a:ext cx="7142860" cy="5547360"/>
        </p:xfrm>
        <a:graphic>
          <a:graphicData uri="http://schemas.openxmlformats.org/drawingml/2006/table">
            <a:tbl>
              <a:tblPr firstRow="1" firstCol="1" lastRow="1" lastCol="1" bandRow="1" bandCol="1"/>
              <a:tblGrid>
                <a:gridCol w="502964">
                  <a:extLst>
                    <a:ext uri="{9D8B030D-6E8A-4147-A177-3AD203B41FA5}">
                      <a16:colId xmlns:a16="http://schemas.microsoft.com/office/drawing/2014/main" val="20000"/>
                    </a:ext>
                  </a:extLst>
                </a:gridCol>
                <a:gridCol w="1607074">
                  <a:extLst>
                    <a:ext uri="{9D8B030D-6E8A-4147-A177-3AD203B41FA5}">
                      <a16:colId xmlns:a16="http://schemas.microsoft.com/office/drawing/2014/main" val="20001"/>
                    </a:ext>
                  </a:extLst>
                </a:gridCol>
                <a:gridCol w="1676538">
                  <a:extLst>
                    <a:ext uri="{9D8B030D-6E8A-4147-A177-3AD203B41FA5}">
                      <a16:colId xmlns:a16="http://schemas.microsoft.com/office/drawing/2014/main" val="20002"/>
                    </a:ext>
                  </a:extLst>
                </a:gridCol>
                <a:gridCol w="1569135">
                  <a:extLst>
                    <a:ext uri="{9D8B030D-6E8A-4147-A177-3AD203B41FA5}">
                      <a16:colId xmlns:a16="http://schemas.microsoft.com/office/drawing/2014/main" val="20003"/>
                    </a:ext>
                  </a:extLst>
                </a:gridCol>
                <a:gridCol w="1787149">
                  <a:extLst>
                    <a:ext uri="{9D8B030D-6E8A-4147-A177-3AD203B41FA5}">
                      <a16:colId xmlns:a16="http://schemas.microsoft.com/office/drawing/2014/main" val="20004"/>
                    </a:ext>
                  </a:extLst>
                </a:gridCol>
              </a:tblGrid>
              <a:tr h="111067">
                <a:tc>
                  <a:txBody>
                    <a:bodyPr/>
                    <a:lstStyle/>
                    <a:p>
                      <a:pPr marL="0" marR="0" algn="ctr">
                        <a:spcBef>
                          <a:spcPts val="0"/>
                        </a:spcBef>
                        <a:spcAft>
                          <a:spcPts val="0"/>
                        </a:spcAft>
                      </a:pPr>
                      <a:r>
                        <a:rPr lang="en-US" sz="1200" b="1" dirty="0">
                          <a:solidFill>
                            <a:schemeClr val="bg1"/>
                          </a:solidFill>
                          <a:effectLst/>
                          <a:latin typeface="Times New Roman"/>
                          <a:ea typeface="Times New Roman"/>
                        </a:rPr>
                        <a:t>Pin</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6FF99"/>
                    </a:solidFill>
                  </a:tcPr>
                </a:tc>
                <a:tc>
                  <a:txBody>
                    <a:bodyPr/>
                    <a:lstStyle/>
                    <a:p>
                      <a:pPr marL="0" marR="0" algn="ctr">
                        <a:spcBef>
                          <a:spcPts val="0"/>
                        </a:spcBef>
                        <a:spcAft>
                          <a:spcPts val="0"/>
                        </a:spcAft>
                      </a:pPr>
                      <a:r>
                        <a:rPr lang="en-US" sz="1200" b="1" dirty="0">
                          <a:solidFill>
                            <a:schemeClr val="bg1"/>
                          </a:solidFill>
                          <a:effectLst/>
                          <a:latin typeface="Times New Roman"/>
                          <a:ea typeface="Times New Roman"/>
                        </a:rPr>
                        <a:t>PxSEL1=0, PxSEL0=0</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6FF99"/>
                    </a:solidFill>
                  </a:tcPr>
                </a:tc>
                <a:tc>
                  <a:txBody>
                    <a:bodyPr/>
                    <a:lstStyle/>
                    <a:p>
                      <a:pPr marL="0" marR="0" algn="ctr">
                        <a:spcBef>
                          <a:spcPts val="0"/>
                        </a:spcBef>
                        <a:spcAft>
                          <a:spcPts val="0"/>
                        </a:spcAft>
                      </a:pPr>
                      <a:r>
                        <a:rPr lang="en-US" sz="1200" b="1" dirty="0">
                          <a:solidFill>
                            <a:schemeClr val="bg1"/>
                          </a:solidFill>
                          <a:effectLst/>
                          <a:latin typeface="Times New Roman"/>
                          <a:ea typeface="Times New Roman"/>
                        </a:rPr>
                        <a:t>PxSEL1=0, PxSEL0=1</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6FF99"/>
                    </a:solidFill>
                  </a:tcPr>
                </a:tc>
                <a:tc>
                  <a:txBody>
                    <a:bodyPr/>
                    <a:lstStyle/>
                    <a:p>
                      <a:pPr marL="0" marR="0" algn="ctr">
                        <a:spcBef>
                          <a:spcPts val="0"/>
                        </a:spcBef>
                        <a:spcAft>
                          <a:spcPts val="0"/>
                        </a:spcAft>
                      </a:pPr>
                      <a:r>
                        <a:rPr lang="en-US" sz="1200" b="1">
                          <a:solidFill>
                            <a:schemeClr val="bg1"/>
                          </a:solidFill>
                          <a:effectLst/>
                          <a:latin typeface="Times New Roman"/>
                          <a:ea typeface="Times New Roman"/>
                        </a:rPr>
                        <a:t>PxSEL1=1, PxSEL0=0</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6FF99"/>
                    </a:solidFill>
                  </a:tcPr>
                </a:tc>
                <a:tc>
                  <a:txBody>
                    <a:bodyPr/>
                    <a:lstStyle/>
                    <a:p>
                      <a:pPr marL="0" marR="0" algn="ctr">
                        <a:spcBef>
                          <a:spcPts val="0"/>
                        </a:spcBef>
                        <a:spcAft>
                          <a:spcPts val="0"/>
                        </a:spcAft>
                      </a:pPr>
                      <a:r>
                        <a:rPr lang="en-US" sz="1200" b="1" dirty="0">
                          <a:solidFill>
                            <a:schemeClr val="bg1"/>
                          </a:solidFill>
                          <a:effectLst/>
                          <a:latin typeface="Times New Roman"/>
                          <a:ea typeface="Times New Roman"/>
                        </a:rPr>
                        <a:t>PxSEL1=1, PxSEL0=1</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6FF99"/>
                    </a:solidFill>
                  </a:tcPr>
                </a:tc>
                <a:extLst>
                  <a:ext uri="{0D108BD9-81ED-4DB2-BD59-A6C34878D82A}">
                    <a16:rowId xmlns:a16="http://schemas.microsoft.com/office/drawing/2014/main" val="10000"/>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P1.0</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cs typeface="Times New Roman"/>
                        </a:rPr>
                        <a:t>Port</a:t>
                      </a:r>
                      <a:endParaRPr lang="en-US" sz="1100" b="1" dirty="0">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UCA0STE</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P1.1</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cs typeface="Times New Roman"/>
                        </a:rPr>
                        <a:t>Port</a:t>
                      </a:r>
                      <a:endParaRPr lang="en-US" sz="1100" b="1" dirty="0">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UCA0CLK</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159976">
                <a:tc>
                  <a:txBody>
                    <a:bodyPr/>
                    <a:lstStyle/>
                    <a:p>
                      <a:pPr marL="0" marR="0" algn="ctr">
                        <a:spcBef>
                          <a:spcPts val="0"/>
                        </a:spcBef>
                        <a:spcAft>
                          <a:spcPts val="0"/>
                        </a:spcAft>
                      </a:pPr>
                      <a:r>
                        <a:rPr lang="en-US" sz="1100" b="1" i="1" dirty="0">
                          <a:solidFill>
                            <a:schemeClr val="bg1"/>
                          </a:solidFill>
                          <a:effectLst/>
                          <a:latin typeface="Times New Roman"/>
                          <a:ea typeface="Times New Roman"/>
                        </a:rPr>
                        <a:t>P1.2</a:t>
                      </a:r>
                      <a:endParaRPr lang="en-US" sz="1100" b="1" dirty="0">
                        <a:solidFill>
                          <a:schemeClr val="bg1"/>
                        </a:solidFill>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i="1" dirty="0">
                          <a:solidFill>
                            <a:schemeClr val="bg1"/>
                          </a:solidFill>
                          <a:effectLst/>
                          <a:latin typeface="Times New Roman"/>
                          <a:ea typeface="Times New Roman"/>
                          <a:cs typeface="Times New Roman"/>
                        </a:rPr>
                        <a:t>Port</a:t>
                      </a:r>
                      <a:endParaRPr lang="en-US" sz="1100" b="1" dirty="0">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i="1">
                          <a:solidFill>
                            <a:schemeClr val="bg1"/>
                          </a:solidFill>
                          <a:effectLst/>
                          <a:latin typeface="Times New Roman"/>
                          <a:ea typeface="Times New Roman"/>
                        </a:rPr>
                        <a:t>UCA0RXD/UCA0SOMI</a:t>
                      </a:r>
                      <a:endParaRPr lang="en-US" sz="1100" b="1">
                        <a:solidFill>
                          <a:schemeClr val="bg1"/>
                        </a:solidFill>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159976">
                <a:tc>
                  <a:txBody>
                    <a:bodyPr/>
                    <a:lstStyle/>
                    <a:p>
                      <a:pPr marL="0" marR="0" algn="ctr">
                        <a:spcBef>
                          <a:spcPts val="0"/>
                        </a:spcBef>
                        <a:spcAft>
                          <a:spcPts val="0"/>
                        </a:spcAft>
                      </a:pPr>
                      <a:r>
                        <a:rPr lang="en-US" sz="1100" b="1" i="1" dirty="0">
                          <a:solidFill>
                            <a:schemeClr val="bg1"/>
                          </a:solidFill>
                          <a:effectLst/>
                          <a:latin typeface="Times New Roman"/>
                          <a:ea typeface="Times New Roman"/>
                        </a:rPr>
                        <a:t>P1.3</a:t>
                      </a:r>
                      <a:endParaRPr lang="en-US" sz="1100" b="1" dirty="0">
                        <a:solidFill>
                          <a:schemeClr val="bg1"/>
                        </a:solidFill>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i="1" dirty="0">
                          <a:solidFill>
                            <a:schemeClr val="bg1"/>
                          </a:solidFill>
                          <a:effectLst/>
                          <a:latin typeface="Times New Roman"/>
                          <a:ea typeface="Times New Roman"/>
                          <a:cs typeface="Times New Roman"/>
                        </a:rPr>
                        <a:t>Port</a:t>
                      </a:r>
                      <a:endParaRPr lang="en-US" sz="1100" b="1" dirty="0">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i="1">
                          <a:solidFill>
                            <a:schemeClr val="bg1"/>
                          </a:solidFill>
                          <a:effectLst/>
                          <a:latin typeface="Times New Roman"/>
                          <a:ea typeface="Times New Roman"/>
                        </a:rPr>
                        <a:t>UCA0TXD/UCA0SIMO</a:t>
                      </a:r>
                      <a:endParaRPr lang="en-US" sz="1100" b="1">
                        <a:solidFill>
                          <a:schemeClr val="bg1"/>
                        </a:solidFill>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P1.4</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cs typeface="Times New Roman"/>
                        </a:rPr>
                        <a:t>Port</a:t>
                      </a:r>
                      <a:endParaRPr lang="en-US" sz="1100" b="1" dirty="0">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UCB0STE</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P1.5</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cs typeface="Times New Roman"/>
                        </a:rPr>
                        <a:t>Port</a:t>
                      </a:r>
                      <a:endParaRPr lang="en-US" sz="1100" b="1" dirty="0">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UCB0CLK</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P1.6</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cs typeface="Times New Roman"/>
                        </a:rPr>
                        <a:t>Port</a:t>
                      </a:r>
                      <a:endParaRPr lang="en-US" sz="1100" b="1" dirty="0">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UCB0SIMO/UCB0SDA</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7"/>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P1.7</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cs typeface="Times New Roman"/>
                        </a:rPr>
                        <a:t>Port</a:t>
                      </a:r>
                      <a:endParaRPr lang="en-US" sz="1100" b="1">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UCB0SOMI/UCB0SCL</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8"/>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P2.0</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cs typeface="Times New Roman"/>
                        </a:rPr>
                        <a:t>Port</a:t>
                      </a:r>
                      <a:endParaRPr lang="en-US" sz="1100" b="1">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UCA1STE</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9"/>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P2.1</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cs typeface="Times New Roman"/>
                        </a:rPr>
                        <a:t>Port</a:t>
                      </a:r>
                      <a:endParaRPr lang="en-US" sz="1100" b="1">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UCA1CLK</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P2.2</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cs typeface="Times New Roman"/>
                        </a:rPr>
                        <a:t>Port</a:t>
                      </a:r>
                      <a:endParaRPr lang="en-US" sz="1100" b="1">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UCA1RXD/UCA1SOMI</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1"/>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P2.3</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cs typeface="Times New Roman"/>
                        </a:rPr>
                        <a:t>Port</a:t>
                      </a:r>
                      <a:endParaRPr lang="en-US" sz="1100" b="1">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UCA1TXD/UCA1SIMO</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2"/>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P2.4</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cs typeface="Times New Roman"/>
                        </a:rPr>
                        <a:t>Port</a:t>
                      </a:r>
                      <a:endParaRPr lang="en-US" sz="1100" b="1">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TA0.CCI1A</a:t>
                      </a:r>
                      <a:r>
                        <a:rPr lang="en-US" sz="1100" b="1" baseline="30000" dirty="0">
                          <a:solidFill>
                            <a:schemeClr val="bg1"/>
                          </a:solidFill>
                          <a:effectLst/>
                          <a:latin typeface="Times New Roman"/>
                          <a:ea typeface="Times New Roman"/>
                        </a:rPr>
                        <a:t>a</a:t>
                      </a:r>
                      <a:r>
                        <a:rPr lang="en-US" sz="1100" b="1" dirty="0">
                          <a:solidFill>
                            <a:schemeClr val="bg1"/>
                          </a:solidFill>
                          <a:effectLst/>
                          <a:latin typeface="Times New Roman"/>
                          <a:ea typeface="Times New Roman"/>
                        </a:rPr>
                        <a:t> / TA0.1</a:t>
                      </a:r>
                      <a:r>
                        <a:rPr lang="en-US" sz="1100" b="1" baseline="30000" dirty="0">
                          <a:solidFill>
                            <a:schemeClr val="bg1"/>
                          </a:solidFill>
                          <a:effectLst/>
                          <a:latin typeface="Times New Roman"/>
                          <a:ea typeface="Times New Roman"/>
                        </a:rPr>
                        <a:t>b</a:t>
                      </a:r>
                      <a:endParaRPr lang="en-US" sz="1100" b="1" dirty="0">
                        <a:solidFill>
                          <a:schemeClr val="bg1"/>
                        </a:solidFill>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3"/>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P2.5</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cs typeface="Times New Roman"/>
                        </a:rPr>
                        <a:t>Port</a:t>
                      </a:r>
                      <a:endParaRPr lang="en-US" sz="1100" b="1" dirty="0">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TA0.CCI2A</a:t>
                      </a:r>
                      <a:r>
                        <a:rPr lang="en-US" sz="1100" b="1" baseline="30000">
                          <a:solidFill>
                            <a:schemeClr val="bg1"/>
                          </a:solidFill>
                          <a:effectLst/>
                          <a:latin typeface="Times New Roman"/>
                          <a:ea typeface="Times New Roman"/>
                        </a:rPr>
                        <a:t>a</a:t>
                      </a:r>
                      <a:r>
                        <a:rPr lang="en-US" sz="1100" b="1">
                          <a:solidFill>
                            <a:schemeClr val="bg1"/>
                          </a:solidFill>
                          <a:effectLst/>
                          <a:latin typeface="Times New Roman"/>
                          <a:ea typeface="Times New Roman"/>
                        </a:rPr>
                        <a:t> / TA0.2</a:t>
                      </a:r>
                      <a:r>
                        <a:rPr lang="en-US" sz="1100" b="1" baseline="30000">
                          <a:solidFill>
                            <a:schemeClr val="bg1"/>
                          </a:solidFill>
                          <a:effectLst/>
                          <a:latin typeface="Times New Roman"/>
                          <a:ea typeface="Times New Roman"/>
                        </a:rPr>
                        <a:t>b</a:t>
                      </a:r>
                      <a:endParaRPr lang="en-US" sz="1100" b="1">
                        <a:solidFill>
                          <a:schemeClr val="bg1"/>
                        </a:solidFill>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4"/>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P2.6</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cs typeface="Times New Roman"/>
                        </a:rPr>
                        <a:t>Port</a:t>
                      </a:r>
                      <a:endParaRPr lang="en-US" sz="1100" b="1" dirty="0">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TA0.CCI3A</a:t>
                      </a:r>
                      <a:r>
                        <a:rPr lang="en-US" sz="1100" b="1" baseline="30000" dirty="0">
                          <a:solidFill>
                            <a:schemeClr val="bg1"/>
                          </a:solidFill>
                          <a:effectLst/>
                          <a:latin typeface="Times New Roman"/>
                          <a:ea typeface="Times New Roman"/>
                        </a:rPr>
                        <a:t>a</a:t>
                      </a:r>
                      <a:r>
                        <a:rPr lang="en-US" sz="1100" b="1" dirty="0">
                          <a:solidFill>
                            <a:schemeClr val="bg1"/>
                          </a:solidFill>
                          <a:effectLst/>
                          <a:latin typeface="Times New Roman"/>
                          <a:ea typeface="Times New Roman"/>
                        </a:rPr>
                        <a:t> / TA0.3</a:t>
                      </a:r>
                      <a:r>
                        <a:rPr lang="en-US" sz="1100" b="1" baseline="30000" dirty="0">
                          <a:solidFill>
                            <a:schemeClr val="bg1"/>
                          </a:solidFill>
                          <a:effectLst/>
                          <a:latin typeface="Times New Roman"/>
                          <a:ea typeface="Times New Roman"/>
                        </a:rPr>
                        <a:t>b</a:t>
                      </a:r>
                      <a:endParaRPr lang="en-US" sz="1100" b="1" dirty="0">
                        <a:solidFill>
                          <a:schemeClr val="bg1"/>
                        </a:solidFill>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5"/>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P2.7</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cs typeface="Times New Roman"/>
                        </a:rPr>
                        <a:t>Port</a:t>
                      </a:r>
                      <a:endParaRPr lang="en-US" sz="1100" b="1" dirty="0">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TA0.CCI4A</a:t>
                      </a:r>
                      <a:r>
                        <a:rPr lang="en-US" sz="1100" b="1" baseline="30000" dirty="0">
                          <a:solidFill>
                            <a:schemeClr val="bg1"/>
                          </a:solidFill>
                          <a:effectLst/>
                          <a:latin typeface="Times New Roman"/>
                          <a:ea typeface="Times New Roman"/>
                        </a:rPr>
                        <a:t>a</a:t>
                      </a:r>
                      <a:r>
                        <a:rPr lang="en-US" sz="1100" b="1" dirty="0">
                          <a:solidFill>
                            <a:schemeClr val="bg1"/>
                          </a:solidFill>
                          <a:effectLst/>
                          <a:latin typeface="Times New Roman"/>
                          <a:ea typeface="Times New Roman"/>
                        </a:rPr>
                        <a:t> / TA0.4</a:t>
                      </a:r>
                      <a:r>
                        <a:rPr lang="en-US" sz="1100" b="1" baseline="30000" dirty="0">
                          <a:solidFill>
                            <a:schemeClr val="bg1"/>
                          </a:solidFill>
                          <a:effectLst/>
                          <a:latin typeface="Times New Roman"/>
                          <a:ea typeface="Times New Roman"/>
                        </a:rPr>
                        <a:t>b</a:t>
                      </a:r>
                      <a:endParaRPr lang="en-US" sz="1100" b="1" dirty="0">
                        <a:solidFill>
                          <a:schemeClr val="bg1"/>
                        </a:solidFill>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6"/>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P3.0</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cs typeface="Times New Roman"/>
                        </a:rPr>
                        <a:t>Port</a:t>
                      </a:r>
                      <a:endParaRPr lang="en-US" sz="1100" b="1" dirty="0">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UCA2STE</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7"/>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P3.1</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cs typeface="Times New Roman"/>
                        </a:rPr>
                        <a:t>Port</a:t>
                      </a:r>
                      <a:endParaRPr lang="en-US" sz="1100" b="1" dirty="0">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UCA2CLK</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8"/>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P3.2</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cs typeface="Times New Roman"/>
                        </a:rPr>
                        <a:t>Port</a:t>
                      </a:r>
                      <a:endParaRPr lang="en-US" sz="1100" b="1">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UCA2RXD/UCA2SOMI</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9"/>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P3.3</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cs typeface="Times New Roman"/>
                        </a:rPr>
                        <a:t>Port</a:t>
                      </a:r>
                      <a:endParaRPr lang="en-US" sz="1100" b="1">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UCA2TXD/UCA2SIMO</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0"/>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P3.4</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cs typeface="Times New Roman"/>
                        </a:rPr>
                        <a:t>Port</a:t>
                      </a:r>
                      <a:endParaRPr lang="en-US" sz="1100" b="1">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UCB2STE</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1"/>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P3.5</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cs typeface="Times New Roman"/>
                        </a:rPr>
                        <a:t>Port</a:t>
                      </a:r>
                      <a:endParaRPr lang="en-US" sz="1100" b="1">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UCB2CLK</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2"/>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P3.6</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cs typeface="Times New Roman"/>
                        </a:rPr>
                        <a:t>Port</a:t>
                      </a:r>
                      <a:endParaRPr lang="en-US" sz="1100" b="1">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UCB2SIMO/UCB2SDA</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3"/>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P3.7</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cs typeface="Times New Roman"/>
                        </a:rPr>
                        <a:t>Port</a:t>
                      </a:r>
                      <a:endParaRPr lang="en-US" sz="1100" b="1">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UCB2SOMI/UCB2SCL</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4"/>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P4.0</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cs typeface="Times New Roman"/>
                        </a:rPr>
                        <a:t>Port</a:t>
                      </a:r>
                      <a:endParaRPr lang="en-US" sz="1100" b="1">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A13</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5"/>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P4.1</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cs typeface="Times New Roman"/>
                        </a:rPr>
                        <a:t>Port</a:t>
                      </a:r>
                      <a:endParaRPr lang="en-US" sz="1100" b="1">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A12</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6"/>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P4.2</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cs typeface="Times New Roman"/>
                        </a:rPr>
                        <a:t>Port</a:t>
                      </a:r>
                      <a:endParaRPr lang="en-US" sz="1100" b="1">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err="1">
                          <a:solidFill>
                            <a:schemeClr val="bg1"/>
                          </a:solidFill>
                          <a:effectLst/>
                          <a:latin typeface="Times New Roman"/>
                          <a:ea typeface="Times New Roman"/>
                        </a:rPr>
                        <a:t>ACLK</a:t>
                      </a:r>
                      <a:r>
                        <a:rPr lang="en-US" sz="1100" b="1" baseline="30000" dirty="0" err="1">
                          <a:solidFill>
                            <a:schemeClr val="bg1"/>
                          </a:solidFill>
                          <a:effectLst/>
                          <a:latin typeface="Times New Roman"/>
                          <a:ea typeface="Times New Roman"/>
                        </a:rPr>
                        <a:t>b</a:t>
                      </a:r>
                      <a:endParaRPr lang="en-US" sz="1100" b="1" dirty="0">
                        <a:solidFill>
                          <a:schemeClr val="bg1"/>
                        </a:solidFill>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TA2CLK</a:t>
                      </a:r>
                      <a:r>
                        <a:rPr lang="en-US" sz="1100" b="1" baseline="30000">
                          <a:solidFill>
                            <a:schemeClr val="bg1"/>
                          </a:solidFill>
                          <a:effectLst/>
                          <a:latin typeface="Times New Roman"/>
                          <a:ea typeface="Times New Roman"/>
                        </a:rPr>
                        <a:t>a</a:t>
                      </a:r>
                      <a:endParaRPr lang="en-US" sz="1100" b="1">
                        <a:solidFill>
                          <a:schemeClr val="bg1"/>
                        </a:solidFill>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A11</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7"/>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P4.3</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cs typeface="Times New Roman"/>
                        </a:rPr>
                        <a:t>Port</a:t>
                      </a:r>
                      <a:endParaRPr lang="en-US" sz="1100" b="1">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err="1">
                          <a:solidFill>
                            <a:schemeClr val="bg1"/>
                          </a:solidFill>
                          <a:effectLst/>
                          <a:latin typeface="Times New Roman"/>
                          <a:ea typeface="Times New Roman"/>
                        </a:rPr>
                        <a:t>MCLK</a:t>
                      </a:r>
                      <a:r>
                        <a:rPr lang="en-US" sz="1100" b="1" baseline="30000" dirty="0" err="1">
                          <a:solidFill>
                            <a:schemeClr val="bg1"/>
                          </a:solidFill>
                          <a:effectLst/>
                          <a:latin typeface="Times New Roman"/>
                          <a:ea typeface="Times New Roman"/>
                        </a:rPr>
                        <a:t>b</a:t>
                      </a:r>
                      <a:endParaRPr lang="en-US" sz="1100" b="1" dirty="0">
                        <a:solidFill>
                          <a:schemeClr val="bg1"/>
                        </a:solidFill>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RTCCLK</a:t>
                      </a:r>
                      <a:r>
                        <a:rPr lang="en-US" sz="1100" b="1" baseline="30000">
                          <a:solidFill>
                            <a:schemeClr val="bg1"/>
                          </a:solidFill>
                          <a:effectLst/>
                          <a:latin typeface="Times New Roman"/>
                          <a:ea typeface="Times New Roman"/>
                        </a:rPr>
                        <a:t>b</a:t>
                      </a:r>
                      <a:endParaRPr lang="en-US" sz="1100" b="1">
                        <a:solidFill>
                          <a:schemeClr val="bg1"/>
                        </a:solidFill>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A10</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8"/>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P4.4</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cs typeface="Times New Roman"/>
                        </a:rPr>
                        <a:t>Port</a:t>
                      </a:r>
                      <a:endParaRPr lang="en-US" sz="1100" b="1">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err="1">
                          <a:solidFill>
                            <a:schemeClr val="bg1"/>
                          </a:solidFill>
                          <a:effectLst/>
                          <a:latin typeface="Times New Roman"/>
                          <a:ea typeface="Times New Roman"/>
                        </a:rPr>
                        <a:t>HSMCLK</a:t>
                      </a:r>
                      <a:r>
                        <a:rPr lang="en-US" sz="1100" b="1" baseline="30000" dirty="0" err="1">
                          <a:solidFill>
                            <a:schemeClr val="bg1"/>
                          </a:solidFill>
                          <a:effectLst/>
                          <a:latin typeface="Times New Roman"/>
                          <a:ea typeface="Times New Roman"/>
                        </a:rPr>
                        <a:t>b</a:t>
                      </a:r>
                      <a:endParaRPr lang="en-US" sz="1100" b="1" dirty="0">
                        <a:solidFill>
                          <a:schemeClr val="bg1"/>
                        </a:solidFill>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SVMHOUT</a:t>
                      </a:r>
                      <a:r>
                        <a:rPr lang="en-US" sz="1100" b="1" baseline="30000">
                          <a:solidFill>
                            <a:schemeClr val="bg1"/>
                          </a:solidFill>
                          <a:effectLst/>
                          <a:latin typeface="Times New Roman"/>
                          <a:ea typeface="Times New Roman"/>
                        </a:rPr>
                        <a:t>b</a:t>
                      </a:r>
                      <a:endParaRPr lang="en-US" sz="1100" b="1">
                        <a:solidFill>
                          <a:schemeClr val="bg1"/>
                        </a:solidFill>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A9</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9"/>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P4.5</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cs typeface="Times New Roman"/>
                        </a:rPr>
                        <a:t>Port</a:t>
                      </a:r>
                      <a:endParaRPr lang="en-US" sz="1100" b="1">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A8</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30"/>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P4.6</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solidFill>
                            <a:schemeClr val="bg1"/>
                          </a:solidFill>
                          <a:effectLst/>
                          <a:latin typeface="Times New Roman"/>
                          <a:ea typeface="Times New Roman"/>
                          <a:cs typeface="Times New Roman"/>
                        </a:rPr>
                        <a:t>Port</a:t>
                      </a:r>
                      <a:endParaRPr lang="en-US" sz="1100" b="1">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A7</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31"/>
                  </a:ext>
                </a:extLst>
              </a:tr>
              <a:tr h="159976">
                <a:tc>
                  <a:txBody>
                    <a:bodyPr/>
                    <a:lstStyle/>
                    <a:p>
                      <a:pPr marL="0" marR="0" algn="ctr">
                        <a:spcBef>
                          <a:spcPts val="0"/>
                        </a:spcBef>
                        <a:spcAft>
                          <a:spcPts val="0"/>
                        </a:spcAft>
                      </a:pPr>
                      <a:r>
                        <a:rPr lang="en-US" sz="1100" b="1" dirty="0">
                          <a:solidFill>
                            <a:schemeClr val="bg1"/>
                          </a:solidFill>
                          <a:effectLst/>
                          <a:latin typeface="Times New Roman"/>
                          <a:ea typeface="Times New Roman"/>
                        </a:rPr>
                        <a:t>P4.7</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cs typeface="Times New Roman"/>
                        </a:rPr>
                        <a:t>Port</a:t>
                      </a:r>
                      <a:endParaRPr lang="en-US" sz="1100" b="1" dirty="0">
                        <a:solidFill>
                          <a:schemeClr val="bg1"/>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solidFill>
                            <a:schemeClr val="bg1"/>
                          </a:solidFill>
                          <a:effectLst/>
                          <a:latin typeface="Times New Roman"/>
                          <a:ea typeface="Times New Roman"/>
                        </a:rPr>
                        <a:t>A6</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32"/>
                  </a:ext>
                </a:extLst>
              </a:tr>
            </a:tbl>
          </a:graphicData>
        </a:graphic>
      </p:graphicFrame>
      <p:sp>
        <p:nvSpPr>
          <p:cNvPr id="2" name="Title 1"/>
          <p:cNvSpPr>
            <a:spLocks noGrp="1"/>
          </p:cNvSpPr>
          <p:nvPr>
            <p:ph type="title"/>
          </p:nvPr>
        </p:nvSpPr>
        <p:spPr>
          <a:xfrm>
            <a:off x="457200" y="-88471"/>
            <a:ext cx="8229600" cy="400110"/>
          </a:xfrm>
          <a:noFill/>
          <a:extLst/>
        </p:spPr>
        <p:txBody>
          <a:bodyPr wrap="square" rtlCol="0">
            <a:spAutoFit/>
          </a:bodyPr>
          <a:lstStyle/>
          <a:p>
            <a:r>
              <a:rPr lang="en-US" sz="2000" b="1" kern="1200" dirty="0">
                <a:solidFill>
                  <a:srgbClr val="FF00FF"/>
                </a:solidFill>
                <a:latin typeface="Times New Roman" panose="02020603050405020304" pitchFamily="18" charset="0"/>
                <a:ea typeface="+mn-ea"/>
                <a:cs typeface="Times New Roman" panose="02020603050405020304" pitchFamily="18" charset="0"/>
              </a:rPr>
              <a:t>Partial Table of Alternate Pin Functions</a:t>
            </a:r>
          </a:p>
        </p:txBody>
      </p:sp>
      <p:sp>
        <p:nvSpPr>
          <p:cNvPr id="4" name="Rectangle 3"/>
          <p:cNvSpPr/>
          <p:nvPr/>
        </p:nvSpPr>
        <p:spPr>
          <a:xfrm>
            <a:off x="152400" y="6040812"/>
            <a:ext cx="8991600"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smtClean="0">
                <a:ln>
                  <a:noFill/>
                </a:ln>
                <a:solidFill>
                  <a:srgbClr val="FF00FF"/>
                </a:solidFill>
                <a:effectLst/>
                <a:uLnTx/>
                <a:uFillTx/>
                <a:latin typeface="Times New Roman" panose="02020603050405020304" pitchFamily="18" charset="0"/>
                <a:ea typeface="+mn-ea"/>
                <a:cs typeface="Times New Roman" panose="02020603050405020304" pitchFamily="18" charset="0"/>
              </a:rPr>
              <a:t>SEL1 </a:t>
            </a:r>
            <a:r>
              <a:rPr kumimoji="0" lang="en-US" altLang="en-US" sz="1600" b="1" i="0"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and SEL0 bits on the MSP432 specify alternate </a:t>
            </a:r>
            <a:r>
              <a:rPr kumimoji="0" lang="en-US" altLang="en-US" sz="1600" b="1" i="0" u="none" strike="noStrike" kern="1200" cap="none" spc="0" normalizeH="0" baseline="0" noProof="0" dirty="0" smtClean="0">
                <a:ln>
                  <a:noFill/>
                </a:ln>
                <a:solidFill>
                  <a:srgbClr val="FF00FF"/>
                </a:solidFill>
                <a:effectLst/>
                <a:uLnTx/>
                <a:uFillTx/>
                <a:latin typeface="Times New Roman" panose="02020603050405020304" pitchFamily="18" charset="0"/>
                <a:ea typeface="+mn-ea"/>
                <a:cs typeface="Times New Roman" panose="02020603050405020304" pitchFamily="18" charset="0"/>
              </a:rPr>
              <a:t>functions.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1" i="1" u="none" strike="noStrike" kern="1200" cap="none" spc="0" normalizeH="0" baseline="0" noProof="0" dirty="0" smtClean="0">
                <a:ln>
                  <a:noFill/>
                </a:ln>
                <a:solidFill>
                  <a:srgbClr val="FF00FF"/>
                </a:solidFill>
                <a:effectLst/>
                <a:uLnTx/>
                <a:uFillTx/>
                <a:latin typeface="Times New Roman" panose="02020603050405020304" pitchFamily="18" charset="0"/>
                <a:ea typeface="+mn-ea"/>
                <a:cs typeface="Times New Roman" panose="02020603050405020304" pitchFamily="18" charset="0"/>
              </a:rPr>
              <a:t>P1.2 </a:t>
            </a:r>
            <a:r>
              <a:rPr kumimoji="0" lang="en-US" altLang="en-US" sz="1600" b="1" i="0"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and </a:t>
            </a:r>
            <a:r>
              <a:rPr kumimoji="0" lang="en-US" altLang="en-US" sz="1600" b="1" i="1"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P1.3 </a:t>
            </a:r>
            <a:r>
              <a:rPr kumimoji="0" lang="en-US" altLang="en-US" sz="1600" b="1" i="0"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 are hardwired to the serial </a:t>
            </a:r>
            <a:r>
              <a:rPr kumimoji="0" lang="en-US" altLang="en-US" sz="1600" b="1" i="0" u="none" strike="noStrike" kern="1200" cap="none" spc="0" normalizeH="0" baseline="0" noProof="0" dirty="0" smtClean="0">
                <a:ln>
                  <a:noFill/>
                </a:ln>
                <a:solidFill>
                  <a:srgbClr val="FF00FF"/>
                </a:solidFill>
                <a:effectLst/>
                <a:uLnTx/>
                <a:uFillTx/>
                <a:latin typeface="Times New Roman" panose="02020603050405020304" pitchFamily="18" charset="0"/>
                <a:ea typeface="+mn-ea"/>
                <a:cs typeface="Times New Roman" panose="02020603050405020304" pitchFamily="18" charset="0"/>
              </a:rPr>
              <a:t>port to USB interface.</a:t>
            </a:r>
            <a:endParaRPr kumimoji="0" lang="en-US" sz="1600" b="1" i="0"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endParaRPr>
          </a:p>
        </p:txBody>
      </p:sp>
      <p:sp>
        <p:nvSpPr>
          <p:cNvPr id="5" name="TextBox 4"/>
          <p:cNvSpPr txBox="1"/>
          <p:nvPr/>
        </p:nvSpPr>
        <p:spPr>
          <a:xfrm rot="16200000">
            <a:off x="-1305370" y="2780763"/>
            <a:ext cx="32766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Times New Roman" panose="02020603050405020304" pitchFamily="18" charset="0"/>
              </a:rPr>
              <a:t>Table 4.1 in Valvano’s textbook </a:t>
            </a:r>
          </a:p>
        </p:txBody>
      </p:sp>
      <p:sp>
        <p:nvSpPr>
          <p:cNvPr id="6" name="TextBox 5"/>
          <p:cNvSpPr txBox="1"/>
          <p:nvPr/>
        </p:nvSpPr>
        <p:spPr>
          <a:xfrm>
            <a:off x="1411478" y="152400"/>
            <a:ext cx="62247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rPr>
              <a:t>Default                   Primary               Secondary           Tertiary</a:t>
            </a:r>
            <a:endParaRPr kumimoji="0" lang="en-US" sz="1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7" name="Rectangle 6"/>
          <p:cNvSpPr/>
          <p:nvPr/>
        </p:nvSpPr>
        <p:spPr>
          <a:xfrm>
            <a:off x="0" y="6611779"/>
            <a:ext cx="9144000" cy="253916"/>
          </a:xfrm>
          <a:prstGeom prst="rect">
            <a:avLst/>
          </a:prstGeom>
          <a:solidFill>
            <a:schemeClr val="bg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smtClean="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endPar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endParaRPr>
          </a:p>
        </p:txBody>
      </p:sp>
      <p:grpSp>
        <p:nvGrpSpPr>
          <p:cNvPr id="42" name="Group 41"/>
          <p:cNvGrpSpPr/>
          <p:nvPr/>
        </p:nvGrpSpPr>
        <p:grpSpPr>
          <a:xfrm>
            <a:off x="5257800" y="1905000"/>
            <a:ext cx="3611291" cy="1905000"/>
            <a:chOff x="1157600" y="2834640"/>
            <a:chExt cx="3926244" cy="1965960"/>
          </a:xfrm>
        </p:grpSpPr>
        <p:sp>
          <p:nvSpPr>
            <p:cNvPr id="43" name="Rectangle 42"/>
            <p:cNvSpPr/>
            <p:nvPr/>
          </p:nvSpPr>
          <p:spPr>
            <a:xfrm>
              <a:off x="1212003" y="2873188"/>
              <a:ext cx="3028688" cy="1927412"/>
            </a:xfrm>
            <a:prstGeom prst="rect">
              <a:avLst/>
            </a:prstGeom>
            <a:solidFill>
              <a:srgbClr val="FF6600"/>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4" name="Rectangle 43"/>
            <p:cNvSpPr/>
            <p:nvPr/>
          </p:nvSpPr>
          <p:spPr>
            <a:xfrm>
              <a:off x="3424280" y="3595968"/>
              <a:ext cx="646441" cy="1156447"/>
            </a:xfrm>
            <a:prstGeom prst="rect">
              <a:avLst/>
            </a:prstGeom>
            <a:solidFill>
              <a:srgbClr val="00FF00"/>
            </a:solidFill>
            <a:ln w="38100">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cxnSp>
          <p:nvCxnSpPr>
            <p:cNvPr id="45" name="Straight Connector 44"/>
            <p:cNvCxnSpPr/>
            <p:nvPr/>
          </p:nvCxnSpPr>
          <p:spPr>
            <a:xfrm>
              <a:off x="3801370" y="3355041"/>
              <a:ext cx="0" cy="24092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909110" y="3355041"/>
              <a:ext cx="0" cy="24092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086378" y="3781481"/>
              <a:ext cx="441735" cy="57822"/>
              <a:chOff x="2057400" y="4191000"/>
              <a:chExt cx="624840" cy="91440"/>
            </a:xfrm>
          </p:grpSpPr>
          <p:cxnSp>
            <p:nvCxnSpPr>
              <p:cNvPr id="72" name="Straight Connector 71"/>
              <p:cNvCxnSpPr/>
              <p:nvPr/>
            </p:nvCxnSpPr>
            <p:spPr>
              <a:xfrm>
                <a:off x="2057400" y="4224020"/>
                <a:ext cx="533400" cy="0"/>
              </a:xfrm>
              <a:prstGeom prst="line">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2590800" y="4191000"/>
                <a:ext cx="91440" cy="91440"/>
              </a:xfrm>
              <a:prstGeom prst="ellipse">
                <a:avLst/>
              </a:prstGeom>
              <a:solidFill>
                <a:schemeClr val="tx1">
                  <a:lumMod val="65000"/>
                  <a:lumOff val="3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grpSp>
        <p:grpSp>
          <p:nvGrpSpPr>
            <p:cNvPr id="48" name="Group 47"/>
            <p:cNvGrpSpPr/>
            <p:nvPr/>
          </p:nvGrpSpPr>
          <p:grpSpPr>
            <a:xfrm>
              <a:off x="3086378" y="3998083"/>
              <a:ext cx="441735" cy="57822"/>
              <a:chOff x="2057400" y="4191000"/>
              <a:chExt cx="624840" cy="91440"/>
            </a:xfrm>
          </p:grpSpPr>
          <p:cxnSp>
            <p:nvCxnSpPr>
              <p:cNvPr id="70" name="Straight Connector 69"/>
              <p:cNvCxnSpPr/>
              <p:nvPr/>
            </p:nvCxnSpPr>
            <p:spPr>
              <a:xfrm>
                <a:off x="2057400" y="4224020"/>
                <a:ext cx="533400" cy="0"/>
              </a:xfrm>
              <a:prstGeom prst="line">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2590800" y="4191000"/>
                <a:ext cx="91440" cy="91440"/>
              </a:xfrm>
              <a:prstGeom prst="ellipse">
                <a:avLst/>
              </a:prstGeom>
              <a:solidFill>
                <a:schemeClr val="tx1">
                  <a:lumMod val="65000"/>
                  <a:lumOff val="3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grpSp>
        <p:grpSp>
          <p:nvGrpSpPr>
            <p:cNvPr id="49" name="Group 48"/>
            <p:cNvGrpSpPr/>
            <p:nvPr/>
          </p:nvGrpSpPr>
          <p:grpSpPr>
            <a:xfrm>
              <a:off x="3086378" y="4230639"/>
              <a:ext cx="441735" cy="57822"/>
              <a:chOff x="2057400" y="4191000"/>
              <a:chExt cx="624840" cy="91440"/>
            </a:xfrm>
          </p:grpSpPr>
          <p:cxnSp>
            <p:nvCxnSpPr>
              <p:cNvPr id="68" name="Straight Connector 67"/>
              <p:cNvCxnSpPr/>
              <p:nvPr/>
            </p:nvCxnSpPr>
            <p:spPr>
              <a:xfrm>
                <a:off x="2057400" y="4224020"/>
                <a:ext cx="533400" cy="0"/>
              </a:xfrm>
              <a:prstGeom prst="line">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2590800" y="4191000"/>
                <a:ext cx="91440" cy="91440"/>
              </a:xfrm>
              <a:prstGeom prst="ellipse">
                <a:avLst/>
              </a:prstGeom>
              <a:solidFill>
                <a:schemeClr val="tx1">
                  <a:lumMod val="65000"/>
                  <a:lumOff val="3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grpSp>
        <p:grpSp>
          <p:nvGrpSpPr>
            <p:cNvPr id="50" name="Group 49"/>
            <p:cNvGrpSpPr/>
            <p:nvPr/>
          </p:nvGrpSpPr>
          <p:grpSpPr>
            <a:xfrm>
              <a:off x="3083571" y="4471566"/>
              <a:ext cx="441735" cy="57822"/>
              <a:chOff x="2057400" y="4191000"/>
              <a:chExt cx="624840" cy="91440"/>
            </a:xfrm>
          </p:grpSpPr>
          <p:cxnSp>
            <p:nvCxnSpPr>
              <p:cNvPr id="66" name="Straight Connector 65"/>
              <p:cNvCxnSpPr/>
              <p:nvPr/>
            </p:nvCxnSpPr>
            <p:spPr>
              <a:xfrm>
                <a:off x="2057400" y="4224020"/>
                <a:ext cx="533400" cy="0"/>
              </a:xfrm>
              <a:prstGeom prst="line">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2590800" y="4191000"/>
                <a:ext cx="91440" cy="91440"/>
              </a:xfrm>
              <a:prstGeom prst="ellipse">
                <a:avLst/>
              </a:prstGeom>
              <a:solidFill>
                <a:schemeClr val="tx1">
                  <a:lumMod val="65000"/>
                  <a:lumOff val="3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grpSp>
        <p:sp>
          <p:nvSpPr>
            <p:cNvPr id="51" name="TextBox 50"/>
            <p:cNvSpPr txBox="1"/>
            <p:nvPr/>
          </p:nvSpPr>
          <p:spPr>
            <a:xfrm>
              <a:off x="1610498" y="3636318"/>
              <a:ext cx="143500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General Purpose I/O</a:t>
              </a:r>
              <a:endPar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2" name="TextBox 51"/>
            <p:cNvSpPr txBox="1"/>
            <p:nvPr/>
          </p:nvSpPr>
          <p:spPr>
            <a:xfrm>
              <a:off x="1285659" y="3843176"/>
              <a:ext cx="176522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Primary Module Function</a:t>
              </a:r>
              <a:endPar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3" name="TextBox 52"/>
            <p:cNvSpPr txBox="1"/>
            <p:nvPr/>
          </p:nvSpPr>
          <p:spPr>
            <a:xfrm>
              <a:off x="1157600" y="4076875"/>
              <a:ext cx="189186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Secondary Module Function</a:t>
              </a:r>
              <a:endPar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4" name="TextBox 53"/>
            <p:cNvSpPr txBox="1"/>
            <p:nvPr/>
          </p:nvSpPr>
          <p:spPr>
            <a:xfrm>
              <a:off x="1298989" y="4331008"/>
              <a:ext cx="176522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Tertiary Module Function</a:t>
              </a:r>
              <a:endPar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5" name="TextBox 54"/>
            <p:cNvSpPr txBox="1"/>
            <p:nvPr/>
          </p:nvSpPr>
          <p:spPr>
            <a:xfrm>
              <a:off x="3232862" y="3556000"/>
              <a:ext cx="25519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rPr>
                <a:t>0</a:t>
              </a:r>
              <a:endParaRPr kumimoji="0" lang="en-US" sz="11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56" name="TextBox 55"/>
            <p:cNvSpPr txBox="1"/>
            <p:nvPr/>
          </p:nvSpPr>
          <p:spPr>
            <a:xfrm>
              <a:off x="3223065" y="3788555"/>
              <a:ext cx="25519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rPr>
                <a:t>1</a:t>
              </a:r>
              <a:endParaRPr kumimoji="0" lang="en-US" sz="11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57" name="TextBox 56"/>
            <p:cNvSpPr txBox="1"/>
            <p:nvPr/>
          </p:nvSpPr>
          <p:spPr>
            <a:xfrm>
              <a:off x="3215109" y="4012956"/>
              <a:ext cx="25519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rPr>
                <a:t>2</a:t>
              </a:r>
              <a:endParaRPr kumimoji="0" lang="en-US" sz="11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58" name="TextBox 57"/>
            <p:cNvSpPr txBox="1"/>
            <p:nvPr/>
          </p:nvSpPr>
          <p:spPr>
            <a:xfrm>
              <a:off x="3205927" y="4253883"/>
              <a:ext cx="25519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rPr>
                <a:t>3</a:t>
              </a:r>
              <a:endParaRPr kumimoji="0" lang="en-US" sz="11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59" name="TextBox 58"/>
            <p:cNvSpPr txBox="1"/>
            <p:nvPr/>
          </p:nvSpPr>
          <p:spPr>
            <a:xfrm>
              <a:off x="2877816" y="2964863"/>
              <a:ext cx="1362874"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MUX bits of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PxSEL0 &amp; PxSEL1</a:t>
              </a:r>
              <a:endPar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60" name="Rectangle 59"/>
            <p:cNvSpPr/>
            <p:nvPr/>
          </p:nvSpPr>
          <p:spPr>
            <a:xfrm>
              <a:off x="4279892" y="4122794"/>
              <a:ext cx="107740" cy="254134"/>
            </a:xfrm>
            <a:prstGeom prst="rect">
              <a:avLst/>
            </a:prstGeom>
            <a:solidFill>
              <a:srgbClr val="FF00FF"/>
            </a:solidFill>
            <a:ln w="28575">
              <a:solidFill>
                <a:srgbClr val="FF00FF"/>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61" name="TextBox 60"/>
            <p:cNvSpPr txBox="1"/>
            <p:nvPr/>
          </p:nvSpPr>
          <p:spPr>
            <a:xfrm>
              <a:off x="4209887" y="4396437"/>
              <a:ext cx="87395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Pin of Chip</a:t>
              </a:r>
              <a:endPar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cxnSp>
          <p:nvCxnSpPr>
            <p:cNvPr id="62" name="Straight Connector 61"/>
            <p:cNvCxnSpPr/>
            <p:nvPr/>
          </p:nvCxnSpPr>
          <p:spPr>
            <a:xfrm flipH="1">
              <a:off x="1238411" y="2857126"/>
              <a:ext cx="3038273"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1206937" y="2834640"/>
              <a:ext cx="31474" cy="196596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4260291" y="2834640"/>
              <a:ext cx="0" cy="196596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222019" y="4800600"/>
              <a:ext cx="3038273"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35949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fontAlgn="base">
              <a:spcAft>
                <a:spcPct val="0"/>
              </a:spcAft>
            </a:pPr>
            <a:r>
              <a:rPr lang="en-US" sz="3200" b="1" dirty="0">
                <a:solidFill>
                  <a:srgbClr val="FF00FF"/>
                </a:solidFill>
                <a:latin typeface="Times New Roman" panose="02020603050405020304" pitchFamily="18" charset="0"/>
                <a:ea typeface="+mn-ea"/>
                <a:cs typeface="Times New Roman" panose="02020603050405020304" pitchFamily="18" charset="0"/>
              </a:rPr>
              <a:t>Switch Bounce</a:t>
            </a:r>
          </a:p>
        </p:txBody>
      </p:sp>
      <p:sp>
        <p:nvSpPr>
          <p:cNvPr id="4" name="Rectangle 3"/>
          <p:cNvSpPr/>
          <p:nvPr/>
        </p:nvSpPr>
        <p:spPr>
          <a:xfrm>
            <a:off x="127000" y="584200"/>
            <a:ext cx="868680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00FF00"/>
                </a:solidFill>
                <a:effectLst/>
                <a:uLnTx/>
                <a:uFillTx/>
                <a:latin typeface="Calibri"/>
                <a:ea typeface="+mn-ea"/>
                <a:cs typeface="+mn-cs"/>
              </a:rPr>
              <a:t>A</a:t>
            </a:r>
            <a:r>
              <a:rPr kumimoji="0" lang="en-US" sz="2200" b="0" i="0" u="none" strike="noStrike" kern="1200" cap="none" spc="0" normalizeH="0" baseline="0" noProof="0" dirty="0" smtClean="0">
                <a:ln>
                  <a:noFill/>
                </a:ln>
                <a:solidFill>
                  <a:srgbClr val="00FF00"/>
                </a:solidFill>
                <a:effectLst/>
                <a:uLnTx/>
                <a:uFillTx/>
                <a:latin typeface="Calibri"/>
                <a:ea typeface="+mn-ea"/>
                <a:cs typeface="+mn-cs"/>
              </a:rPr>
              <a:t> hardware approach to controlling switch bounce</a:t>
            </a:r>
          </a:p>
        </p:txBody>
      </p:sp>
      <p:sp>
        <p:nvSpPr>
          <p:cNvPr id="3" name="Rectangle 2"/>
          <p:cNvSpPr/>
          <p:nvPr/>
        </p:nvSpPr>
        <p:spPr>
          <a:xfrm>
            <a:off x="1741938" y="6550223"/>
            <a:ext cx="725805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FF00"/>
                </a:solidFill>
                <a:effectLst/>
                <a:uLnTx/>
                <a:uFillTx/>
                <a:latin typeface="Calibri"/>
                <a:ea typeface="+mn-ea"/>
                <a:cs typeface="+mn-cs"/>
              </a:rPr>
              <a:t>http://web.engr.oregonstate.edu/~traylor/ece473/lectures/debounce.pdf</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43000"/>
            <a:ext cx="8771388"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9561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47664"/>
            <a:ext cx="8229600" cy="25876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fontAlgn="base">
              <a:spcAft>
                <a:spcPct val="0"/>
              </a:spcAft>
            </a:pPr>
            <a:r>
              <a:rPr lang="en-US" sz="3200" b="1" dirty="0">
                <a:solidFill>
                  <a:srgbClr val="FF00FF"/>
                </a:solidFill>
                <a:latin typeface="Times New Roman" panose="02020603050405020304" pitchFamily="18" charset="0"/>
                <a:ea typeface="+mn-ea"/>
                <a:cs typeface="Times New Roman" panose="02020603050405020304" pitchFamily="18" charset="0"/>
              </a:rPr>
              <a:t>Switch bounce delays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219200"/>
            <a:ext cx="7222513" cy="471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22813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2219" y="-20660"/>
            <a:ext cx="9147706" cy="687866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 name="Rectangle 4"/>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smtClean="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endPar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endParaRPr>
          </a:p>
        </p:txBody>
      </p:sp>
      <p:sp>
        <p:nvSpPr>
          <p:cNvPr id="77" name="Title 1"/>
          <p:cNvSpPr>
            <a:spLocks noGrp="1"/>
          </p:cNvSpPr>
          <p:nvPr>
            <p:ph type="title"/>
          </p:nvPr>
        </p:nvSpPr>
        <p:spPr>
          <a:xfrm>
            <a:off x="412318" y="-39247"/>
            <a:ext cx="8229600" cy="381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r>
              <a:rPr lang="en-US" sz="2800" b="1" kern="1200" dirty="0">
                <a:solidFill>
                  <a:srgbClr val="FF00FF"/>
                </a:solidFill>
                <a:latin typeface="Times New Roman" panose="02020603050405020304" pitchFamily="18" charset="0"/>
                <a:ea typeface="+mn-ea"/>
                <a:cs typeface="Times New Roman" panose="02020603050405020304" pitchFamily="18" charset="0"/>
              </a:rPr>
              <a:t>Switch Bounce</a:t>
            </a:r>
          </a:p>
        </p:txBody>
      </p:sp>
      <p:grpSp>
        <p:nvGrpSpPr>
          <p:cNvPr id="102" name="Group 101"/>
          <p:cNvGrpSpPr/>
          <p:nvPr/>
        </p:nvGrpSpPr>
        <p:grpSpPr>
          <a:xfrm>
            <a:off x="7582558" y="176195"/>
            <a:ext cx="1373899" cy="1532143"/>
            <a:chOff x="7589044" y="110814"/>
            <a:chExt cx="1677537" cy="1815543"/>
          </a:xfrm>
        </p:grpSpPr>
        <p:grpSp>
          <p:nvGrpSpPr>
            <p:cNvPr id="78" name="Group 77"/>
            <p:cNvGrpSpPr/>
            <p:nvPr/>
          </p:nvGrpSpPr>
          <p:grpSpPr>
            <a:xfrm>
              <a:off x="7589044" y="110814"/>
              <a:ext cx="1554956" cy="1815543"/>
              <a:chOff x="7621701" y="125569"/>
              <a:chExt cx="1554956" cy="1815543"/>
            </a:xfrm>
          </p:grpSpPr>
          <p:sp>
            <p:nvSpPr>
              <p:cNvPr id="79" name="Line 31"/>
              <p:cNvSpPr>
                <a:spLocks noChangeShapeType="1"/>
              </p:cNvSpPr>
              <p:nvPr/>
            </p:nvSpPr>
            <p:spPr bwMode="auto">
              <a:xfrm>
                <a:off x="8413069" y="1032425"/>
                <a:ext cx="763588" cy="0"/>
              </a:xfrm>
              <a:prstGeom prst="line">
                <a:avLst/>
              </a:prstGeom>
              <a:noFill/>
              <a:ln w="3810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FF00"/>
                  </a:solidFill>
                  <a:effectLst/>
                  <a:uLnTx/>
                  <a:uFillTx/>
                  <a:latin typeface="Arial"/>
                  <a:ea typeface="+mn-ea"/>
                  <a:cs typeface="Arial"/>
                </a:endParaRPr>
              </a:p>
            </p:txBody>
          </p:sp>
          <p:sp>
            <p:nvSpPr>
              <p:cNvPr id="80" name="Rectangle 23"/>
              <p:cNvSpPr>
                <a:spLocks noChangeArrowheads="1"/>
              </p:cNvSpPr>
              <p:nvPr/>
            </p:nvSpPr>
            <p:spPr bwMode="auto">
              <a:xfrm>
                <a:off x="8126030" y="125569"/>
                <a:ext cx="1170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Arial"/>
                  </a:rPr>
                  <a:t>+</a:t>
                </a:r>
                <a:endParaRPr kumimoji="0" lang="en-US" altLang="en-US" sz="1600" b="1" i="0" u="none" strike="noStrike" kern="1200" cap="none" spc="0" normalizeH="0" baseline="0" noProof="0" dirty="0" smtClean="0">
                  <a:ln>
                    <a:noFill/>
                  </a:ln>
                  <a:solidFill>
                    <a:srgbClr val="00FF00"/>
                  </a:solidFill>
                  <a:effectLst/>
                  <a:uLnTx/>
                  <a:uFillTx/>
                  <a:latin typeface="Arial" panose="020B0604020202020204" pitchFamily="34" charset="0"/>
                  <a:ea typeface="+mn-ea"/>
                  <a:cs typeface="Arial"/>
                </a:endParaRPr>
              </a:p>
            </p:txBody>
          </p:sp>
          <p:sp>
            <p:nvSpPr>
              <p:cNvPr id="81" name="Rectangle 24"/>
              <p:cNvSpPr>
                <a:spLocks noChangeArrowheads="1"/>
              </p:cNvSpPr>
              <p:nvPr/>
            </p:nvSpPr>
            <p:spPr bwMode="auto">
              <a:xfrm>
                <a:off x="8249855" y="125569"/>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Arial"/>
                  </a:rPr>
                  <a:t>3</a:t>
                </a:r>
                <a:endParaRPr kumimoji="0" lang="en-US" altLang="en-US" sz="1600" b="1" i="0" u="none" strike="noStrike" kern="1200" cap="none" spc="0" normalizeH="0" baseline="0" noProof="0" dirty="0" smtClean="0">
                  <a:ln>
                    <a:noFill/>
                  </a:ln>
                  <a:solidFill>
                    <a:srgbClr val="00FF00"/>
                  </a:solidFill>
                  <a:effectLst/>
                  <a:uLnTx/>
                  <a:uFillTx/>
                  <a:latin typeface="Arial" panose="020B0604020202020204" pitchFamily="34" charset="0"/>
                  <a:ea typeface="+mn-ea"/>
                  <a:cs typeface="Arial"/>
                </a:endParaRPr>
              </a:p>
            </p:txBody>
          </p:sp>
          <p:sp>
            <p:nvSpPr>
              <p:cNvPr id="82" name="Rectangle 25"/>
              <p:cNvSpPr>
                <a:spLocks noChangeArrowheads="1"/>
              </p:cNvSpPr>
              <p:nvPr/>
            </p:nvSpPr>
            <p:spPr bwMode="auto">
              <a:xfrm>
                <a:off x="8373680" y="125569"/>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Arial"/>
                  </a:rPr>
                  <a:t>.</a:t>
                </a:r>
                <a:endParaRPr kumimoji="0" lang="en-US" altLang="en-US" sz="1600" b="1" i="0" u="none" strike="noStrike" kern="1200" cap="none" spc="0" normalizeH="0" baseline="0" noProof="0" dirty="0" smtClean="0">
                  <a:ln>
                    <a:noFill/>
                  </a:ln>
                  <a:solidFill>
                    <a:srgbClr val="00FF00"/>
                  </a:solidFill>
                  <a:effectLst/>
                  <a:uLnTx/>
                  <a:uFillTx/>
                  <a:latin typeface="Arial" panose="020B0604020202020204" pitchFamily="34" charset="0"/>
                  <a:ea typeface="+mn-ea"/>
                  <a:cs typeface="Arial"/>
                </a:endParaRPr>
              </a:p>
            </p:txBody>
          </p:sp>
          <p:sp>
            <p:nvSpPr>
              <p:cNvPr id="83" name="Rectangle 26"/>
              <p:cNvSpPr>
                <a:spLocks noChangeArrowheads="1"/>
              </p:cNvSpPr>
              <p:nvPr/>
            </p:nvSpPr>
            <p:spPr bwMode="auto">
              <a:xfrm>
                <a:off x="8435592" y="125569"/>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3</a:t>
                </a:r>
                <a:endParaRPr kumimoji="0" lang="en-US" altLang="en-US" sz="16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84" name="Rectangle 27"/>
              <p:cNvSpPr>
                <a:spLocks noChangeArrowheads="1"/>
              </p:cNvSpPr>
              <p:nvPr/>
            </p:nvSpPr>
            <p:spPr bwMode="auto">
              <a:xfrm>
                <a:off x="8559417" y="125569"/>
                <a:ext cx="1474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smtClean="0">
                    <a:ln>
                      <a:noFill/>
                    </a:ln>
                    <a:solidFill>
                      <a:srgbClr val="00FF00"/>
                    </a:solidFill>
                    <a:effectLst/>
                    <a:uLnTx/>
                    <a:uFillTx/>
                    <a:latin typeface="Times New Roman" panose="02020603050405020304" pitchFamily="18" charset="0"/>
                    <a:ea typeface="+mn-ea"/>
                    <a:cs typeface="Arial"/>
                  </a:rPr>
                  <a:t>V</a:t>
                </a:r>
                <a:endParaRPr kumimoji="0" lang="en-US" altLang="en-US" sz="1600" b="1" i="0" u="none" strike="noStrike" kern="1200" cap="none" spc="0" normalizeH="0" baseline="0" noProof="0" dirty="0" smtClean="0">
                  <a:ln>
                    <a:noFill/>
                  </a:ln>
                  <a:solidFill>
                    <a:srgbClr val="00FF00"/>
                  </a:solidFill>
                  <a:effectLst/>
                  <a:uLnTx/>
                  <a:uFillTx/>
                  <a:latin typeface="Arial" panose="020B0604020202020204" pitchFamily="34" charset="0"/>
                  <a:ea typeface="+mn-ea"/>
                  <a:cs typeface="Arial"/>
                </a:endParaRPr>
              </a:p>
            </p:txBody>
          </p:sp>
          <p:sp>
            <p:nvSpPr>
              <p:cNvPr id="85" name="Freeform 28"/>
              <p:cNvSpPr>
                <a:spLocks/>
              </p:cNvSpPr>
              <p:nvPr/>
            </p:nvSpPr>
            <p:spPr bwMode="auto">
              <a:xfrm>
                <a:off x="8239238" y="367899"/>
                <a:ext cx="247650" cy="977900"/>
              </a:xfrm>
              <a:custGeom>
                <a:avLst/>
                <a:gdLst>
                  <a:gd name="T0" fmla="*/ 104 w 156"/>
                  <a:gd name="T1" fmla="*/ 0 h 616"/>
                  <a:gd name="T2" fmla="*/ 104 w 156"/>
                  <a:gd name="T3" fmla="*/ 93 h 616"/>
                  <a:gd name="T4" fmla="*/ 0 w 156"/>
                  <a:gd name="T5" fmla="*/ 120 h 616"/>
                  <a:gd name="T6" fmla="*/ 156 w 156"/>
                  <a:gd name="T7" fmla="*/ 160 h 616"/>
                  <a:gd name="T8" fmla="*/ 0 w 156"/>
                  <a:gd name="T9" fmla="*/ 200 h 616"/>
                  <a:gd name="T10" fmla="*/ 156 w 156"/>
                  <a:gd name="T11" fmla="*/ 254 h 616"/>
                  <a:gd name="T12" fmla="*/ 0 w 156"/>
                  <a:gd name="T13" fmla="*/ 281 h 616"/>
                  <a:gd name="T14" fmla="*/ 104 w 156"/>
                  <a:gd name="T15" fmla="*/ 308 h 616"/>
                  <a:gd name="T16" fmla="*/ 104 w 156"/>
                  <a:gd name="T17" fmla="*/ 616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616">
                    <a:moveTo>
                      <a:pt x="104" y="0"/>
                    </a:moveTo>
                    <a:lnTo>
                      <a:pt x="104" y="93"/>
                    </a:lnTo>
                    <a:lnTo>
                      <a:pt x="0" y="120"/>
                    </a:lnTo>
                    <a:lnTo>
                      <a:pt x="156" y="160"/>
                    </a:lnTo>
                    <a:lnTo>
                      <a:pt x="0" y="200"/>
                    </a:lnTo>
                    <a:lnTo>
                      <a:pt x="156" y="254"/>
                    </a:lnTo>
                    <a:lnTo>
                      <a:pt x="0" y="281"/>
                    </a:lnTo>
                    <a:lnTo>
                      <a:pt x="104" y="308"/>
                    </a:lnTo>
                    <a:lnTo>
                      <a:pt x="104" y="616"/>
                    </a:lnTo>
                  </a:path>
                </a:pathLst>
              </a:custGeom>
              <a:noFill/>
              <a:ln w="2857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FF00"/>
                  </a:solidFill>
                  <a:effectLst/>
                  <a:uLnTx/>
                  <a:uFillTx/>
                  <a:latin typeface="Arial"/>
                  <a:ea typeface="+mn-ea"/>
                  <a:cs typeface="Arial"/>
                </a:endParaRPr>
              </a:p>
            </p:txBody>
          </p:sp>
          <p:sp>
            <p:nvSpPr>
              <p:cNvPr id="86" name="Line 29"/>
              <p:cNvSpPr>
                <a:spLocks noChangeShapeType="1"/>
              </p:cNvSpPr>
              <p:nvPr/>
            </p:nvSpPr>
            <p:spPr bwMode="auto">
              <a:xfrm>
                <a:off x="8259876" y="1282299"/>
                <a:ext cx="144463" cy="254000"/>
              </a:xfrm>
              <a:prstGeom prst="line">
                <a:avLst/>
              </a:prstGeom>
              <a:noFill/>
              <a:ln w="38100">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FF00"/>
                  </a:solidFill>
                  <a:effectLst/>
                  <a:uLnTx/>
                  <a:uFillTx/>
                  <a:latin typeface="Arial"/>
                  <a:ea typeface="+mn-ea"/>
                  <a:cs typeface="Arial"/>
                </a:endParaRPr>
              </a:p>
            </p:txBody>
          </p:sp>
          <p:sp>
            <p:nvSpPr>
              <p:cNvPr id="87" name="Line 30"/>
              <p:cNvSpPr>
                <a:spLocks noChangeShapeType="1"/>
              </p:cNvSpPr>
              <p:nvPr/>
            </p:nvSpPr>
            <p:spPr bwMode="auto">
              <a:xfrm>
                <a:off x="8404338" y="1536299"/>
                <a:ext cx="0" cy="255588"/>
              </a:xfrm>
              <a:prstGeom prst="line">
                <a:avLst/>
              </a:prstGeom>
              <a:noFill/>
              <a:ln w="38100">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FF00"/>
                  </a:solidFill>
                  <a:effectLst/>
                  <a:uLnTx/>
                  <a:uFillTx/>
                  <a:latin typeface="Arial"/>
                  <a:ea typeface="+mn-ea"/>
                  <a:cs typeface="Arial"/>
                </a:endParaRPr>
              </a:p>
            </p:txBody>
          </p:sp>
          <p:sp>
            <p:nvSpPr>
              <p:cNvPr id="88" name="Line 34"/>
              <p:cNvSpPr>
                <a:spLocks noChangeShapeType="1"/>
              </p:cNvSpPr>
              <p:nvPr/>
            </p:nvSpPr>
            <p:spPr bwMode="auto">
              <a:xfrm>
                <a:off x="8239238" y="1812524"/>
                <a:ext cx="309563" cy="0"/>
              </a:xfrm>
              <a:prstGeom prst="line">
                <a:avLst/>
              </a:prstGeom>
              <a:noFill/>
              <a:ln w="38100">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FF00"/>
                  </a:solidFill>
                  <a:effectLst/>
                  <a:uLnTx/>
                  <a:uFillTx/>
                  <a:latin typeface="Arial"/>
                  <a:ea typeface="+mn-ea"/>
                  <a:cs typeface="Arial"/>
                </a:endParaRPr>
              </a:p>
            </p:txBody>
          </p:sp>
          <p:sp>
            <p:nvSpPr>
              <p:cNvPr id="89" name="Line 35"/>
              <p:cNvSpPr>
                <a:spLocks noChangeShapeType="1"/>
              </p:cNvSpPr>
              <p:nvPr/>
            </p:nvSpPr>
            <p:spPr bwMode="auto">
              <a:xfrm>
                <a:off x="8280513" y="1877612"/>
                <a:ext cx="227013" cy="0"/>
              </a:xfrm>
              <a:prstGeom prst="line">
                <a:avLst/>
              </a:prstGeom>
              <a:noFill/>
              <a:ln w="38100">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FF00"/>
                  </a:solidFill>
                  <a:effectLst/>
                  <a:uLnTx/>
                  <a:uFillTx/>
                  <a:latin typeface="Arial"/>
                  <a:ea typeface="+mn-ea"/>
                  <a:cs typeface="Arial"/>
                </a:endParaRPr>
              </a:p>
            </p:txBody>
          </p:sp>
          <p:sp>
            <p:nvSpPr>
              <p:cNvPr id="90" name="Line 36"/>
              <p:cNvSpPr>
                <a:spLocks noChangeShapeType="1"/>
              </p:cNvSpPr>
              <p:nvPr/>
            </p:nvSpPr>
            <p:spPr bwMode="auto">
              <a:xfrm>
                <a:off x="8342426" y="1941112"/>
                <a:ext cx="123825" cy="0"/>
              </a:xfrm>
              <a:prstGeom prst="line">
                <a:avLst/>
              </a:prstGeom>
              <a:noFill/>
              <a:ln w="38100">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FF00"/>
                  </a:solidFill>
                  <a:effectLst/>
                  <a:uLnTx/>
                  <a:uFillTx/>
                  <a:latin typeface="Arial"/>
                  <a:ea typeface="+mn-ea"/>
                  <a:cs typeface="Arial"/>
                </a:endParaRPr>
              </a:p>
            </p:txBody>
          </p:sp>
          <p:sp>
            <p:nvSpPr>
              <p:cNvPr id="91" name="Rectangle 37"/>
              <p:cNvSpPr>
                <a:spLocks noChangeArrowheads="1"/>
              </p:cNvSpPr>
              <p:nvPr/>
            </p:nvSpPr>
            <p:spPr bwMode="auto">
              <a:xfrm>
                <a:off x="7621701" y="537762"/>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1</a:t>
                </a:r>
                <a:endParaRPr kumimoji="0" lang="en-US" altLang="en-US" sz="16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92" name="Rectangle 38"/>
              <p:cNvSpPr>
                <a:spLocks noChangeArrowheads="1"/>
              </p:cNvSpPr>
              <p:nvPr/>
            </p:nvSpPr>
            <p:spPr bwMode="auto">
              <a:xfrm>
                <a:off x="7745526" y="537762"/>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0</a:t>
                </a:r>
                <a:endParaRPr kumimoji="0" lang="en-US" altLang="en-US" sz="16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93" name="Rectangle 39"/>
              <p:cNvSpPr>
                <a:spLocks noChangeArrowheads="1"/>
              </p:cNvSpPr>
              <p:nvPr/>
            </p:nvSpPr>
            <p:spPr bwMode="auto">
              <a:xfrm>
                <a:off x="7869351" y="537762"/>
                <a:ext cx="11381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smtClean="0">
                    <a:ln>
                      <a:noFill/>
                    </a:ln>
                    <a:solidFill>
                      <a:srgbClr val="00FF00"/>
                    </a:solidFill>
                    <a:effectLst/>
                    <a:uLnTx/>
                    <a:uFillTx/>
                    <a:latin typeface="Times New Roman" panose="02020603050405020304" pitchFamily="18" charset="0"/>
                    <a:ea typeface="+mn-ea"/>
                    <a:cs typeface="Arial"/>
                  </a:rPr>
                  <a:t>k</a:t>
                </a:r>
                <a:endParaRPr kumimoji="0" lang="en-US" altLang="en-US" sz="16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94" name="Rectangle 40"/>
              <p:cNvSpPr>
                <a:spLocks noChangeArrowheads="1"/>
              </p:cNvSpPr>
              <p:nvPr/>
            </p:nvSpPr>
            <p:spPr bwMode="auto">
              <a:xfrm>
                <a:off x="7991588" y="537762"/>
                <a:ext cx="15709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smtClean="0">
                    <a:ln>
                      <a:noFill/>
                    </a:ln>
                    <a:solidFill>
                      <a:srgbClr val="00FF00"/>
                    </a:solidFill>
                    <a:effectLst/>
                    <a:uLnTx/>
                    <a:uFillTx/>
                    <a:latin typeface="Symbol" panose="05050102010706020507" pitchFamily="18" charset="2"/>
                    <a:ea typeface="+mn-ea"/>
                    <a:cs typeface="Arial"/>
                  </a:rPr>
                  <a:t>W</a:t>
                </a:r>
                <a:endParaRPr kumimoji="0" lang="en-US" altLang="en-US" sz="1600" b="1" i="0" u="none" strike="noStrike" kern="1200" cap="none" spc="0" normalizeH="0" baseline="0" noProof="0" smtClean="0">
                  <a:ln>
                    <a:noFill/>
                  </a:ln>
                  <a:solidFill>
                    <a:srgbClr val="00FF00"/>
                  </a:solidFill>
                  <a:effectLst/>
                  <a:uLnTx/>
                  <a:uFillTx/>
                  <a:latin typeface="Arial" panose="020B0604020202020204" pitchFamily="34" charset="0"/>
                  <a:ea typeface="+mn-ea"/>
                  <a:cs typeface="Arial"/>
                </a:endParaRPr>
              </a:p>
            </p:txBody>
          </p:sp>
          <p:sp>
            <p:nvSpPr>
              <p:cNvPr id="97" name="Oval 133"/>
              <p:cNvSpPr>
                <a:spLocks noChangeArrowheads="1"/>
              </p:cNvSpPr>
              <p:nvPr/>
            </p:nvSpPr>
            <p:spPr bwMode="auto">
              <a:xfrm>
                <a:off x="8363062" y="1268661"/>
                <a:ext cx="91440" cy="91440"/>
              </a:xfrm>
              <a:prstGeom prst="ellipse">
                <a:avLst/>
              </a:prstGeom>
              <a:solidFill>
                <a:srgbClr val="FFFF00"/>
              </a:solidFill>
              <a:ln w="381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FF00"/>
                  </a:solidFill>
                  <a:effectLst/>
                  <a:uLnTx/>
                  <a:uFillTx/>
                  <a:latin typeface="Arial"/>
                  <a:ea typeface="+mn-ea"/>
                  <a:cs typeface="Arial"/>
                </a:endParaRPr>
              </a:p>
            </p:txBody>
          </p:sp>
          <p:sp>
            <p:nvSpPr>
              <p:cNvPr id="98" name="Oval 134"/>
              <p:cNvSpPr>
                <a:spLocks noChangeArrowheads="1"/>
              </p:cNvSpPr>
              <p:nvPr/>
            </p:nvSpPr>
            <p:spPr bwMode="auto">
              <a:xfrm>
                <a:off x="8363063" y="1599799"/>
                <a:ext cx="41275" cy="2222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FF00"/>
                  </a:solidFill>
                  <a:effectLst/>
                  <a:uLnTx/>
                  <a:uFillTx/>
                  <a:latin typeface="Arial"/>
                  <a:ea typeface="+mn-ea"/>
                  <a:cs typeface="Arial"/>
                </a:endParaRPr>
              </a:p>
            </p:txBody>
          </p:sp>
          <p:sp>
            <p:nvSpPr>
              <p:cNvPr id="99" name="Oval 135"/>
              <p:cNvSpPr>
                <a:spLocks noChangeArrowheads="1"/>
              </p:cNvSpPr>
              <p:nvPr/>
            </p:nvSpPr>
            <p:spPr bwMode="auto">
              <a:xfrm>
                <a:off x="8363062" y="1599798"/>
                <a:ext cx="91440" cy="91440"/>
              </a:xfrm>
              <a:prstGeom prst="ellipse">
                <a:avLst/>
              </a:prstGeom>
              <a:solidFill>
                <a:srgbClr val="FFFF00"/>
              </a:solidFill>
              <a:ln w="381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FF00"/>
                  </a:solidFill>
                  <a:effectLst/>
                  <a:uLnTx/>
                  <a:uFillTx/>
                  <a:latin typeface="Arial"/>
                  <a:ea typeface="+mn-ea"/>
                  <a:cs typeface="Arial"/>
                </a:endParaRPr>
              </a:p>
            </p:txBody>
          </p:sp>
          <p:sp>
            <p:nvSpPr>
              <p:cNvPr id="100" name="Oval 133"/>
              <p:cNvSpPr>
                <a:spLocks noChangeArrowheads="1"/>
              </p:cNvSpPr>
              <p:nvPr/>
            </p:nvSpPr>
            <p:spPr bwMode="auto">
              <a:xfrm>
                <a:off x="8363163" y="986705"/>
                <a:ext cx="91440" cy="91440"/>
              </a:xfrm>
              <a:prstGeom prst="ellipse">
                <a:avLst/>
              </a:prstGeom>
              <a:solidFill>
                <a:srgbClr val="FFFF00"/>
              </a:solidFill>
              <a:ln w="381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FF00"/>
                  </a:solidFill>
                  <a:effectLst/>
                  <a:uLnTx/>
                  <a:uFillTx/>
                  <a:latin typeface="Arial"/>
                  <a:ea typeface="+mn-ea"/>
                  <a:cs typeface="Arial"/>
                </a:endParaRPr>
              </a:p>
            </p:txBody>
          </p:sp>
        </p:grpSp>
        <p:sp>
          <p:nvSpPr>
            <p:cNvPr id="101" name="Rectangle 100"/>
            <p:cNvSpPr/>
            <p:nvPr/>
          </p:nvSpPr>
          <p:spPr>
            <a:xfrm>
              <a:off x="8488804" y="655290"/>
              <a:ext cx="777777"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00FF"/>
                  </a:solidFill>
                  <a:effectLst/>
                  <a:uLnTx/>
                  <a:uFillTx/>
                  <a:latin typeface="Times New Roman" panose="02020603050405020304" pitchFamily="18" charset="0"/>
                  <a:ea typeface="+mn-ea"/>
                  <a:cs typeface="Times New Roman" panose="02020603050405020304" pitchFamily="18" charset="0"/>
                </a:rPr>
                <a:t>Switch</a:t>
              </a:r>
              <a:endParaRPr kumimoji="0" lang="en-US" sz="1600" b="0" i="0" u="none" strike="noStrike" kern="1200" cap="none" spc="0" normalizeH="0" baseline="0" noProof="0" dirty="0">
                <a:ln>
                  <a:noFill/>
                </a:ln>
                <a:solidFill>
                  <a:srgbClr val="FF00FF"/>
                </a:solidFill>
                <a:effectLst/>
                <a:uLnTx/>
                <a:uFillTx/>
                <a:latin typeface="Arial"/>
                <a:ea typeface="+mn-ea"/>
                <a:cs typeface="Arial"/>
              </a:endParaRPr>
            </a:p>
          </p:txBody>
        </p:sp>
      </p:grpSp>
      <p:grpSp>
        <p:nvGrpSpPr>
          <p:cNvPr id="179" name="Group 178"/>
          <p:cNvGrpSpPr/>
          <p:nvPr/>
        </p:nvGrpSpPr>
        <p:grpSpPr>
          <a:xfrm>
            <a:off x="150395" y="4472496"/>
            <a:ext cx="5104411" cy="588469"/>
            <a:chOff x="182419" y="5793905"/>
            <a:chExt cx="5104411" cy="588469"/>
          </a:xfrm>
        </p:grpSpPr>
        <p:grpSp>
          <p:nvGrpSpPr>
            <p:cNvPr id="72" name="Group 71"/>
            <p:cNvGrpSpPr/>
            <p:nvPr/>
          </p:nvGrpSpPr>
          <p:grpSpPr>
            <a:xfrm>
              <a:off x="182419" y="5793905"/>
              <a:ext cx="5104411" cy="584776"/>
              <a:chOff x="827950" y="2347598"/>
              <a:chExt cx="5677713" cy="1179265"/>
            </a:xfrm>
          </p:grpSpPr>
          <p:grpSp>
            <p:nvGrpSpPr>
              <p:cNvPr id="34" name="Group 33"/>
              <p:cNvGrpSpPr/>
              <p:nvPr/>
            </p:nvGrpSpPr>
            <p:grpSpPr>
              <a:xfrm>
                <a:off x="827950" y="2364652"/>
                <a:ext cx="5677713" cy="1162211"/>
                <a:chOff x="809512" y="2133600"/>
                <a:chExt cx="5677713" cy="1162211"/>
              </a:xfrm>
            </p:grpSpPr>
            <p:cxnSp>
              <p:nvCxnSpPr>
                <p:cNvPr id="32" name="Straight Connector 31"/>
                <p:cNvCxnSpPr/>
                <p:nvPr/>
              </p:nvCxnSpPr>
              <p:spPr>
                <a:xfrm>
                  <a:off x="809512" y="3276600"/>
                  <a:ext cx="2438400" cy="0"/>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247912" y="2133600"/>
                  <a:ext cx="0" cy="1143000"/>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238386" y="2143205"/>
                  <a:ext cx="91440" cy="0"/>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3324112" y="2133600"/>
                  <a:ext cx="0" cy="1143000"/>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464070" y="2133600"/>
                  <a:ext cx="101710" cy="0"/>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3476677" y="2143205"/>
                  <a:ext cx="0" cy="1143001"/>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324111" y="3276601"/>
                  <a:ext cx="152565" cy="0"/>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046183" y="2173372"/>
                  <a:ext cx="2441042" cy="0"/>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046183" y="2152810"/>
                  <a:ext cx="0" cy="1143001"/>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555071" y="3261791"/>
                  <a:ext cx="203420" cy="0"/>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grpSp>
          <p:cxnSp>
            <p:nvCxnSpPr>
              <p:cNvPr id="70" name="Straight Connector 69"/>
              <p:cNvCxnSpPr/>
              <p:nvPr/>
            </p:nvCxnSpPr>
            <p:spPr>
              <a:xfrm flipV="1">
                <a:off x="3578807" y="2347598"/>
                <a:ext cx="0" cy="1143001"/>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grpSp>
        <p:cxnSp>
          <p:nvCxnSpPr>
            <p:cNvPr id="125" name="Straight Connector 124"/>
            <p:cNvCxnSpPr/>
            <p:nvPr/>
          </p:nvCxnSpPr>
          <p:spPr>
            <a:xfrm>
              <a:off x="2826487" y="5818162"/>
              <a:ext cx="109728" cy="0"/>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2837821" y="5815581"/>
              <a:ext cx="0" cy="566793"/>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V="1">
              <a:off x="2920406" y="5802360"/>
              <a:ext cx="0" cy="548640"/>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2909390" y="6364370"/>
              <a:ext cx="182880" cy="0"/>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grpSp>
      <p:sp>
        <p:nvSpPr>
          <p:cNvPr id="131" name="Rectangle 130"/>
          <p:cNvSpPr/>
          <p:nvPr/>
        </p:nvSpPr>
        <p:spPr>
          <a:xfrm>
            <a:off x="4080236" y="5638058"/>
            <a:ext cx="2239716"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Decision making at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right time ~&gt;50ms</a:t>
            </a:r>
            <a:endParaRPr kumimoji="0" lang="en-US" sz="1600" b="0" i="0" u="none" strike="noStrike" kern="1200" cap="none" spc="0" normalizeH="0" baseline="0" noProof="0" dirty="0">
              <a:ln>
                <a:noFill/>
              </a:ln>
              <a:solidFill>
                <a:srgbClr val="FFFF00"/>
              </a:solidFill>
              <a:effectLst/>
              <a:uLnTx/>
              <a:uFillTx/>
              <a:latin typeface="Arial"/>
              <a:ea typeface="+mn-ea"/>
              <a:cs typeface="Arial"/>
            </a:endParaRPr>
          </a:p>
        </p:txBody>
      </p:sp>
      <p:grpSp>
        <p:nvGrpSpPr>
          <p:cNvPr id="176" name="Group 175"/>
          <p:cNvGrpSpPr/>
          <p:nvPr/>
        </p:nvGrpSpPr>
        <p:grpSpPr>
          <a:xfrm>
            <a:off x="120067" y="1991009"/>
            <a:ext cx="7981960" cy="1220917"/>
            <a:chOff x="182419" y="1991009"/>
            <a:chExt cx="7981960" cy="1220917"/>
          </a:xfrm>
        </p:grpSpPr>
        <p:grpSp>
          <p:nvGrpSpPr>
            <p:cNvPr id="106" name="Group 105"/>
            <p:cNvGrpSpPr/>
            <p:nvPr/>
          </p:nvGrpSpPr>
          <p:grpSpPr>
            <a:xfrm>
              <a:off x="182419" y="2078451"/>
              <a:ext cx="6162675" cy="1133475"/>
              <a:chOff x="459042" y="2119366"/>
              <a:chExt cx="6162675" cy="1133475"/>
            </a:xfrm>
          </p:grpSpPr>
          <p:pic>
            <p:nvPicPr>
              <p:cNvPr id="105" name="Picture 104"/>
              <p:cNvPicPr>
                <a:picLocks noChangeAspect="1"/>
              </p:cNvPicPr>
              <p:nvPr/>
            </p:nvPicPr>
            <p:blipFill>
              <a:blip r:embed="rId2"/>
              <a:stretch>
                <a:fillRect/>
              </a:stretch>
            </p:blipFill>
            <p:spPr>
              <a:xfrm>
                <a:off x="459042" y="2119366"/>
                <a:ext cx="6162675" cy="1133475"/>
              </a:xfrm>
              <a:prstGeom prst="rect">
                <a:avLst/>
              </a:prstGeom>
            </p:spPr>
          </p:pic>
          <p:sp>
            <p:nvSpPr>
              <p:cNvPr id="36" name="TextBox 35"/>
              <p:cNvSpPr txBox="1"/>
              <p:nvPr/>
            </p:nvSpPr>
            <p:spPr>
              <a:xfrm>
                <a:off x="493167" y="2365397"/>
                <a:ext cx="1510660" cy="338554"/>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Switch is open         </a:t>
                </a:r>
                <a:endParaRPr kumimoji="0" lang="en-US" sz="16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endParaRPr>
              </a:p>
            </p:txBody>
          </p:sp>
        </p:grpSp>
        <p:cxnSp>
          <p:nvCxnSpPr>
            <p:cNvPr id="111" name="Straight Connector 110"/>
            <p:cNvCxnSpPr/>
            <p:nvPr/>
          </p:nvCxnSpPr>
          <p:spPr>
            <a:xfrm>
              <a:off x="4220195" y="2233742"/>
              <a:ext cx="1097280" cy="0"/>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flipV="1">
              <a:off x="4220195" y="2233742"/>
              <a:ext cx="0" cy="822960"/>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sp>
          <p:nvSpPr>
            <p:cNvPr id="114" name="Rectangle 113"/>
            <p:cNvSpPr/>
            <p:nvPr/>
          </p:nvSpPr>
          <p:spPr>
            <a:xfrm>
              <a:off x="4237811" y="2948131"/>
              <a:ext cx="1222691" cy="160687"/>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2" name="Rectangle 131"/>
            <p:cNvSpPr/>
            <p:nvPr/>
          </p:nvSpPr>
          <p:spPr>
            <a:xfrm>
              <a:off x="5403173" y="1991009"/>
              <a:ext cx="2761206"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the analog voltage measured on a momentary switch </a:t>
              </a:r>
            </a:p>
          </p:txBody>
        </p:sp>
        <p:sp>
          <p:nvSpPr>
            <p:cNvPr id="133" name="Rectangle 132"/>
            <p:cNvSpPr/>
            <p:nvPr/>
          </p:nvSpPr>
          <p:spPr>
            <a:xfrm>
              <a:off x="2964409" y="2431686"/>
              <a:ext cx="1018227"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6600"/>
                  </a:solidFill>
                  <a:effectLst/>
                  <a:uLnTx/>
                  <a:uFillTx/>
                  <a:latin typeface="Times New Roman" panose="02020603050405020304" pitchFamily="18" charset="0"/>
                  <a:ea typeface="+mn-ea"/>
                  <a:cs typeface="Times New Roman" panose="02020603050405020304" pitchFamily="18" charset="0"/>
                </a:rPr>
                <a:t>Switch is </a:t>
              </a:r>
              <a:endParaRPr kumimoji="0" lang="en-US" sz="1600" b="1" i="0" u="none" strike="noStrike" kern="1200" cap="none" spc="0" normalizeH="0" baseline="0" noProof="0" dirty="0" smtClean="0">
                <a:ln>
                  <a:noFill/>
                </a:ln>
                <a:solidFill>
                  <a:srgbClr val="FF6600"/>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6600"/>
                  </a:solidFill>
                  <a:effectLst/>
                  <a:uLnTx/>
                  <a:uFillTx/>
                  <a:latin typeface="Times New Roman" panose="02020603050405020304" pitchFamily="18" charset="0"/>
                  <a:ea typeface="+mn-ea"/>
                  <a:cs typeface="Times New Roman" panose="02020603050405020304" pitchFamily="18" charset="0"/>
                </a:rPr>
                <a:t>closed</a:t>
              </a:r>
              <a:endParaRPr kumimoji="0" lang="en-US" sz="1600" b="1" i="0" u="none" strike="noStrike" kern="1200" cap="none" spc="0" normalizeH="0" baseline="0" noProof="0" dirty="0">
                <a:ln>
                  <a:noFill/>
                </a:ln>
                <a:solidFill>
                  <a:srgbClr val="FF6600"/>
                </a:solidFill>
                <a:effectLst/>
                <a:uLnTx/>
                <a:uFillTx/>
                <a:latin typeface="Times New Roman" panose="02020603050405020304" pitchFamily="18" charset="0"/>
                <a:ea typeface="+mn-ea"/>
                <a:cs typeface="Times New Roman" panose="02020603050405020304" pitchFamily="18" charset="0"/>
              </a:endParaRPr>
            </a:p>
          </p:txBody>
        </p:sp>
        <p:cxnSp>
          <p:nvCxnSpPr>
            <p:cNvPr id="134" name="Straight Connector 133"/>
            <p:cNvCxnSpPr/>
            <p:nvPr/>
          </p:nvCxnSpPr>
          <p:spPr>
            <a:xfrm>
              <a:off x="182419" y="2296201"/>
              <a:ext cx="1737360" cy="0"/>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4275356" y="2280069"/>
              <a:ext cx="906244" cy="584775"/>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Switch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FFFF"/>
                  </a:solidFill>
                  <a:effectLst/>
                  <a:uLnTx/>
                  <a:uFillTx/>
                  <a:latin typeface="Times New Roman" panose="02020603050405020304" pitchFamily="18" charset="0"/>
                  <a:ea typeface="+mn-ea"/>
                  <a:cs typeface="Times New Roman" panose="02020603050405020304" pitchFamily="18" charset="0"/>
                </a:rPr>
                <a:t>is open         </a:t>
              </a:r>
              <a:endParaRPr kumimoji="0" lang="en-US" sz="16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endParaRPr>
            </a:p>
          </p:txBody>
        </p:sp>
      </p:grpSp>
      <p:grpSp>
        <p:nvGrpSpPr>
          <p:cNvPr id="175" name="Group 174"/>
          <p:cNvGrpSpPr/>
          <p:nvPr/>
        </p:nvGrpSpPr>
        <p:grpSpPr>
          <a:xfrm>
            <a:off x="128796" y="705274"/>
            <a:ext cx="5265518" cy="1014394"/>
            <a:chOff x="128796" y="705274"/>
            <a:chExt cx="5265518" cy="1014394"/>
          </a:xfrm>
        </p:grpSpPr>
        <p:grpSp>
          <p:nvGrpSpPr>
            <p:cNvPr id="76" name="Group 75"/>
            <p:cNvGrpSpPr/>
            <p:nvPr/>
          </p:nvGrpSpPr>
          <p:grpSpPr>
            <a:xfrm>
              <a:off x="128796" y="705274"/>
              <a:ext cx="4066987" cy="1014394"/>
              <a:chOff x="1225261" y="151478"/>
              <a:chExt cx="4066987" cy="874807"/>
            </a:xfrm>
          </p:grpSpPr>
          <p:grpSp>
            <p:nvGrpSpPr>
              <p:cNvPr id="48" name="Group 47"/>
              <p:cNvGrpSpPr/>
              <p:nvPr/>
            </p:nvGrpSpPr>
            <p:grpSpPr>
              <a:xfrm>
                <a:off x="1225261" y="519046"/>
                <a:ext cx="4066987" cy="505588"/>
                <a:chOff x="809509" y="2130782"/>
                <a:chExt cx="5515590" cy="1210820"/>
              </a:xfrm>
            </p:grpSpPr>
            <p:cxnSp>
              <p:nvCxnSpPr>
                <p:cNvPr id="49" name="Straight Connector 48"/>
                <p:cNvCxnSpPr/>
                <p:nvPr/>
              </p:nvCxnSpPr>
              <p:spPr>
                <a:xfrm>
                  <a:off x="809509" y="2130782"/>
                  <a:ext cx="2797667"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596887" y="3341602"/>
                  <a:ext cx="2728212"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3596887" y="2143125"/>
                  <a:ext cx="0" cy="114300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73" name="TextBox 72"/>
              <p:cNvSpPr txBox="1"/>
              <p:nvPr/>
            </p:nvSpPr>
            <p:spPr>
              <a:xfrm>
                <a:off x="3640364" y="151478"/>
                <a:ext cx="125867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Ideal case</a:t>
                </a:r>
                <a:endParaRPr kumimoji="0" lang="en-US" sz="20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endParaRPr>
              </a:p>
            </p:txBody>
          </p:sp>
          <p:sp>
            <p:nvSpPr>
              <p:cNvPr id="74" name="Rectangle 73"/>
              <p:cNvSpPr/>
              <p:nvPr/>
            </p:nvSpPr>
            <p:spPr>
              <a:xfrm>
                <a:off x="1460249" y="531205"/>
                <a:ext cx="1191352" cy="29196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Open / +5V</a:t>
                </a:r>
                <a:endParaRPr kumimoji="0" lang="en-US" sz="1600" b="0" i="0" u="none" strike="noStrike" kern="1200" cap="none" spc="0" normalizeH="0" baseline="0" noProof="0" dirty="0">
                  <a:ln>
                    <a:noFill/>
                  </a:ln>
                  <a:solidFill>
                    <a:srgbClr val="FFFF00"/>
                  </a:solidFill>
                  <a:effectLst/>
                  <a:uLnTx/>
                  <a:uFillTx/>
                  <a:latin typeface="Arial"/>
                  <a:ea typeface="+mn-ea"/>
                  <a:cs typeface="Arial"/>
                </a:endParaRPr>
              </a:p>
            </p:txBody>
          </p:sp>
          <p:sp>
            <p:nvSpPr>
              <p:cNvPr id="75" name="Rectangle 74"/>
              <p:cNvSpPr/>
              <p:nvPr/>
            </p:nvSpPr>
            <p:spPr>
              <a:xfrm>
                <a:off x="3684496" y="734318"/>
                <a:ext cx="1074333" cy="29196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Close / 0V</a:t>
                </a:r>
                <a:endParaRPr kumimoji="0" lang="en-US" sz="1600" b="0" i="0" u="none" strike="noStrike" kern="1200" cap="none" spc="0" normalizeH="0" baseline="0" noProof="0" dirty="0">
                  <a:ln>
                    <a:noFill/>
                  </a:ln>
                  <a:solidFill>
                    <a:srgbClr val="FFFF00"/>
                  </a:solidFill>
                  <a:effectLst/>
                  <a:uLnTx/>
                  <a:uFillTx/>
                  <a:latin typeface="Arial"/>
                  <a:ea typeface="+mn-ea"/>
                  <a:cs typeface="Arial"/>
                </a:endParaRPr>
              </a:p>
            </p:txBody>
          </p:sp>
        </p:grpSp>
        <p:cxnSp>
          <p:nvCxnSpPr>
            <p:cNvPr id="136" name="Straight Connector 135"/>
            <p:cNvCxnSpPr/>
            <p:nvPr/>
          </p:nvCxnSpPr>
          <p:spPr>
            <a:xfrm flipV="1">
              <a:off x="4194439" y="1159421"/>
              <a:ext cx="0" cy="553425"/>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192091" y="1159772"/>
              <a:ext cx="1097280"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202962" y="1204429"/>
              <a:ext cx="119135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FF00"/>
                  </a:solidFill>
                  <a:effectLst/>
                  <a:uLnTx/>
                  <a:uFillTx/>
                  <a:latin typeface="Times New Roman" panose="02020603050405020304" pitchFamily="18" charset="0"/>
                  <a:ea typeface="+mn-ea"/>
                  <a:cs typeface="Times New Roman" panose="02020603050405020304" pitchFamily="18" charset="0"/>
                </a:rPr>
                <a:t>Open / +5V</a:t>
              </a:r>
              <a:endParaRPr kumimoji="0" lang="en-US" sz="1600" b="0" i="0" u="none" strike="noStrike" kern="1200" cap="none" spc="0" normalizeH="0" baseline="0" noProof="0" dirty="0">
                <a:ln>
                  <a:noFill/>
                </a:ln>
                <a:solidFill>
                  <a:srgbClr val="FFFF00"/>
                </a:solidFill>
                <a:effectLst/>
                <a:uLnTx/>
                <a:uFillTx/>
                <a:latin typeface="Arial"/>
                <a:ea typeface="+mn-ea"/>
                <a:cs typeface="Arial"/>
              </a:endParaRPr>
            </a:p>
          </p:txBody>
        </p:sp>
      </p:grpSp>
      <p:sp>
        <p:nvSpPr>
          <p:cNvPr id="171" name="Rectangle 170"/>
          <p:cNvSpPr/>
          <p:nvPr/>
        </p:nvSpPr>
        <p:spPr>
          <a:xfrm>
            <a:off x="4600193" y="3238587"/>
            <a:ext cx="2708717"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1" u="none" strike="noStrike" kern="1200" cap="none" spc="0" normalizeH="0" baseline="0" noProof="0" dirty="0" smtClean="0">
                <a:ln>
                  <a:noFill/>
                </a:ln>
                <a:solidFill>
                  <a:srgbClr val="FF00FF"/>
                </a:solidFill>
                <a:effectLst/>
                <a:uLnTx/>
                <a:uFillTx/>
                <a:latin typeface="Times New Roman" panose="02020603050405020304" pitchFamily="18" charset="0"/>
                <a:ea typeface="+mn-ea"/>
                <a:cs typeface="Times New Roman" panose="02020603050405020304" pitchFamily="18" charset="0"/>
              </a:rPr>
              <a:t>Causes </a:t>
            </a:r>
            <a:r>
              <a:rPr kumimoji="0" lang="en-US" sz="1600" b="1" i="1"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LED </a:t>
            </a:r>
            <a:r>
              <a:rPr kumimoji="0" lang="en-US" sz="1600" b="1" i="1" u="none" strike="noStrike" kern="1200" cap="none" spc="0" normalizeH="0" baseline="0" noProof="0" dirty="0" smtClean="0">
                <a:ln>
                  <a:noFill/>
                </a:ln>
                <a:solidFill>
                  <a:srgbClr val="FF00FF"/>
                </a:solidFill>
                <a:effectLst/>
                <a:uLnTx/>
                <a:uFillTx/>
                <a:latin typeface="Times New Roman" panose="02020603050405020304" pitchFamily="18" charset="0"/>
                <a:ea typeface="+mn-ea"/>
                <a:cs typeface="Times New Roman" panose="02020603050405020304" pitchFamily="18" charset="0"/>
              </a:rPr>
              <a:t>output </a:t>
            </a:r>
            <a:r>
              <a:rPr kumimoji="0" lang="en-US" sz="1600" b="1" i="1"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to </a:t>
            </a:r>
            <a:r>
              <a:rPr kumimoji="0" lang="en-US" sz="1600" b="1" i="1" u="none" strike="noStrike" kern="1200" cap="none" spc="0" normalizeH="0" baseline="0" noProof="0" dirty="0" smtClean="0">
                <a:ln>
                  <a:noFill/>
                </a:ln>
                <a:solidFill>
                  <a:srgbClr val="FF00FF"/>
                </a:solidFill>
                <a:effectLst/>
                <a:uLnTx/>
                <a:uFillTx/>
                <a:latin typeface="Times New Roman" panose="02020603050405020304" pitchFamily="18" charset="0"/>
                <a:ea typeface="+mn-ea"/>
                <a:cs typeface="Times New Roman" panose="02020603050405020304" pitchFamily="18" charset="0"/>
              </a:rPr>
              <a:t>toggle if making decision at the wrong instant</a:t>
            </a:r>
            <a:endParaRPr kumimoji="0" lang="en-US" sz="1600" b="0" i="0"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endParaRPr>
          </a:p>
        </p:txBody>
      </p:sp>
      <p:cxnSp>
        <p:nvCxnSpPr>
          <p:cNvPr id="173" name="Straight Connector 172"/>
          <p:cNvCxnSpPr/>
          <p:nvPr/>
        </p:nvCxnSpPr>
        <p:spPr>
          <a:xfrm flipH="1" flipV="1">
            <a:off x="4220195" y="3056702"/>
            <a:ext cx="0" cy="1371600"/>
          </a:xfrm>
          <a:prstGeom prst="line">
            <a:avLst/>
          </a:prstGeom>
          <a:ln w="57150">
            <a:solidFill>
              <a:srgbClr val="FF6600"/>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flipV="1">
            <a:off x="2313604" y="2274754"/>
            <a:ext cx="0" cy="2743200"/>
          </a:xfrm>
          <a:prstGeom prst="line">
            <a:avLst/>
          </a:prstGeom>
          <a:ln w="57150">
            <a:solidFill>
              <a:srgbClr val="FF6600"/>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2588031" y="2344796"/>
            <a:ext cx="0" cy="2103120"/>
          </a:xfrm>
          <a:prstGeom prst="line">
            <a:avLst/>
          </a:prstGeom>
          <a:ln w="28575">
            <a:solidFill>
              <a:srgbClr val="FF00F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3581400" y="3090688"/>
            <a:ext cx="0" cy="2743200"/>
          </a:xfrm>
          <a:prstGeom prst="line">
            <a:avLst/>
          </a:prstGeom>
          <a:ln w="38100">
            <a:solidFill>
              <a:srgbClr val="FFFF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H="1">
            <a:off x="2718620" y="3076366"/>
            <a:ext cx="0" cy="1920240"/>
          </a:xfrm>
          <a:prstGeom prst="line">
            <a:avLst/>
          </a:prstGeom>
          <a:ln w="28575">
            <a:solidFill>
              <a:srgbClr val="FF00F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H="1">
            <a:off x="2821473" y="2306115"/>
            <a:ext cx="0" cy="2194560"/>
          </a:xfrm>
          <a:prstGeom prst="line">
            <a:avLst/>
          </a:prstGeom>
          <a:ln w="28575">
            <a:solidFill>
              <a:srgbClr val="FF00F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87" name="Group 186"/>
          <p:cNvGrpSpPr/>
          <p:nvPr/>
        </p:nvGrpSpPr>
        <p:grpSpPr>
          <a:xfrm>
            <a:off x="371466" y="5323029"/>
            <a:ext cx="4860276" cy="566793"/>
            <a:chOff x="425828" y="2152810"/>
            <a:chExt cx="5520090" cy="1143001"/>
          </a:xfrm>
        </p:grpSpPr>
        <p:cxnSp>
          <p:nvCxnSpPr>
            <p:cNvPr id="189" name="Straight Connector 188"/>
            <p:cNvCxnSpPr/>
            <p:nvPr/>
          </p:nvCxnSpPr>
          <p:spPr>
            <a:xfrm>
              <a:off x="425828" y="3276601"/>
              <a:ext cx="3634877" cy="0"/>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4046183" y="2173371"/>
              <a:ext cx="1899735" cy="0"/>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V="1">
              <a:off x="4046183" y="2152810"/>
              <a:ext cx="0" cy="1143001"/>
            </a:xfrm>
            <a:prstGeom prst="line">
              <a:avLst/>
            </a:prstGeom>
            <a:ln w="28575">
              <a:solidFill>
                <a:srgbClr val="00FF00"/>
              </a:solidFill>
            </a:ln>
          </p:spPr>
          <p:style>
            <a:lnRef idx="1">
              <a:schemeClr val="accent1"/>
            </a:lnRef>
            <a:fillRef idx="0">
              <a:schemeClr val="accent1"/>
            </a:fillRef>
            <a:effectRef idx="0">
              <a:schemeClr val="accent1"/>
            </a:effectRef>
            <a:fontRef idx="minor">
              <a:schemeClr val="tx1"/>
            </a:fontRef>
          </p:style>
        </p:cxnSp>
      </p:grpSp>
      <p:cxnSp>
        <p:nvCxnSpPr>
          <p:cNvPr id="95" name="Straight Connector 94"/>
          <p:cNvCxnSpPr/>
          <p:nvPr/>
        </p:nvCxnSpPr>
        <p:spPr>
          <a:xfrm flipH="1">
            <a:off x="2482644" y="3076366"/>
            <a:ext cx="0" cy="1920240"/>
          </a:xfrm>
          <a:prstGeom prst="line">
            <a:avLst/>
          </a:prstGeom>
          <a:ln w="28575">
            <a:solidFill>
              <a:srgbClr val="FF00F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33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6"/>
                                        </p:tgtEl>
                                        <p:attrNameLst>
                                          <p:attrName>style.visibility</p:attrName>
                                        </p:attrNameLst>
                                      </p:cBhvr>
                                      <p:to>
                                        <p:strVal val="visible"/>
                                      </p:to>
                                    </p:set>
                                    <p:animEffect transition="in" filter="fade">
                                      <p:cBhvr>
                                        <p:cTn id="11" dur="500"/>
                                        <p:tgtEl>
                                          <p:spTgt spid="17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174"/>
                                        </p:tgtEl>
                                        <p:attrNameLst>
                                          <p:attrName>style.visibility</p:attrName>
                                        </p:attrNameLst>
                                      </p:cBhvr>
                                      <p:to>
                                        <p:strVal val="visible"/>
                                      </p:to>
                                    </p:set>
                                    <p:animEffect transition="in" filter="fade">
                                      <p:cBhvr>
                                        <p:cTn id="19" dur="500"/>
                                        <p:tgtEl>
                                          <p:spTgt spid="174"/>
                                        </p:tgtEl>
                                      </p:cBhvr>
                                    </p:animEffect>
                                  </p:childTnLst>
                                </p:cTn>
                              </p:par>
                              <p:par>
                                <p:cTn id="20" presetID="10" presetClass="entr" presetSubtype="0" fill="hold" nodeType="with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fade">
                                      <p:cBhvr>
                                        <p:cTn id="22" dur="500"/>
                                        <p:tgtEl>
                                          <p:spTgt spid="173"/>
                                        </p:tgtEl>
                                      </p:cBhvr>
                                    </p:animEffect>
                                  </p:childTnLst>
                                </p:cTn>
                              </p:par>
                              <p:par>
                                <p:cTn id="23" presetID="10" presetClass="entr" presetSubtype="0" fill="hold" nodeType="withEffect">
                                  <p:stCondLst>
                                    <p:cond delay="0"/>
                                  </p:stCondLst>
                                  <p:childTnLst>
                                    <p:set>
                                      <p:cBhvr>
                                        <p:cTn id="24" dur="1" fill="hold">
                                          <p:stCondLst>
                                            <p:cond delay="0"/>
                                          </p:stCondLst>
                                        </p:cTn>
                                        <p:tgtEl>
                                          <p:spTgt spid="177"/>
                                        </p:tgtEl>
                                        <p:attrNameLst>
                                          <p:attrName>style.visibility</p:attrName>
                                        </p:attrNameLst>
                                      </p:cBhvr>
                                      <p:to>
                                        <p:strVal val="visible"/>
                                      </p:to>
                                    </p:set>
                                    <p:animEffect transition="in" filter="fade">
                                      <p:cBhvr>
                                        <p:cTn id="25" dur="500"/>
                                        <p:tgtEl>
                                          <p:spTgt spid="177"/>
                                        </p:tgtEl>
                                      </p:cBhvr>
                                    </p:animEffect>
                                  </p:childTnLst>
                                </p:cTn>
                              </p:par>
                              <p:par>
                                <p:cTn id="26" presetID="10" presetClass="entr" presetSubtype="0" fill="hold" nodeType="withEffect">
                                  <p:stCondLst>
                                    <p:cond delay="0"/>
                                  </p:stCondLst>
                                  <p:childTnLst>
                                    <p:set>
                                      <p:cBhvr>
                                        <p:cTn id="27" dur="1" fill="hold">
                                          <p:stCondLst>
                                            <p:cond delay="0"/>
                                          </p:stCondLst>
                                        </p:cTn>
                                        <p:tgtEl>
                                          <p:spTgt spid="178"/>
                                        </p:tgtEl>
                                        <p:attrNameLst>
                                          <p:attrName>style.visibility</p:attrName>
                                        </p:attrNameLst>
                                      </p:cBhvr>
                                      <p:to>
                                        <p:strVal val="visible"/>
                                      </p:to>
                                    </p:set>
                                    <p:animEffect transition="in" filter="fade">
                                      <p:cBhvr>
                                        <p:cTn id="28" dur="500"/>
                                        <p:tgtEl>
                                          <p:spTgt spid="17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1"/>
                                        </p:tgtEl>
                                        <p:attrNameLst>
                                          <p:attrName>style.visibility</p:attrName>
                                        </p:attrNameLst>
                                      </p:cBhvr>
                                      <p:to>
                                        <p:strVal val="visible"/>
                                      </p:to>
                                    </p:set>
                                    <p:animEffect transition="in" filter="fade">
                                      <p:cBhvr>
                                        <p:cTn id="31" dur="500"/>
                                        <p:tgtEl>
                                          <p:spTgt spid="171"/>
                                        </p:tgtEl>
                                      </p:cBhvr>
                                    </p:animEffect>
                                  </p:childTnLst>
                                </p:cTn>
                              </p:par>
                              <p:par>
                                <p:cTn id="32" presetID="10" presetClass="entr" presetSubtype="0" fill="hold" nodeType="withEffect">
                                  <p:stCondLst>
                                    <p:cond delay="0"/>
                                  </p:stCondLst>
                                  <p:childTnLst>
                                    <p:set>
                                      <p:cBhvr>
                                        <p:cTn id="33" dur="1" fill="hold">
                                          <p:stCondLst>
                                            <p:cond delay="0"/>
                                          </p:stCondLst>
                                        </p:cTn>
                                        <p:tgtEl>
                                          <p:spTgt spid="179"/>
                                        </p:tgtEl>
                                        <p:attrNameLst>
                                          <p:attrName>style.visibility</p:attrName>
                                        </p:attrNameLst>
                                      </p:cBhvr>
                                      <p:to>
                                        <p:strVal val="visible"/>
                                      </p:to>
                                    </p:set>
                                    <p:animEffect transition="in" filter="fade">
                                      <p:cBhvr>
                                        <p:cTn id="34" dur="500"/>
                                        <p:tgtEl>
                                          <p:spTgt spid="179"/>
                                        </p:tgtEl>
                                      </p:cBhvr>
                                    </p:animEffect>
                                  </p:childTnLst>
                                </p:cTn>
                              </p:par>
                              <p:par>
                                <p:cTn id="35" presetID="10" presetClass="entr" presetSubtype="0" fill="hold" nodeType="with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500"/>
                                        <p:tgtEl>
                                          <p:spTgt spid="95"/>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129"/>
                                        </p:tgtEl>
                                        <p:attrNameLst>
                                          <p:attrName>style.visibility</p:attrName>
                                        </p:attrNameLst>
                                      </p:cBhvr>
                                      <p:to>
                                        <p:strVal val="visible"/>
                                      </p:to>
                                    </p:set>
                                    <p:anim calcmode="lin" valueType="num">
                                      <p:cBhvr additive="base">
                                        <p:cTn id="42" dur="2000"/>
                                        <p:tgtEl>
                                          <p:spTgt spid="129"/>
                                        </p:tgtEl>
                                        <p:attrNameLst>
                                          <p:attrName>ppt_y</p:attrName>
                                        </p:attrNameLst>
                                      </p:cBhvr>
                                      <p:tavLst>
                                        <p:tav tm="0">
                                          <p:val>
                                            <p:strVal val="#ppt_y+#ppt_h*1.125000"/>
                                          </p:val>
                                        </p:tav>
                                        <p:tav tm="100000">
                                          <p:val>
                                            <p:strVal val="#ppt_y"/>
                                          </p:val>
                                        </p:tav>
                                      </p:tavLst>
                                    </p:anim>
                                    <p:animEffect transition="in" filter="wipe(up)">
                                      <p:cBhvr>
                                        <p:cTn id="43" dur="2000"/>
                                        <p:tgtEl>
                                          <p:spTgt spid="129"/>
                                        </p:tgtEl>
                                      </p:cBhvr>
                                    </p:animEffect>
                                  </p:childTnLst>
                                </p:cTn>
                              </p:par>
                              <p:par>
                                <p:cTn id="44" presetID="12" presetClass="entr" presetSubtype="4" fill="hold" grpId="0" nodeType="withEffect">
                                  <p:stCondLst>
                                    <p:cond delay="0"/>
                                  </p:stCondLst>
                                  <p:childTnLst>
                                    <p:set>
                                      <p:cBhvr>
                                        <p:cTn id="45" dur="1" fill="hold">
                                          <p:stCondLst>
                                            <p:cond delay="0"/>
                                          </p:stCondLst>
                                        </p:cTn>
                                        <p:tgtEl>
                                          <p:spTgt spid="131"/>
                                        </p:tgtEl>
                                        <p:attrNameLst>
                                          <p:attrName>style.visibility</p:attrName>
                                        </p:attrNameLst>
                                      </p:cBhvr>
                                      <p:to>
                                        <p:strVal val="visible"/>
                                      </p:to>
                                    </p:set>
                                    <p:anim calcmode="lin" valueType="num">
                                      <p:cBhvr additive="base">
                                        <p:cTn id="46" dur="2000"/>
                                        <p:tgtEl>
                                          <p:spTgt spid="131"/>
                                        </p:tgtEl>
                                        <p:attrNameLst>
                                          <p:attrName>ppt_y</p:attrName>
                                        </p:attrNameLst>
                                      </p:cBhvr>
                                      <p:tavLst>
                                        <p:tav tm="0">
                                          <p:val>
                                            <p:strVal val="#ppt_y+#ppt_h*1.125000"/>
                                          </p:val>
                                        </p:tav>
                                        <p:tav tm="100000">
                                          <p:val>
                                            <p:strVal val="#ppt_y"/>
                                          </p:val>
                                        </p:tav>
                                      </p:tavLst>
                                    </p:anim>
                                    <p:animEffect transition="in" filter="wipe(up)">
                                      <p:cBhvr>
                                        <p:cTn id="47" dur="2000"/>
                                        <p:tgtEl>
                                          <p:spTgt spid="131"/>
                                        </p:tgtEl>
                                      </p:cBhvr>
                                    </p:animEffect>
                                  </p:childTnLst>
                                </p:cTn>
                              </p:par>
                              <p:par>
                                <p:cTn id="48" presetID="12" presetClass="entr" presetSubtype="4" fill="hold" nodeType="withEffect">
                                  <p:stCondLst>
                                    <p:cond delay="0"/>
                                  </p:stCondLst>
                                  <p:childTnLst>
                                    <p:set>
                                      <p:cBhvr>
                                        <p:cTn id="49" dur="1" fill="hold">
                                          <p:stCondLst>
                                            <p:cond delay="0"/>
                                          </p:stCondLst>
                                        </p:cTn>
                                        <p:tgtEl>
                                          <p:spTgt spid="187"/>
                                        </p:tgtEl>
                                        <p:attrNameLst>
                                          <p:attrName>style.visibility</p:attrName>
                                        </p:attrNameLst>
                                      </p:cBhvr>
                                      <p:to>
                                        <p:strVal val="visible"/>
                                      </p:to>
                                    </p:set>
                                    <p:anim calcmode="lin" valueType="num">
                                      <p:cBhvr additive="base">
                                        <p:cTn id="50" dur="2000"/>
                                        <p:tgtEl>
                                          <p:spTgt spid="187"/>
                                        </p:tgtEl>
                                        <p:attrNameLst>
                                          <p:attrName>ppt_y</p:attrName>
                                        </p:attrNameLst>
                                      </p:cBhvr>
                                      <p:tavLst>
                                        <p:tav tm="0">
                                          <p:val>
                                            <p:strVal val="#ppt_y+#ppt_h*1.125000"/>
                                          </p:val>
                                        </p:tav>
                                        <p:tav tm="100000">
                                          <p:val>
                                            <p:strVal val="#ppt_y"/>
                                          </p:val>
                                        </p:tav>
                                      </p:tavLst>
                                    </p:anim>
                                    <p:animEffect transition="in" filter="wipe(up)">
                                      <p:cBhvr>
                                        <p:cTn id="51" dur="2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7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3644"/>
            <a:ext cx="9147706" cy="687866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3" name="Rectangle 2"/>
          <p:cNvSpPr/>
          <p:nvPr/>
        </p:nvSpPr>
        <p:spPr>
          <a:xfrm>
            <a:off x="228600" y="5450162"/>
            <a:ext cx="2133600" cy="493438"/>
          </a:xfrm>
          <a:prstGeom prst="rect">
            <a:avLst/>
          </a:prstGeom>
          <a:solidFill>
            <a:srgbClr val="FFFF00"/>
          </a:solidFill>
          <a:ln>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2" name="Title 1"/>
          <p:cNvSpPr>
            <a:spLocks noGrp="1"/>
          </p:cNvSpPr>
          <p:nvPr>
            <p:ph type="title"/>
          </p:nvPr>
        </p:nvSpPr>
        <p:spPr>
          <a:xfrm>
            <a:off x="3813865" y="84582"/>
            <a:ext cx="1331504" cy="50519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r>
              <a:rPr lang="en-US" sz="3200" b="1" kern="1200" dirty="0" smtClean="0">
                <a:solidFill>
                  <a:srgbClr val="FF00FF"/>
                </a:solidFill>
                <a:latin typeface="Times New Roman" panose="02020603050405020304" pitchFamily="18" charset="0"/>
                <a:ea typeface="+mn-ea"/>
                <a:cs typeface="Times New Roman" panose="02020603050405020304" pitchFamily="18" charset="0"/>
              </a:rPr>
              <a:t>Code</a:t>
            </a:r>
            <a:endParaRPr lang="en-US" sz="3200" b="1" kern="1200" dirty="0">
              <a:solidFill>
                <a:srgbClr val="FF00FF"/>
              </a:solidFill>
              <a:latin typeface="Times New Roman" panose="02020603050405020304" pitchFamily="18" charset="0"/>
              <a:ea typeface="+mn-ea"/>
              <a:cs typeface="Times New Roman" panose="02020603050405020304" pitchFamily="18" charset="0"/>
            </a:endParaRPr>
          </a:p>
        </p:txBody>
      </p:sp>
      <p:sp>
        <p:nvSpPr>
          <p:cNvPr id="5" name="Rectangle 4"/>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smtClean="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endPar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endParaRPr>
          </a:p>
        </p:txBody>
      </p:sp>
      <p:pic>
        <p:nvPicPr>
          <p:cNvPr id="7" name="Picture 30"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8407966">
            <a:off x="7419523" y="117172"/>
            <a:ext cx="557207" cy="557207"/>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8075156" y="193896"/>
            <a:ext cx="914400" cy="281923"/>
            <a:chOff x="-1944950" y="3276600"/>
            <a:chExt cx="1567500" cy="532310"/>
          </a:xfrm>
        </p:grpSpPr>
        <p:cxnSp>
          <p:nvCxnSpPr>
            <p:cNvPr id="8" name="Straight Connector 7"/>
            <p:cNvCxnSpPr/>
            <p:nvPr/>
          </p:nvCxnSpPr>
          <p:spPr>
            <a:xfrm>
              <a:off x="-1944950" y="3360198"/>
              <a:ext cx="36576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944950" y="3801512"/>
              <a:ext cx="36576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579190" y="3345402"/>
              <a:ext cx="0" cy="448712"/>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579190" y="3569758"/>
              <a:ext cx="27432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1304870" y="3276600"/>
              <a:ext cx="335280" cy="293158"/>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rot="10800000">
              <a:off x="-1030551" y="3360198"/>
              <a:ext cx="653101" cy="448712"/>
              <a:chOff x="-1674181" y="4268290"/>
              <a:chExt cx="653101" cy="448712"/>
            </a:xfrm>
          </p:grpSpPr>
          <p:cxnSp>
            <p:nvCxnSpPr>
              <p:cNvPr id="15" name="Straight Connector 14"/>
              <p:cNvCxnSpPr/>
              <p:nvPr/>
            </p:nvCxnSpPr>
            <p:spPr>
              <a:xfrm>
                <a:off x="-1661160" y="4275688"/>
                <a:ext cx="36576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674181" y="4702206"/>
                <a:ext cx="36576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295400" y="4268290"/>
                <a:ext cx="0" cy="448712"/>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295400" y="4492646"/>
                <a:ext cx="27432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grpSp>
      </p:grpSp>
      <p:sp>
        <p:nvSpPr>
          <p:cNvPr id="11" name="Rectangle 10"/>
          <p:cNvSpPr/>
          <p:nvPr/>
        </p:nvSpPr>
        <p:spPr>
          <a:xfrm>
            <a:off x="136756" y="2911526"/>
            <a:ext cx="7923652" cy="1066767"/>
          </a:xfrm>
          <a:prstGeom prst="rect">
            <a:avLst/>
          </a:prstGeom>
        </p:spPr>
        <p:txBody>
          <a:bodyPr wrap="square">
            <a:spAutoFit/>
          </a:body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Arial"/>
              </a:rPr>
              <a:t>while(1)</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smtClean="0">
                <a:ln>
                  <a:noFill/>
                </a:ln>
                <a:solidFill>
                  <a:srgbClr val="FFFF00"/>
                </a:solidFill>
                <a:effectLst/>
                <a:uLnTx/>
                <a:uFillTx/>
                <a:latin typeface="Courier New" panose="02070309020205020404" pitchFamily="49" charset="0"/>
                <a:ea typeface="+mn-ea"/>
                <a:cs typeface="Arial"/>
              </a:rPr>
              <a:t>{</a:t>
            </a:r>
            <a:endParaRPr kumimoji="0" lang="en-US" sz="14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Arial"/>
            </a:endParaRP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smtClean="0">
                <a:ln>
                  <a:noFill/>
                </a:ln>
                <a:solidFill>
                  <a:srgbClr val="FF00FF"/>
                </a:solidFill>
                <a:effectLst/>
                <a:uLnTx/>
                <a:uFillTx/>
                <a:latin typeface="Courier New" panose="02070309020205020404" pitchFamily="49" charset="0"/>
                <a:ea typeface="+mn-ea"/>
                <a:cs typeface="Arial"/>
              </a:rPr>
              <a:t>if(DebounceSwitch1())</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FF"/>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smtClean="0">
                <a:ln>
                  <a:noFill/>
                </a:ln>
                <a:solidFill>
                  <a:srgbClr val="FF6600"/>
                </a:solidFill>
                <a:effectLst/>
                <a:uLnTx/>
                <a:uFillTx/>
                <a:latin typeface="Courier New" panose="02070309020205020404" pitchFamily="49" charset="0"/>
                <a:ea typeface="+mn-ea"/>
                <a:cs typeface="Arial"/>
              </a:rPr>
              <a:t>P1OUT </a:t>
            </a:r>
            <a:r>
              <a:rPr kumimoji="0" lang="en-US" sz="1400" b="1" i="0" u="none" strike="noStrike" kern="1200" cap="none" spc="0" normalizeH="0" baseline="0" noProof="0" dirty="0">
                <a:ln>
                  <a:noFill/>
                </a:ln>
                <a:solidFill>
                  <a:srgbClr val="FF6600"/>
                </a:solidFill>
                <a:effectLst/>
                <a:uLnTx/>
                <a:uFillTx/>
                <a:latin typeface="Courier New" panose="02070309020205020404" pitchFamily="49" charset="0"/>
                <a:ea typeface="+mn-ea"/>
                <a:cs typeface="Arial"/>
              </a:rPr>
              <a:t>^= BIT0;               </a:t>
            </a:r>
            <a:r>
              <a:rPr kumimoji="0" lang="en-US" sz="1400" b="1" i="0" u="none" strike="noStrike" kern="1200" cap="none" spc="0" normalizeH="0" baseline="0" noProof="0" dirty="0" smtClean="0">
                <a:ln>
                  <a:noFill/>
                </a:ln>
                <a:solidFill>
                  <a:srgbClr val="FF6600"/>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a:ln>
                  <a:noFill/>
                </a:ln>
                <a:solidFill>
                  <a:srgbClr val="33CC4A"/>
                </a:solidFill>
                <a:effectLst/>
                <a:uLnTx/>
                <a:uFillTx/>
                <a:latin typeface="Courier New" panose="02070309020205020404" pitchFamily="49" charset="0"/>
                <a:ea typeface="+mn-ea"/>
                <a:cs typeface="Arial"/>
              </a:rPr>
              <a:t>//Toggle P1 LED</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smtClean="0">
                <a:ln>
                  <a:noFill/>
                </a:ln>
                <a:solidFill>
                  <a:srgbClr val="FFFF00"/>
                </a:solidFill>
                <a:effectLst/>
                <a:uLnTx/>
                <a:uFillTx/>
                <a:latin typeface="Courier New" panose="02070309020205020404" pitchFamily="49" charset="0"/>
                <a:ea typeface="+mn-ea"/>
                <a:cs typeface="Arial"/>
              </a:rPr>
              <a:t>}</a:t>
            </a:r>
            <a:endParaRPr kumimoji="0" lang="en-US" sz="1400" b="0" i="0" u="none" strike="noStrike" kern="1200" cap="none" spc="0" normalizeH="0" baseline="0" noProof="0" dirty="0">
              <a:ln>
                <a:noFill/>
              </a:ln>
              <a:solidFill>
                <a:srgbClr val="FFFF00"/>
              </a:solidFill>
              <a:effectLst/>
              <a:uLnTx/>
              <a:uFillTx/>
              <a:latin typeface="Arial"/>
              <a:ea typeface="+mn-ea"/>
              <a:cs typeface="Arial"/>
            </a:endParaRPr>
          </a:p>
        </p:txBody>
      </p:sp>
      <p:sp>
        <p:nvSpPr>
          <p:cNvPr id="14" name="Rectangle 13"/>
          <p:cNvSpPr/>
          <p:nvPr/>
        </p:nvSpPr>
        <p:spPr>
          <a:xfrm>
            <a:off x="153445" y="678006"/>
            <a:ext cx="8305800" cy="1896673"/>
          </a:xfrm>
          <a:prstGeom prst="rect">
            <a:avLst/>
          </a:prstGeom>
        </p:spPr>
        <p:txBody>
          <a:bodyPr wrap="square">
            <a:spAutoFit/>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6600"/>
                </a:solidFill>
                <a:effectLst/>
                <a:uLnTx/>
                <a:uFillTx/>
                <a:latin typeface="Courier New" panose="02070309020205020404" pitchFamily="49" charset="0"/>
                <a:ea typeface="+mn-ea"/>
                <a:cs typeface="Arial"/>
              </a:rPr>
              <a:t>#include "</a:t>
            </a:r>
            <a:r>
              <a:rPr kumimoji="0" lang="en-US" sz="1400" b="1" i="0" u="none" strike="noStrike" kern="1200" cap="none" spc="0" normalizeH="0" baseline="0" noProof="0" dirty="0" err="1">
                <a:ln>
                  <a:noFill/>
                </a:ln>
                <a:solidFill>
                  <a:srgbClr val="FF6600"/>
                </a:solidFill>
                <a:effectLst/>
                <a:uLnTx/>
                <a:uFillTx/>
                <a:latin typeface="Courier New" panose="02070309020205020404" pitchFamily="49" charset="0"/>
                <a:ea typeface="+mn-ea"/>
                <a:cs typeface="Arial"/>
              </a:rPr>
              <a:t>msp.h</a:t>
            </a:r>
            <a:r>
              <a:rPr kumimoji="0" lang="en-US" sz="1400" b="1" i="0" u="none" strike="noStrike" kern="1200" cap="none" spc="0" normalizeH="0" baseline="0" noProof="0" dirty="0" smtClean="0">
                <a:ln>
                  <a:noFill/>
                </a:ln>
                <a:solidFill>
                  <a:srgbClr val="FF6600"/>
                </a:solidFill>
                <a:effectLst/>
                <a:uLnTx/>
                <a:uFillTx/>
                <a:latin typeface="Courier New" panose="02070309020205020404" pitchFamily="49" charset="0"/>
                <a:ea typeface="+mn-ea"/>
                <a:cs typeface="Arial"/>
              </a:rPr>
              <a:t>"</a:t>
            </a:r>
            <a:endParaRPr kumimoji="0" lang="en-US" sz="1400" b="1" i="0" u="none" strike="noStrike" kern="1200" cap="none" spc="0" normalizeH="0" baseline="0" noProof="0" dirty="0">
              <a:ln>
                <a:noFill/>
              </a:ln>
              <a:solidFill>
                <a:srgbClr val="FF6600"/>
              </a:solidFill>
              <a:effectLst/>
              <a:uLnTx/>
              <a:uFillTx/>
              <a:latin typeface="Courier New" panose="02070309020205020404" pitchFamily="49" charset="0"/>
              <a:ea typeface="+mn-ea"/>
              <a:cs typeface="Arial"/>
            </a:endParaRPr>
          </a:p>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Arial"/>
              </a:rPr>
              <a:t>void main(void)</a:t>
            </a:r>
          </a:p>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FF00"/>
                </a:solidFill>
                <a:effectLst/>
                <a:uLnTx/>
                <a:uFillTx/>
                <a:latin typeface="Courier New" panose="02070309020205020404" pitchFamily="49" charset="0"/>
                <a:ea typeface="+mn-ea"/>
                <a:cs typeface="Arial"/>
              </a:rPr>
              <a:t> {</a:t>
            </a:r>
            <a:endParaRPr kumimoji="0" lang="en-US" sz="14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Arial"/>
            </a:endParaRPr>
          </a:p>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FF"/>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smtClean="0">
                <a:ln>
                  <a:noFill/>
                </a:ln>
                <a:solidFill>
                  <a:srgbClr val="00FFFF"/>
                </a:solidFill>
                <a:effectLst/>
                <a:uLnTx/>
                <a:uFillTx/>
                <a:latin typeface="Courier New" panose="02070309020205020404" pitchFamily="49" charset="0"/>
                <a:ea typeface="+mn-ea"/>
                <a:cs typeface="Arial"/>
              </a:rPr>
              <a:t>  WDT_A-</a:t>
            </a:r>
            <a:r>
              <a:rPr kumimoji="0" lang="en-US" sz="1400" b="1" i="0" u="none" strike="noStrike" kern="1200" cap="none" spc="0" normalizeH="0" baseline="0" noProof="0" dirty="0">
                <a:ln>
                  <a:noFill/>
                </a:ln>
                <a:solidFill>
                  <a:srgbClr val="00FFFF"/>
                </a:solidFill>
                <a:effectLst/>
                <a:uLnTx/>
                <a:uFillTx/>
                <a:latin typeface="Courier New" panose="02070309020205020404" pitchFamily="49" charset="0"/>
                <a:ea typeface="+mn-ea"/>
                <a:cs typeface="Arial"/>
              </a:rPr>
              <a:t>&gt;CTL = WDT_A_CTL_PW | WDT_A_CTL_HOLD</a:t>
            </a:r>
            <a:r>
              <a:rPr kumimoji="0" lang="en-US" sz="1400" b="1" i="0" u="none" strike="noStrike" kern="1200" cap="none" spc="0" normalizeH="0" baseline="0" noProof="0" dirty="0" smtClean="0">
                <a:ln>
                  <a:noFill/>
                </a:ln>
                <a:solidFill>
                  <a:srgbClr val="00FFFF"/>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smtClean="0">
                <a:ln>
                  <a:noFill/>
                </a:ln>
                <a:solidFill>
                  <a:srgbClr val="00FF00"/>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a:ln>
                  <a:noFill/>
                </a:ln>
                <a:solidFill>
                  <a:srgbClr val="00FF00"/>
                </a:solidFill>
                <a:effectLst/>
                <a:uLnTx/>
                <a:uFillTx/>
                <a:latin typeface="Courier New" panose="02070309020205020404" pitchFamily="49" charset="0"/>
                <a:ea typeface="+mn-ea"/>
                <a:cs typeface="Arial"/>
              </a:rPr>
              <a:t>stop </a:t>
            </a:r>
            <a:r>
              <a:rPr kumimoji="0" lang="en-US" sz="1400" b="1" i="0" u="sng" strike="noStrike" kern="1200" cap="none" spc="0" normalizeH="0" baseline="0" noProof="0" dirty="0">
                <a:ln>
                  <a:noFill/>
                </a:ln>
                <a:solidFill>
                  <a:srgbClr val="00FF00"/>
                </a:solidFill>
                <a:effectLst/>
                <a:uLnTx/>
                <a:uFillTx/>
                <a:latin typeface="Courier New" panose="02070309020205020404" pitchFamily="49" charset="0"/>
                <a:ea typeface="+mn-ea"/>
                <a:cs typeface="Arial"/>
              </a:rPr>
              <a:t>watchdog timer</a:t>
            </a:r>
          </a:p>
          <a:p>
            <a:pPr marL="0" marR="0" lvl="0" indent="0" algn="l" defTabSz="914400" rtl="0" eaLnBrk="1" fontAlgn="auto" latinLnBrk="0" hangingPunct="1">
              <a:lnSpc>
                <a:spcPts val="14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endParaRPr>
          </a:p>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00FF"/>
                </a:solidFill>
                <a:effectLst/>
                <a:uLnTx/>
                <a:uFillTx/>
                <a:latin typeface="Courier New" panose="02070309020205020404" pitchFamily="49" charset="0"/>
                <a:ea typeface="+mn-ea"/>
                <a:cs typeface="Arial"/>
              </a:rPr>
              <a:t>   while </a:t>
            </a:r>
            <a:r>
              <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rPr>
              <a:t>( 1 )</a:t>
            </a:r>
          </a:p>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00FF"/>
                </a:solidFill>
                <a:effectLst/>
                <a:uLnTx/>
                <a:uFillTx/>
                <a:latin typeface="Courier New" panose="02070309020205020404" pitchFamily="49" charset="0"/>
                <a:ea typeface="+mn-ea"/>
                <a:cs typeface="Arial"/>
              </a:rPr>
              <a:t>    {   </a:t>
            </a:r>
            <a:endPar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endParaRPr>
          </a:p>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smtClean="0">
                <a:ln>
                  <a:noFill/>
                </a:ln>
                <a:solidFill>
                  <a:srgbClr val="FF00FF"/>
                </a:solidFill>
                <a:effectLst/>
                <a:uLnTx/>
                <a:uFillTx/>
                <a:latin typeface="Courier New" panose="02070309020205020404" pitchFamily="49" charset="0"/>
                <a:ea typeface="+mn-ea"/>
                <a:cs typeface="Arial"/>
              </a:rPr>
              <a:t>  ………………………………………  ;</a:t>
            </a:r>
            <a:endPar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endParaRPr>
          </a:p>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00FF"/>
                </a:solidFill>
                <a:effectLst/>
                <a:uLnTx/>
                <a:uFillTx/>
                <a:latin typeface="Courier New" panose="02070309020205020404" pitchFamily="49" charset="0"/>
                <a:ea typeface="+mn-ea"/>
                <a:cs typeface="Arial"/>
              </a:rPr>
              <a:t>    }</a:t>
            </a:r>
            <a:endPar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endParaRPr>
          </a:p>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smtClean="0">
                <a:ln>
                  <a:noFill/>
                </a:ln>
                <a:solidFill>
                  <a:srgbClr val="FFFF00"/>
                </a:solidFill>
                <a:effectLst/>
                <a:uLnTx/>
                <a:uFillTx/>
                <a:latin typeface="Courier New" panose="02070309020205020404" pitchFamily="49" charset="0"/>
                <a:ea typeface="+mn-ea"/>
                <a:cs typeface="Arial"/>
              </a:rPr>
              <a:t>}</a:t>
            </a:r>
            <a:endParaRPr kumimoji="0" lang="en-US" sz="14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Arial"/>
            </a:endParaRPr>
          </a:p>
        </p:txBody>
      </p:sp>
      <p:sp>
        <p:nvSpPr>
          <p:cNvPr id="6" name="Rectangle 5"/>
          <p:cNvSpPr/>
          <p:nvPr/>
        </p:nvSpPr>
        <p:spPr>
          <a:xfrm>
            <a:off x="153445" y="4245668"/>
            <a:ext cx="8672678" cy="2349361"/>
          </a:xfrm>
          <a:prstGeom prst="rect">
            <a:avLst/>
          </a:prstGeom>
        </p:spPr>
        <p:txBody>
          <a:bodyPr wrap="square">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Arial"/>
              </a:rPr>
              <a:t>uint8_t</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smtClean="0">
                <a:ln>
                  <a:noFill/>
                </a:ln>
                <a:solidFill>
                  <a:srgbClr val="FF00FF"/>
                </a:solidFill>
                <a:effectLst/>
                <a:uLnTx/>
                <a:uFillTx/>
                <a:latin typeface="Courier New" panose="02070309020205020404" pitchFamily="49" charset="0"/>
                <a:ea typeface="+mn-ea"/>
                <a:cs typeface="Arial"/>
              </a:rPr>
              <a:t>DebounceSwitch1(void)   </a:t>
            </a:r>
            <a:r>
              <a:rPr kumimoji="0" lang="en-US" sz="1400" b="1" i="0" u="none" strike="noStrike" kern="1200" cap="none" spc="0" normalizeH="0" baseline="0" noProof="0" dirty="0" smtClean="0">
                <a:ln>
                  <a:noFill/>
                </a:ln>
                <a:solidFill>
                  <a:srgbClr val="000000"/>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smtClean="0">
                <a:ln>
                  <a:noFill/>
                </a:ln>
                <a:solidFill>
                  <a:srgbClr val="00FF00"/>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a:ln>
                  <a:noFill/>
                </a:ln>
                <a:solidFill>
                  <a:srgbClr val="00FF00"/>
                </a:solidFill>
                <a:effectLst/>
                <a:uLnTx/>
                <a:uFillTx/>
                <a:latin typeface="Courier New" panose="02070309020205020404" pitchFamily="49" charset="0"/>
                <a:ea typeface="+mn-ea"/>
                <a:cs typeface="Arial"/>
              </a:rPr>
              <a:t>Switch on Port P1.1</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Arial"/>
              </a:rPr>
              <a: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a:ln>
                  <a:noFill/>
                </a:ln>
                <a:solidFill>
                  <a:srgbClr val="F900F9"/>
                </a:solidFill>
                <a:effectLst/>
                <a:uLnTx/>
                <a:uFillTx/>
                <a:latin typeface="Courier New" panose="02070309020205020404" pitchFamily="49" charset="0"/>
                <a:ea typeface="+mn-ea"/>
                <a:cs typeface="Arial"/>
              </a:rPr>
              <a:t>static</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Arial"/>
              </a:rPr>
              <a:t>uint16_t</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rPr>
              <a:t>State = 0</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Arial"/>
              </a:rPr>
              <a:t>;</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rPr>
              <a:t>State = (State&lt;&lt;1) </a:t>
            </a:r>
            <a:r>
              <a:rPr kumimoji="0" lang="en-US" sz="1400" b="1" i="0" u="none" strike="noStrike" kern="1200" cap="none" spc="0" normalizeH="0" baseline="0" noProof="0" dirty="0">
                <a:ln>
                  <a:noFill/>
                </a:ln>
                <a:solidFill>
                  <a:srgbClr val="00FF00"/>
                </a:solidFill>
                <a:effectLst/>
                <a:uLnTx/>
                <a:uFillTx/>
                <a:latin typeface="Courier New" panose="02070309020205020404" pitchFamily="49" charset="0"/>
                <a:ea typeface="+mn-ea"/>
                <a:cs typeface="Arial"/>
              </a:rPr>
              <a:t>|</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Arial"/>
              </a:rPr>
              <a:t>((P1IN &amp; BIT1)&gt;&gt;1) </a:t>
            </a:r>
            <a:r>
              <a:rPr kumimoji="0" lang="en-US" sz="1400" b="1" i="0" u="none" strike="noStrike" kern="1200" cap="none" spc="0" normalizeH="0" baseline="0" noProof="0">
                <a:ln>
                  <a:noFill/>
                </a:ln>
                <a:solidFill>
                  <a:srgbClr val="00FF00"/>
                </a:solidFill>
                <a:effectLst/>
                <a:uLnTx/>
                <a:uFillTx/>
                <a:latin typeface="Courier New" panose="02070309020205020404" pitchFamily="49" charset="0"/>
                <a:ea typeface="+mn-ea"/>
                <a:cs typeface="Arial"/>
              </a:rPr>
              <a:t>|</a:t>
            </a:r>
            <a:r>
              <a:rPr kumimoji="0" lang="en-US" sz="1400" b="1" i="0" u="none" strike="noStrike" kern="1200" cap="none" spc="0" normalizeH="0" baseline="0" noProof="0">
                <a:ln>
                  <a:noFill/>
                </a:ln>
                <a:solidFill>
                  <a:srgbClr val="000000"/>
                </a:solidFill>
                <a:effectLst/>
                <a:uLnTx/>
                <a:uFillTx/>
                <a:latin typeface="Courier New" panose="02070309020205020404" pitchFamily="49" charset="0"/>
                <a:ea typeface="+mn-ea"/>
                <a:cs typeface="Arial"/>
              </a:rPr>
              <a:t> </a:t>
            </a:r>
            <a:r>
              <a:rPr kumimoji="0" lang="en-US" sz="1400" b="1" i="0" u="none" strike="noStrike" kern="1200" cap="none" spc="0" normalizeH="0" baseline="0" noProof="0" smtClean="0">
                <a:ln>
                  <a:noFill/>
                </a:ln>
                <a:solidFill>
                  <a:srgbClr val="00FF00"/>
                </a:solidFill>
                <a:effectLst/>
                <a:uLnTx/>
                <a:uFillTx/>
                <a:latin typeface="Courier New" panose="02070309020205020404" pitchFamily="49" charset="0"/>
                <a:ea typeface="+mn-ea"/>
                <a:cs typeface="Arial"/>
              </a:rPr>
              <a:t>0xfc00</a:t>
            </a:r>
            <a:r>
              <a:rPr kumimoji="0" lang="en-US" sz="1400" b="1" i="0" u="none" strike="noStrike" kern="1200" cap="none" spc="0" normalizeH="0" baseline="0" noProof="0" dirty="0" smtClean="0">
                <a:ln>
                  <a:noFill/>
                </a:ln>
                <a:solidFill>
                  <a:srgbClr val="00FF00"/>
                </a:solidFill>
                <a:effectLst/>
                <a:uLnTx/>
                <a:uFillTx/>
                <a:latin typeface="Courier New" panose="02070309020205020404" pitchFamily="49" charset="0"/>
                <a:ea typeface="+mn-ea"/>
                <a:cs typeface="Arial"/>
              </a:rPr>
              <a:t>;</a:t>
            </a:r>
            <a:endParaRPr kumimoji="0" lang="en-US" sz="1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Arial"/>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6600"/>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smtClean="0">
                <a:ln>
                  <a:noFill/>
                </a:ln>
                <a:solidFill>
                  <a:srgbClr val="FF6600"/>
                </a:solidFill>
                <a:effectLst/>
                <a:uLnTx/>
                <a:uFillTx/>
                <a:latin typeface="Courier New" panose="02070309020205020404" pitchFamily="49" charset="0"/>
                <a:ea typeface="+mn-ea"/>
                <a:cs typeface="Arial"/>
              </a:rPr>
              <a:t>__delay_cycles(5</a:t>
            </a:r>
            <a:r>
              <a:rPr kumimoji="0" lang="en-US" sz="1400" b="1" i="0" u="none" strike="noStrike" kern="1200" cap="none" spc="0" normalizeH="0" baseline="0" noProof="0" dirty="0">
                <a:ln>
                  <a:noFill/>
                </a:ln>
                <a:solidFill>
                  <a:srgbClr val="FF6600"/>
                </a:solidFill>
                <a:effectLst/>
                <a:uLnTx/>
                <a:uFillTx/>
                <a:latin typeface="Courier New" panose="02070309020205020404" pitchFamily="49" charset="0"/>
                <a:ea typeface="+mn-ea"/>
                <a:cs typeface="Arial"/>
              </a:rPr>
              <a:t>);  </a:t>
            </a:r>
          </a:p>
          <a:p>
            <a:pPr marL="0" marR="0" lvl="0" indent="0" algn="l" defTabSz="914400" rtl="0" eaLnBrk="1" fontAlgn="auto" latinLnBrk="0" hangingPunct="1">
              <a:lnSpc>
                <a:spcPts val="1600"/>
              </a:lnSpc>
              <a:spcBef>
                <a:spcPts val="0"/>
              </a:spcBef>
              <a:spcAft>
                <a:spcPts val="0"/>
              </a:spcAft>
              <a:buClrTx/>
              <a:buSzTx/>
              <a:buFontTx/>
              <a:buNone/>
              <a:tabLst/>
              <a:defRPr/>
            </a:pPr>
            <a:endParaRPr kumimoji="0" lang="en-US" sz="1400" b="1" i="0" u="none" strike="noStrike" kern="1200" cap="none" spc="0" normalizeH="0" baseline="0" noProof="0" dirty="0" smtClean="0">
              <a:ln>
                <a:noFill/>
              </a:ln>
              <a:solidFill>
                <a:srgbClr val="FF6600"/>
              </a:solidFill>
              <a:effectLst/>
              <a:uLnTx/>
              <a:uFillTx/>
              <a:latin typeface="Courier New" panose="02070309020205020404" pitchFamily="49" charset="0"/>
              <a:ea typeface="+mn-ea"/>
              <a:cs typeface="Arial"/>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00FF"/>
                </a:solidFill>
                <a:effectLst/>
                <a:uLnTx/>
                <a:uFillTx/>
                <a:latin typeface="Courier New" panose="02070309020205020404" pitchFamily="49" charset="0"/>
                <a:ea typeface="+mn-ea"/>
                <a:cs typeface="Arial"/>
              </a:rPr>
              <a:t>if(State </a:t>
            </a:r>
            <a:r>
              <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rPr>
              <a:t>== 0xfc00)</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smtClean="0">
                <a:ln>
                  <a:noFill/>
                </a:ln>
                <a:solidFill>
                  <a:srgbClr val="FF00FF"/>
                </a:solidFill>
                <a:effectLst/>
                <a:uLnTx/>
                <a:uFillTx/>
                <a:latin typeface="Courier New" panose="02070309020205020404" pitchFamily="49" charset="0"/>
                <a:ea typeface="+mn-ea"/>
                <a:cs typeface="Arial"/>
              </a:rPr>
              <a:t>return </a:t>
            </a:r>
            <a:r>
              <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rPr>
              <a:t>1;</a:t>
            </a:r>
          </a:p>
          <a:p>
            <a:pPr marL="0" marR="0" lvl="0" indent="0" algn="l" defTabSz="914400" rtl="0" eaLnBrk="1" fontAlgn="auto" latinLnBrk="0" hangingPunct="1">
              <a:lnSpc>
                <a:spcPts val="16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Arial"/>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a:ln>
                  <a:noFill/>
                </a:ln>
                <a:solidFill>
                  <a:srgbClr val="FF00FF"/>
                </a:solidFill>
                <a:effectLst/>
                <a:uLnTx/>
                <a:uFillTx/>
                <a:latin typeface="Courier New" panose="02070309020205020404" pitchFamily="49" charset="0"/>
                <a:ea typeface="+mn-ea"/>
                <a:cs typeface="Arial"/>
              </a:rPr>
              <a:t>return 0;</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Arial"/>
              </a:rPr>
              <a:t> </a:t>
            </a:r>
            <a:r>
              <a:rPr kumimoji="0" lang="en-US" sz="14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Arial"/>
              </a:rPr>
              <a:t>}</a:t>
            </a:r>
            <a:endParaRPr kumimoji="0" lang="en-US" sz="1400" b="0" i="0" u="none" strike="noStrike" kern="1200" cap="none" spc="0" normalizeH="0" baseline="0" noProof="0" dirty="0">
              <a:ln>
                <a:noFill/>
              </a:ln>
              <a:solidFill>
                <a:srgbClr val="FFFF00"/>
              </a:solidFill>
              <a:effectLst/>
              <a:uLnTx/>
              <a:uFillTx/>
              <a:latin typeface="Arial"/>
              <a:ea typeface="+mn-ea"/>
              <a:cs typeface="Arial"/>
            </a:endParaRPr>
          </a:p>
        </p:txBody>
      </p:sp>
    </p:spTree>
    <p:extLst>
      <p:ext uri="{BB962C8B-B14F-4D97-AF65-F5344CB8AC3E}">
        <p14:creationId xmlns:p14="http://schemas.microsoft.com/office/powerpoint/2010/main" val="424537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4" grpId="0"/>
      <p:bldP spid="6" grpId="0"/>
    </p:bldLst>
  </p:timing>
</p:sld>
</file>

<file path=ppt/theme/theme1.xml><?xml version="1.0" encoding="utf-8"?>
<a:theme xmlns:a="http://schemas.openxmlformats.org/drawingml/2006/main" name="2_1212kkkkkkkkk">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FF"/>
        </a:solidFill>
        <a:ln>
          <a:noFill/>
        </a:ln>
      </a:spPr>
      <a:bodyPr rtlCol="0" anchor="ctr"/>
      <a:lstStyle>
        <a:defPPr algn="ctr">
          <a:defRPr sz="1200" b="1" dirty="0" smtClean="0">
            <a:solidFill>
              <a:schemeClr val="bg1"/>
            </a:solidFill>
            <a:latin typeface="Times New Roman" panose="02020603050405020304" pitchFamily="18" charset="0"/>
            <a:cs typeface="Times New Roman" panose="02020603050405020304" pitchFamily="18" charset="0"/>
          </a:defRPr>
        </a:defPPr>
      </a:lstStyle>
      <a:style>
        <a:lnRef idx="2">
          <a:schemeClr val="dk1"/>
        </a:lnRef>
        <a:fillRef idx="1">
          <a:schemeClr val="lt1"/>
        </a:fillRef>
        <a:effectRef idx="0">
          <a:schemeClr val="dk1"/>
        </a:effectRef>
        <a:fontRef idx="minor">
          <a:schemeClr val="dk1"/>
        </a:fontRef>
      </a:style>
    </a:sp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1212kkkkkkkkk">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FF"/>
        </a:solidFill>
        <a:ln>
          <a:noFill/>
        </a:ln>
      </a:spPr>
      <a:bodyPr rtlCol="0" anchor="ctr"/>
      <a:lstStyle>
        <a:defPPr algn="ctr">
          <a:defRPr sz="1200" b="1" dirty="0" smtClean="0">
            <a:solidFill>
              <a:schemeClr val="bg1"/>
            </a:solidFill>
            <a:latin typeface="Times New Roman" panose="02020603050405020304" pitchFamily="18" charset="0"/>
            <a:cs typeface="Times New Roman" panose="02020603050405020304" pitchFamily="18" charset="0"/>
          </a:defRPr>
        </a:defPPr>
      </a:lstStyle>
      <a:style>
        <a:lnRef idx="2">
          <a:schemeClr val="dk1"/>
        </a:lnRef>
        <a:fillRef idx="1">
          <a:schemeClr val="lt1"/>
        </a:fillRef>
        <a:effectRef idx="0">
          <a:schemeClr val="dk1"/>
        </a:effectRef>
        <a:fontRef idx="minor">
          <a:schemeClr val="dk1"/>
        </a:fontRef>
      </a:style>
    </a:sp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21078</TotalTime>
  <Words>4300</Words>
  <Application>Microsoft Office PowerPoint</Application>
  <PresentationFormat>On-screen Show (4:3)</PresentationFormat>
  <Paragraphs>2332</Paragraphs>
  <Slides>38</Slides>
  <Notes>19</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38</vt:i4>
      </vt:variant>
    </vt:vector>
  </HeadingPairs>
  <TitlesOfParts>
    <vt:vector size="58" baseType="lpstr">
      <vt:lpstr>MS PGothic</vt:lpstr>
      <vt:lpstr>MS PGothic</vt:lpstr>
      <vt:lpstr>Algerian</vt:lpstr>
      <vt:lpstr>Arial</vt:lpstr>
      <vt:lpstr>Arial Black</vt:lpstr>
      <vt:lpstr>Book Antiqua</vt:lpstr>
      <vt:lpstr>Calibri</vt:lpstr>
      <vt:lpstr>Calibri Light</vt:lpstr>
      <vt:lpstr>Cooper Black</vt:lpstr>
      <vt:lpstr>Courier New</vt:lpstr>
      <vt:lpstr>HelveticaNeueLT Std Lt</vt:lpstr>
      <vt:lpstr>Symbol</vt:lpstr>
      <vt:lpstr>Times New Roman</vt:lpstr>
      <vt:lpstr>Wingdings</vt:lpstr>
      <vt:lpstr>2_1212kkkkkkkkk</vt:lpstr>
      <vt:lpstr>2_Office Theme</vt:lpstr>
      <vt:lpstr>3_Office Theme</vt:lpstr>
      <vt:lpstr>4_Office Theme</vt:lpstr>
      <vt:lpstr>Office Theme</vt:lpstr>
      <vt:lpstr>3_1212kkkkkkkkk</vt:lpstr>
      <vt:lpstr>PowerPoint Presentation</vt:lpstr>
      <vt:lpstr>Objectives for today’s lecture</vt:lpstr>
      <vt:lpstr>Embedded system architecture</vt:lpstr>
      <vt:lpstr>PowerPoint Presentation</vt:lpstr>
      <vt:lpstr>Partial Table of Alternate Pin Functions</vt:lpstr>
      <vt:lpstr>Switch Bounce</vt:lpstr>
      <vt:lpstr>Switch bounce delays</vt:lpstr>
      <vt:lpstr>Switch Bounce</vt:lpstr>
      <vt:lpstr>Code</vt:lpstr>
      <vt:lpstr>Switch Bounce</vt:lpstr>
      <vt:lpstr>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Nested Vectored Interrupt Controller (NVIC)</vt:lpstr>
      <vt:lpstr>PowerPoint Presentation</vt:lpstr>
      <vt:lpstr>PowerPoint Presentation</vt:lpstr>
      <vt:lpstr>Interrupts Declaration  on MSP432</vt:lpstr>
      <vt:lpstr>SysTick Timer</vt:lpstr>
      <vt:lpstr>SysTick Timer</vt:lpstr>
      <vt:lpstr>Using the SysTick Timer</vt:lpstr>
      <vt:lpstr>Using the SysTick Timer</vt:lpstr>
      <vt:lpstr>PowerPoint Presentation</vt:lpstr>
      <vt:lpstr>Example SysTick Timer</vt:lpstr>
      <vt:lpstr>interrupts</vt:lpstr>
      <vt:lpstr>PowerPoint Presentation</vt:lpstr>
      <vt:lpstr>PowerPoint Presentation</vt:lpstr>
      <vt:lpstr>PowerPoint Presentation</vt:lpstr>
      <vt:lpstr>PowerPoint Presentation</vt:lpstr>
      <vt:lpstr>P0RTx  interrupts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EGR 214 Circuit Analysis I</dc:title>
  <dc:creator>bossemeyer</dc:creator>
  <cp:lastModifiedBy>Nabeeh Kandalaft</cp:lastModifiedBy>
  <cp:revision>567</cp:revision>
  <dcterms:created xsi:type="dcterms:W3CDTF">2011-01-03T01:51:49Z</dcterms:created>
  <dcterms:modified xsi:type="dcterms:W3CDTF">2019-09-04T15:23:23Z</dcterms:modified>
</cp:coreProperties>
</file>